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Lst>
  <p:notesMasterIdLst>
    <p:notesMasterId r:id="rId50"/>
  </p:notesMasterIdLst>
  <p:handoutMasterIdLst>
    <p:handoutMasterId r:id="rId51"/>
  </p:handoutMasterIdLst>
  <p:sldIdLst>
    <p:sldId id="257" r:id="rId2"/>
    <p:sldId id="375" r:id="rId3"/>
    <p:sldId id="338" r:id="rId4"/>
    <p:sldId id="466" r:id="rId5"/>
    <p:sldId id="341" r:id="rId6"/>
    <p:sldId id="459" r:id="rId7"/>
    <p:sldId id="462" r:id="rId8"/>
    <p:sldId id="342" r:id="rId9"/>
    <p:sldId id="343" r:id="rId10"/>
    <p:sldId id="458" r:id="rId11"/>
    <p:sldId id="344" r:id="rId12"/>
    <p:sldId id="465" r:id="rId13"/>
    <p:sldId id="345" r:id="rId14"/>
    <p:sldId id="346" r:id="rId15"/>
    <p:sldId id="467" r:id="rId16"/>
    <p:sldId id="361" r:id="rId17"/>
    <p:sldId id="352" r:id="rId18"/>
    <p:sldId id="460" r:id="rId19"/>
    <p:sldId id="353" r:id="rId20"/>
    <p:sldId id="354" r:id="rId21"/>
    <p:sldId id="355" r:id="rId22"/>
    <p:sldId id="469" r:id="rId23"/>
    <p:sldId id="356" r:id="rId24"/>
    <p:sldId id="461" r:id="rId25"/>
    <p:sldId id="362" r:id="rId26"/>
    <p:sldId id="464" r:id="rId27"/>
    <p:sldId id="463" r:id="rId28"/>
    <p:sldId id="347" r:id="rId29"/>
    <p:sldId id="348" r:id="rId30"/>
    <p:sldId id="429" r:id="rId31"/>
    <p:sldId id="432" r:id="rId32"/>
    <p:sldId id="408" r:id="rId33"/>
    <p:sldId id="448" r:id="rId34"/>
    <p:sldId id="449" r:id="rId35"/>
    <p:sldId id="450" r:id="rId36"/>
    <p:sldId id="433" r:id="rId37"/>
    <p:sldId id="430" r:id="rId38"/>
    <p:sldId id="441" r:id="rId39"/>
    <p:sldId id="431" r:id="rId40"/>
    <p:sldId id="435" r:id="rId41"/>
    <p:sldId id="436" r:id="rId42"/>
    <p:sldId id="437" r:id="rId43"/>
    <p:sldId id="438" r:id="rId44"/>
    <p:sldId id="439" r:id="rId45"/>
    <p:sldId id="440" r:id="rId46"/>
    <p:sldId id="444" r:id="rId47"/>
    <p:sldId id="442" r:id="rId48"/>
    <p:sldId id="409" r:id="rId49"/>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itchFamily="-1"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 charset="0"/>
        <a:ea typeface="+mn-ea"/>
        <a:cs typeface="+mn-cs"/>
      </a:defRPr>
    </a:lvl5pPr>
    <a:lvl6pPr marL="2286000" algn="l" defTabSz="457200" rtl="0" eaLnBrk="1" latinLnBrk="0" hangingPunct="1">
      <a:defRPr sz="2400" kern="1200">
        <a:solidFill>
          <a:schemeClr val="tx1"/>
        </a:solidFill>
        <a:latin typeface="Times New Roman" pitchFamily="-1" charset="0"/>
        <a:ea typeface="+mn-ea"/>
        <a:cs typeface="+mn-cs"/>
      </a:defRPr>
    </a:lvl6pPr>
    <a:lvl7pPr marL="2743200" algn="l" defTabSz="457200" rtl="0" eaLnBrk="1" latinLnBrk="0" hangingPunct="1">
      <a:defRPr sz="2400" kern="1200">
        <a:solidFill>
          <a:schemeClr val="tx1"/>
        </a:solidFill>
        <a:latin typeface="Times New Roman" pitchFamily="-1" charset="0"/>
        <a:ea typeface="+mn-ea"/>
        <a:cs typeface="+mn-cs"/>
      </a:defRPr>
    </a:lvl7pPr>
    <a:lvl8pPr marL="3200400" algn="l" defTabSz="457200" rtl="0" eaLnBrk="1" latinLnBrk="0" hangingPunct="1">
      <a:defRPr sz="2400" kern="1200">
        <a:solidFill>
          <a:schemeClr val="tx1"/>
        </a:solidFill>
        <a:latin typeface="Times New Roman" pitchFamily="-1" charset="0"/>
        <a:ea typeface="+mn-ea"/>
        <a:cs typeface="+mn-cs"/>
      </a:defRPr>
    </a:lvl8pPr>
    <a:lvl9pPr marL="3657600" algn="l" defTabSz="457200" rtl="0" eaLnBrk="1" latinLnBrk="0" hangingPunct="1">
      <a:defRPr sz="2400" kern="1200">
        <a:solidFill>
          <a:schemeClr val="tx1"/>
        </a:solidFill>
        <a:latin typeface="Times New Roman" pitchFamily="-1" charset="0"/>
        <a:ea typeface="+mn-ea"/>
        <a:cs typeface="+mn-cs"/>
      </a:defRPr>
    </a:lvl9pPr>
  </p:defaultTextStyle>
  <p:extLst>
    <p:ext uri="{EFAFB233-063F-42B5-8137-9DF3F51BA10A}">
      <p15:sldGuideLst xmlns:p15="http://schemas.microsoft.com/office/powerpoint/2012/main">
        <p15:guide id="1" orient="horz" pos="3202">
          <p15:clr>
            <a:srgbClr val="A4A3A4"/>
          </p15:clr>
        </p15:guide>
        <p15:guide id="2" pos="288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474D7"/>
    <a:srgbClr val="CC9900"/>
    <a:srgbClr val="FF33CC"/>
    <a:srgbClr val="0099FF"/>
    <a:srgbClr val="66FF33"/>
    <a:srgbClr val="FF0000"/>
    <a:srgbClr val="FF0066"/>
    <a:srgbClr val="FF9933"/>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293"/>
    <p:restoredTop sz="94654"/>
  </p:normalViewPr>
  <p:slideViewPr>
    <p:cSldViewPr snapToGrid="0">
      <p:cViewPr>
        <p:scale>
          <a:sx n="29" d="100"/>
          <a:sy n="29" d="100"/>
        </p:scale>
        <p:origin x="2488" y="1912"/>
      </p:cViewPr>
      <p:guideLst>
        <p:guide orient="horz" pos="3202"/>
        <p:guide pos="288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rlotte Palmer" userId="f201b8e0-39f2-4d80-9c23-8c4b4d58bb62" providerId="ADAL" clId="{6BEE6592-6D17-8C49-B921-C06D4DE22BC6}"/>
    <pc:docChg chg="custSel modSld">
      <pc:chgData name="Charlotte Palmer" userId="f201b8e0-39f2-4d80-9c23-8c4b4d58bb62" providerId="ADAL" clId="{6BEE6592-6D17-8C49-B921-C06D4DE22BC6}" dt="2022-03-08T01:52:22.444" v="1" actId="478"/>
      <pc:docMkLst>
        <pc:docMk/>
      </pc:docMkLst>
      <pc:sldChg chg="delSp mod">
        <pc:chgData name="Charlotte Palmer" userId="f201b8e0-39f2-4d80-9c23-8c4b4d58bb62" providerId="ADAL" clId="{6BEE6592-6D17-8C49-B921-C06D4DE22BC6}" dt="2022-03-08T01:52:20.417" v="0" actId="478"/>
        <pc:sldMkLst>
          <pc:docMk/>
          <pc:sldMk cId="3902807424" sldId="343"/>
        </pc:sldMkLst>
        <pc:spChg chg="del">
          <ac:chgData name="Charlotte Palmer" userId="f201b8e0-39f2-4d80-9c23-8c4b4d58bb62" providerId="ADAL" clId="{6BEE6592-6D17-8C49-B921-C06D4DE22BC6}" dt="2022-03-08T01:52:20.417" v="0" actId="478"/>
          <ac:spMkLst>
            <pc:docMk/>
            <pc:sldMk cId="3902807424" sldId="343"/>
            <ac:spMk id="20" creationId="{00000000-0000-0000-0000-000000000000}"/>
          </ac:spMkLst>
        </pc:spChg>
      </pc:sldChg>
      <pc:sldChg chg="delSp mod">
        <pc:chgData name="Charlotte Palmer" userId="f201b8e0-39f2-4d80-9c23-8c4b4d58bb62" providerId="ADAL" clId="{6BEE6592-6D17-8C49-B921-C06D4DE22BC6}" dt="2022-03-08T01:52:22.444" v="1" actId="478"/>
        <pc:sldMkLst>
          <pc:docMk/>
          <pc:sldMk cId="3639382320" sldId="458"/>
        </pc:sldMkLst>
        <pc:spChg chg="del">
          <ac:chgData name="Charlotte Palmer" userId="f201b8e0-39f2-4d80-9c23-8c4b4d58bb62" providerId="ADAL" clId="{6BEE6592-6D17-8C49-B921-C06D4DE22BC6}" dt="2022-03-08T01:52:22.444" v="1" actId="478"/>
          <ac:spMkLst>
            <pc:docMk/>
            <pc:sldMk cId="3639382320" sldId="458"/>
            <ac:spMk id="20"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3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8" charset="0"/>
              </a:defRPr>
            </a:lvl1pPr>
          </a:lstStyle>
          <a:p>
            <a:pPr>
              <a:defRPr/>
            </a:pPr>
            <a:endParaRPr lang="en-GB"/>
          </a:p>
        </p:txBody>
      </p:sp>
      <p:sp>
        <p:nvSpPr>
          <p:cNvPr id="5837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pPr>
              <a:defRPr/>
            </a:pPr>
            <a:endParaRPr lang="en-GB"/>
          </a:p>
        </p:txBody>
      </p:sp>
      <p:sp>
        <p:nvSpPr>
          <p:cNvPr id="5837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8" charset="0"/>
              </a:defRPr>
            </a:lvl1pPr>
          </a:lstStyle>
          <a:p>
            <a:pPr>
              <a:defRPr/>
            </a:pPr>
            <a:endParaRPr lang="en-GB"/>
          </a:p>
        </p:txBody>
      </p:sp>
      <p:sp>
        <p:nvSpPr>
          <p:cNvPr id="5837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CA60246E-10B0-6049-A580-FF0FE15A4608}" type="slidenum">
              <a:rPr lang="en-GB"/>
              <a:pPr>
                <a:defRPr/>
              </a:pPr>
              <a:t>‹#›</a:t>
            </a:fld>
            <a:endParaRPr lang="en-GB"/>
          </a:p>
        </p:txBody>
      </p:sp>
    </p:spTree>
    <p:extLst>
      <p:ext uri="{BB962C8B-B14F-4D97-AF65-F5344CB8AC3E}">
        <p14:creationId xmlns:p14="http://schemas.microsoft.com/office/powerpoint/2010/main" val="1008517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B7AA22-AF2A-EE43-92A6-68FA11914669}" type="datetimeFigureOut">
              <a:rPr lang="en-US" smtClean="0"/>
              <a:t>3/8/22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15CB8C2-7227-2740-9141-5FC275F51577}" type="slidenum">
              <a:rPr lang="en-US" smtClean="0"/>
              <a:t>‹#›</a:t>
            </a:fld>
            <a:endParaRPr lang="en-US"/>
          </a:p>
        </p:txBody>
      </p:sp>
    </p:spTree>
    <p:extLst>
      <p:ext uri="{BB962C8B-B14F-4D97-AF65-F5344CB8AC3E}">
        <p14:creationId xmlns:p14="http://schemas.microsoft.com/office/powerpoint/2010/main" val="122473852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2</a:t>
            </a:fld>
            <a:endParaRPr lang="en-US"/>
          </a:p>
        </p:txBody>
      </p:sp>
    </p:spTree>
    <p:extLst>
      <p:ext uri="{BB962C8B-B14F-4D97-AF65-F5344CB8AC3E}">
        <p14:creationId xmlns:p14="http://schemas.microsoft.com/office/powerpoint/2010/main" val="3082771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11</a:t>
            </a:fld>
            <a:endParaRPr lang="en-US"/>
          </a:p>
        </p:txBody>
      </p:sp>
    </p:spTree>
    <p:extLst>
      <p:ext uri="{BB962C8B-B14F-4D97-AF65-F5344CB8AC3E}">
        <p14:creationId xmlns:p14="http://schemas.microsoft.com/office/powerpoint/2010/main" val="2632508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12</a:t>
            </a:fld>
            <a:endParaRPr lang="en-US"/>
          </a:p>
        </p:txBody>
      </p:sp>
    </p:spTree>
    <p:extLst>
      <p:ext uri="{BB962C8B-B14F-4D97-AF65-F5344CB8AC3E}">
        <p14:creationId xmlns:p14="http://schemas.microsoft.com/office/powerpoint/2010/main" val="1019612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13</a:t>
            </a:fld>
            <a:endParaRPr lang="en-US"/>
          </a:p>
        </p:txBody>
      </p:sp>
    </p:spTree>
    <p:extLst>
      <p:ext uri="{BB962C8B-B14F-4D97-AF65-F5344CB8AC3E}">
        <p14:creationId xmlns:p14="http://schemas.microsoft.com/office/powerpoint/2010/main" val="2632508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14</a:t>
            </a:fld>
            <a:endParaRPr lang="en-US"/>
          </a:p>
        </p:txBody>
      </p:sp>
    </p:spTree>
    <p:extLst>
      <p:ext uri="{BB962C8B-B14F-4D97-AF65-F5344CB8AC3E}">
        <p14:creationId xmlns:p14="http://schemas.microsoft.com/office/powerpoint/2010/main" val="26325088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api.socrative.com</a:t>
            </a:r>
            <a:r>
              <a:rPr lang="en-US" dirty="0"/>
              <a:t>/</a:t>
            </a:r>
            <a:r>
              <a:rPr lang="en-US" dirty="0" err="1"/>
              <a:t>rc</a:t>
            </a:r>
            <a:r>
              <a:rPr lang="en-US" dirty="0"/>
              <a:t>/5fvfh7</a:t>
            </a:r>
          </a:p>
        </p:txBody>
      </p:sp>
      <p:sp>
        <p:nvSpPr>
          <p:cNvPr id="4" name="Slide Number Placeholder 3"/>
          <p:cNvSpPr>
            <a:spLocks noGrp="1"/>
          </p:cNvSpPr>
          <p:nvPr>
            <p:ph type="sldNum" sz="quarter" idx="10"/>
          </p:nvPr>
        </p:nvSpPr>
        <p:spPr/>
        <p:txBody>
          <a:bodyPr/>
          <a:lstStyle/>
          <a:p>
            <a:fld id="{14AE33B8-75C9-1746-91B0-0ACBF5CC507C}" type="slidenum">
              <a:rPr lang="en-US" smtClean="0"/>
              <a:t>15</a:t>
            </a:fld>
            <a:endParaRPr lang="en-US"/>
          </a:p>
        </p:txBody>
      </p:sp>
    </p:spTree>
    <p:extLst>
      <p:ext uri="{BB962C8B-B14F-4D97-AF65-F5344CB8AC3E}">
        <p14:creationId xmlns:p14="http://schemas.microsoft.com/office/powerpoint/2010/main" val="24062269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16</a:t>
            </a:fld>
            <a:endParaRPr lang="en-US"/>
          </a:p>
        </p:txBody>
      </p:sp>
    </p:spTree>
    <p:extLst>
      <p:ext uri="{BB962C8B-B14F-4D97-AF65-F5344CB8AC3E}">
        <p14:creationId xmlns:p14="http://schemas.microsoft.com/office/powerpoint/2010/main" val="2632508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17</a:t>
            </a:fld>
            <a:endParaRPr lang="en-US"/>
          </a:p>
        </p:txBody>
      </p:sp>
    </p:spTree>
    <p:extLst>
      <p:ext uri="{BB962C8B-B14F-4D97-AF65-F5344CB8AC3E}">
        <p14:creationId xmlns:p14="http://schemas.microsoft.com/office/powerpoint/2010/main" val="2632508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18</a:t>
            </a:fld>
            <a:endParaRPr lang="en-US"/>
          </a:p>
        </p:txBody>
      </p:sp>
    </p:spTree>
    <p:extLst>
      <p:ext uri="{BB962C8B-B14F-4D97-AF65-F5344CB8AC3E}">
        <p14:creationId xmlns:p14="http://schemas.microsoft.com/office/powerpoint/2010/main" val="934662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19</a:t>
            </a:fld>
            <a:endParaRPr lang="en-US"/>
          </a:p>
        </p:txBody>
      </p:sp>
    </p:spTree>
    <p:extLst>
      <p:ext uri="{BB962C8B-B14F-4D97-AF65-F5344CB8AC3E}">
        <p14:creationId xmlns:p14="http://schemas.microsoft.com/office/powerpoint/2010/main" val="26325088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20</a:t>
            </a:fld>
            <a:endParaRPr lang="en-US"/>
          </a:p>
        </p:txBody>
      </p:sp>
    </p:spTree>
    <p:extLst>
      <p:ext uri="{BB962C8B-B14F-4D97-AF65-F5344CB8AC3E}">
        <p14:creationId xmlns:p14="http://schemas.microsoft.com/office/powerpoint/2010/main" val="2632508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3</a:t>
            </a:fld>
            <a:endParaRPr lang="en-US"/>
          </a:p>
        </p:txBody>
      </p:sp>
    </p:spTree>
    <p:extLst>
      <p:ext uri="{BB962C8B-B14F-4D97-AF65-F5344CB8AC3E}">
        <p14:creationId xmlns:p14="http://schemas.microsoft.com/office/powerpoint/2010/main" val="26325088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21</a:t>
            </a:fld>
            <a:endParaRPr lang="en-US"/>
          </a:p>
        </p:txBody>
      </p:sp>
    </p:spTree>
    <p:extLst>
      <p:ext uri="{BB962C8B-B14F-4D97-AF65-F5344CB8AC3E}">
        <p14:creationId xmlns:p14="http://schemas.microsoft.com/office/powerpoint/2010/main" val="26325088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api.socrative.com</a:t>
            </a:r>
            <a:r>
              <a:rPr lang="en-US" dirty="0"/>
              <a:t>/</a:t>
            </a:r>
            <a:r>
              <a:rPr lang="en-US" dirty="0" err="1"/>
              <a:t>rc</a:t>
            </a:r>
            <a:r>
              <a:rPr lang="en-US" dirty="0"/>
              <a:t>/5fvfh7</a:t>
            </a:r>
          </a:p>
        </p:txBody>
      </p:sp>
      <p:sp>
        <p:nvSpPr>
          <p:cNvPr id="4" name="Slide Number Placeholder 3"/>
          <p:cNvSpPr>
            <a:spLocks noGrp="1"/>
          </p:cNvSpPr>
          <p:nvPr>
            <p:ph type="sldNum" sz="quarter" idx="10"/>
          </p:nvPr>
        </p:nvSpPr>
        <p:spPr/>
        <p:txBody>
          <a:bodyPr/>
          <a:lstStyle/>
          <a:p>
            <a:fld id="{14AE33B8-75C9-1746-91B0-0ACBF5CC507C}" type="slidenum">
              <a:rPr lang="en-US" smtClean="0"/>
              <a:t>22</a:t>
            </a:fld>
            <a:endParaRPr lang="en-US"/>
          </a:p>
        </p:txBody>
      </p:sp>
    </p:spTree>
    <p:extLst>
      <p:ext uri="{BB962C8B-B14F-4D97-AF65-F5344CB8AC3E}">
        <p14:creationId xmlns:p14="http://schemas.microsoft.com/office/powerpoint/2010/main" val="2828830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23</a:t>
            </a:fld>
            <a:endParaRPr lang="en-US"/>
          </a:p>
        </p:txBody>
      </p:sp>
    </p:spTree>
    <p:extLst>
      <p:ext uri="{BB962C8B-B14F-4D97-AF65-F5344CB8AC3E}">
        <p14:creationId xmlns:p14="http://schemas.microsoft.com/office/powerpoint/2010/main" val="26325088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24</a:t>
            </a:fld>
            <a:endParaRPr lang="en-US"/>
          </a:p>
        </p:txBody>
      </p:sp>
    </p:spTree>
    <p:extLst>
      <p:ext uri="{BB962C8B-B14F-4D97-AF65-F5344CB8AC3E}">
        <p14:creationId xmlns:p14="http://schemas.microsoft.com/office/powerpoint/2010/main" val="8424624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25</a:t>
            </a:fld>
            <a:endParaRPr lang="en-US"/>
          </a:p>
        </p:txBody>
      </p:sp>
    </p:spTree>
    <p:extLst>
      <p:ext uri="{BB962C8B-B14F-4D97-AF65-F5344CB8AC3E}">
        <p14:creationId xmlns:p14="http://schemas.microsoft.com/office/powerpoint/2010/main" val="26325088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www.brown.edu</a:t>
            </a:r>
            <a:r>
              <a:rPr lang="en-US" dirty="0"/>
              <a:t>/research/labs/</a:t>
            </a:r>
            <a:r>
              <a:rPr lang="en-US" dirty="0" err="1"/>
              <a:t>mittleman</a:t>
            </a:r>
            <a:r>
              <a:rPr lang="en-US" dirty="0"/>
              <a:t>/sites/</a:t>
            </a:r>
            <a:r>
              <a:rPr lang="en-US" dirty="0" err="1"/>
              <a:t>brown.edu.research.labs.mittleman</a:t>
            </a:r>
            <a:r>
              <a:rPr lang="en-US" dirty="0"/>
              <a:t>/files/uploads/lecture08_0.pdf</a:t>
            </a:r>
          </a:p>
        </p:txBody>
      </p:sp>
      <p:sp>
        <p:nvSpPr>
          <p:cNvPr id="4" name="Slide Number Placeholder 3"/>
          <p:cNvSpPr>
            <a:spLocks noGrp="1"/>
          </p:cNvSpPr>
          <p:nvPr>
            <p:ph type="sldNum" sz="quarter" idx="10"/>
          </p:nvPr>
        </p:nvSpPr>
        <p:spPr/>
        <p:txBody>
          <a:bodyPr/>
          <a:lstStyle/>
          <a:p>
            <a:fld id="{14AE33B8-75C9-1746-91B0-0ACBF5CC507C}" type="slidenum">
              <a:rPr lang="en-US" smtClean="0"/>
              <a:t>26</a:t>
            </a:fld>
            <a:endParaRPr lang="en-US"/>
          </a:p>
        </p:txBody>
      </p:sp>
    </p:spTree>
    <p:extLst>
      <p:ext uri="{BB962C8B-B14F-4D97-AF65-F5344CB8AC3E}">
        <p14:creationId xmlns:p14="http://schemas.microsoft.com/office/powerpoint/2010/main" val="14798270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 analogies: https://</a:t>
            </a:r>
            <a:r>
              <a:rPr lang="en-US" dirty="0" err="1"/>
              <a:t>physics.stackexchange.com</a:t>
            </a:r>
            <a:r>
              <a:rPr lang="en-US" dirty="0"/>
              <a:t>/questions/6912/in-superluminal-phase-velocities-what-is-it-that-is-traveling-faster-than-light</a:t>
            </a:r>
          </a:p>
          <a:p>
            <a:r>
              <a:rPr lang="en-US" dirty="0"/>
              <a:t>Useful blog: https://</a:t>
            </a:r>
            <a:r>
              <a:rPr lang="en-US" dirty="0" err="1"/>
              <a:t>ogden.eu</a:t>
            </a:r>
            <a:r>
              <a:rPr lang="en-US" dirty="0"/>
              <a:t>/how-to-make-light-go-faster-than-light</a:t>
            </a:r>
          </a:p>
        </p:txBody>
      </p:sp>
      <p:sp>
        <p:nvSpPr>
          <p:cNvPr id="4" name="Slide Number Placeholder 3"/>
          <p:cNvSpPr>
            <a:spLocks noGrp="1"/>
          </p:cNvSpPr>
          <p:nvPr>
            <p:ph type="sldNum" sz="quarter" idx="10"/>
          </p:nvPr>
        </p:nvSpPr>
        <p:spPr/>
        <p:txBody>
          <a:bodyPr/>
          <a:lstStyle/>
          <a:p>
            <a:fld id="{14AE33B8-75C9-1746-91B0-0ACBF5CC507C}" type="slidenum">
              <a:rPr lang="en-US" smtClean="0"/>
              <a:t>27</a:t>
            </a:fld>
            <a:endParaRPr lang="en-US"/>
          </a:p>
        </p:txBody>
      </p:sp>
    </p:spTree>
    <p:extLst>
      <p:ext uri="{BB962C8B-B14F-4D97-AF65-F5344CB8AC3E}">
        <p14:creationId xmlns:p14="http://schemas.microsoft.com/office/powerpoint/2010/main" val="41093583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28</a:t>
            </a:fld>
            <a:endParaRPr lang="en-US"/>
          </a:p>
        </p:txBody>
      </p:sp>
    </p:spTree>
    <p:extLst>
      <p:ext uri="{BB962C8B-B14F-4D97-AF65-F5344CB8AC3E}">
        <p14:creationId xmlns:p14="http://schemas.microsoft.com/office/powerpoint/2010/main" val="26325088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29</a:t>
            </a:fld>
            <a:endParaRPr lang="en-US"/>
          </a:p>
        </p:txBody>
      </p:sp>
    </p:spTree>
    <p:extLst>
      <p:ext uri="{BB962C8B-B14F-4D97-AF65-F5344CB8AC3E}">
        <p14:creationId xmlns:p14="http://schemas.microsoft.com/office/powerpoint/2010/main" val="26325088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30</a:t>
            </a:fld>
            <a:endParaRPr lang="en-US"/>
          </a:p>
        </p:txBody>
      </p:sp>
    </p:spTree>
    <p:extLst>
      <p:ext uri="{BB962C8B-B14F-4D97-AF65-F5344CB8AC3E}">
        <p14:creationId xmlns:p14="http://schemas.microsoft.com/office/powerpoint/2010/main" val="2027837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4</a:t>
            </a:fld>
            <a:endParaRPr lang="en-US"/>
          </a:p>
        </p:txBody>
      </p:sp>
    </p:spTree>
    <p:extLst>
      <p:ext uri="{BB962C8B-B14F-4D97-AF65-F5344CB8AC3E}">
        <p14:creationId xmlns:p14="http://schemas.microsoft.com/office/powerpoint/2010/main" val="8406173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api.socrative.com</a:t>
            </a:r>
            <a:r>
              <a:rPr lang="en-US" dirty="0"/>
              <a:t>/</a:t>
            </a:r>
            <a:r>
              <a:rPr lang="en-US" dirty="0" err="1"/>
              <a:t>rc</a:t>
            </a:r>
            <a:r>
              <a:rPr lang="en-US" dirty="0"/>
              <a:t>/5fvfh7</a:t>
            </a:r>
          </a:p>
        </p:txBody>
      </p:sp>
      <p:sp>
        <p:nvSpPr>
          <p:cNvPr id="4" name="Slide Number Placeholder 3"/>
          <p:cNvSpPr>
            <a:spLocks noGrp="1"/>
          </p:cNvSpPr>
          <p:nvPr>
            <p:ph type="sldNum" sz="quarter" idx="10"/>
          </p:nvPr>
        </p:nvSpPr>
        <p:spPr/>
        <p:txBody>
          <a:bodyPr/>
          <a:lstStyle/>
          <a:p>
            <a:fld id="{14AE33B8-75C9-1746-91B0-0ACBF5CC507C}" type="slidenum">
              <a:rPr lang="en-US" smtClean="0"/>
              <a:t>31</a:t>
            </a:fld>
            <a:endParaRPr lang="en-US"/>
          </a:p>
        </p:txBody>
      </p:sp>
    </p:spTree>
    <p:extLst>
      <p:ext uri="{BB962C8B-B14F-4D97-AF65-F5344CB8AC3E}">
        <p14:creationId xmlns:p14="http://schemas.microsoft.com/office/powerpoint/2010/main" val="10914092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32</a:t>
            </a:fld>
            <a:endParaRPr lang="en-US"/>
          </a:p>
        </p:txBody>
      </p:sp>
    </p:spTree>
    <p:extLst>
      <p:ext uri="{BB962C8B-B14F-4D97-AF65-F5344CB8AC3E}">
        <p14:creationId xmlns:p14="http://schemas.microsoft.com/office/powerpoint/2010/main" val="10230457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33</a:t>
            </a:fld>
            <a:endParaRPr lang="en-US"/>
          </a:p>
        </p:txBody>
      </p:sp>
    </p:spTree>
    <p:extLst>
      <p:ext uri="{BB962C8B-B14F-4D97-AF65-F5344CB8AC3E}">
        <p14:creationId xmlns:p14="http://schemas.microsoft.com/office/powerpoint/2010/main" val="16932240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34</a:t>
            </a:fld>
            <a:endParaRPr lang="en-US"/>
          </a:p>
        </p:txBody>
      </p:sp>
    </p:spTree>
    <p:extLst>
      <p:ext uri="{BB962C8B-B14F-4D97-AF65-F5344CB8AC3E}">
        <p14:creationId xmlns:p14="http://schemas.microsoft.com/office/powerpoint/2010/main" val="14759490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35</a:t>
            </a:fld>
            <a:endParaRPr lang="en-US"/>
          </a:p>
        </p:txBody>
      </p:sp>
    </p:spTree>
    <p:extLst>
      <p:ext uri="{BB962C8B-B14F-4D97-AF65-F5344CB8AC3E}">
        <p14:creationId xmlns:p14="http://schemas.microsoft.com/office/powerpoint/2010/main" val="6002486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api.socrative.com</a:t>
            </a:r>
            <a:r>
              <a:rPr lang="en-US" dirty="0"/>
              <a:t>/</a:t>
            </a:r>
            <a:r>
              <a:rPr lang="en-US" dirty="0" err="1"/>
              <a:t>rc</a:t>
            </a:r>
            <a:r>
              <a:rPr lang="en-US" dirty="0"/>
              <a:t>/5fvfh7</a:t>
            </a:r>
          </a:p>
        </p:txBody>
      </p:sp>
      <p:sp>
        <p:nvSpPr>
          <p:cNvPr id="4" name="Slide Number Placeholder 3"/>
          <p:cNvSpPr>
            <a:spLocks noGrp="1"/>
          </p:cNvSpPr>
          <p:nvPr>
            <p:ph type="sldNum" sz="quarter" idx="10"/>
          </p:nvPr>
        </p:nvSpPr>
        <p:spPr/>
        <p:txBody>
          <a:bodyPr/>
          <a:lstStyle/>
          <a:p>
            <a:fld id="{14AE33B8-75C9-1746-91B0-0ACBF5CC507C}" type="slidenum">
              <a:rPr lang="en-US" smtClean="0"/>
              <a:t>36</a:t>
            </a:fld>
            <a:endParaRPr lang="en-US"/>
          </a:p>
        </p:txBody>
      </p:sp>
    </p:spTree>
    <p:extLst>
      <p:ext uri="{BB962C8B-B14F-4D97-AF65-F5344CB8AC3E}">
        <p14:creationId xmlns:p14="http://schemas.microsoft.com/office/powerpoint/2010/main" val="11025568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37</a:t>
            </a:fld>
            <a:endParaRPr lang="en-US"/>
          </a:p>
        </p:txBody>
      </p:sp>
    </p:spTree>
    <p:extLst>
      <p:ext uri="{BB962C8B-B14F-4D97-AF65-F5344CB8AC3E}">
        <p14:creationId xmlns:p14="http://schemas.microsoft.com/office/powerpoint/2010/main" val="5004423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api.socrative.com</a:t>
            </a:r>
            <a:r>
              <a:rPr lang="en-US" dirty="0"/>
              <a:t>/</a:t>
            </a:r>
            <a:r>
              <a:rPr lang="en-US" dirty="0" err="1"/>
              <a:t>rc</a:t>
            </a:r>
            <a:r>
              <a:rPr lang="en-US" dirty="0"/>
              <a:t>/5fvfh7</a:t>
            </a:r>
          </a:p>
        </p:txBody>
      </p:sp>
      <p:sp>
        <p:nvSpPr>
          <p:cNvPr id="4" name="Slide Number Placeholder 3"/>
          <p:cNvSpPr>
            <a:spLocks noGrp="1"/>
          </p:cNvSpPr>
          <p:nvPr>
            <p:ph type="sldNum" sz="quarter" idx="10"/>
          </p:nvPr>
        </p:nvSpPr>
        <p:spPr/>
        <p:txBody>
          <a:bodyPr/>
          <a:lstStyle/>
          <a:p>
            <a:fld id="{14AE33B8-75C9-1746-91B0-0ACBF5CC507C}" type="slidenum">
              <a:rPr lang="en-US" smtClean="0"/>
              <a:t>38</a:t>
            </a:fld>
            <a:endParaRPr lang="en-US"/>
          </a:p>
        </p:txBody>
      </p:sp>
    </p:spTree>
    <p:extLst>
      <p:ext uri="{BB962C8B-B14F-4D97-AF65-F5344CB8AC3E}">
        <p14:creationId xmlns:p14="http://schemas.microsoft.com/office/powerpoint/2010/main" val="28327464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39</a:t>
            </a:fld>
            <a:endParaRPr lang="en-US"/>
          </a:p>
        </p:txBody>
      </p:sp>
    </p:spTree>
    <p:extLst>
      <p:ext uri="{BB962C8B-B14F-4D97-AF65-F5344CB8AC3E}">
        <p14:creationId xmlns:p14="http://schemas.microsoft.com/office/powerpoint/2010/main" val="28449800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40</a:t>
            </a:fld>
            <a:endParaRPr lang="en-US"/>
          </a:p>
        </p:txBody>
      </p:sp>
    </p:spTree>
    <p:extLst>
      <p:ext uri="{BB962C8B-B14F-4D97-AF65-F5344CB8AC3E}">
        <p14:creationId xmlns:p14="http://schemas.microsoft.com/office/powerpoint/2010/main" val="577286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5</a:t>
            </a:fld>
            <a:endParaRPr lang="en-US"/>
          </a:p>
        </p:txBody>
      </p:sp>
    </p:spTree>
    <p:extLst>
      <p:ext uri="{BB962C8B-B14F-4D97-AF65-F5344CB8AC3E}">
        <p14:creationId xmlns:p14="http://schemas.microsoft.com/office/powerpoint/2010/main" val="26325088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41</a:t>
            </a:fld>
            <a:endParaRPr lang="en-US"/>
          </a:p>
        </p:txBody>
      </p:sp>
    </p:spTree>
    <p:extLst>
      <p:ext uri="{BB962C8B-B14F-4D97-AF65-F5344CB8AC3E}">
        <p14:creationId xmlns:p14="http://schemas.microsoft.com/office/powerpoint/2010/main" val="484749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42</a:t>
            </a:fld>
            <a:endParaRPr lang="en-US"/>
          </a:p>
        </p:txBody>
      </p:sp>
    </p:spTree>
    <p:extLst>
      <p:ext uri="{BB962C8B-B14F-4D97-AF65-F5344CB8AC3E}">
        <p14:creationId xmlns:p14="http://schemas.microsoft.com/office/powerpoint/2010/main" val="8400938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43</a:t>
            </a:fld>
            <a:endParaRPr lang="en-US"/>
          </a:p>
        </p:txBody>
      </p:sp>
    </p:spTree>
    <p:extLst>
      <p:ext uri="{BB962C8B-B14F-4D97-AF65-F5344CB8AC3E}">
        <p14:creationId xmlns:p14="http://schemas.microsoft.com/office/powerpoint/2010/main" val="35226519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44</a:t>
            </a:fld>
            <a:endParaRPr lang="en-US"/>
          </a:p>
        </p:txBody>
      </p:sp>
    </p:spTree>
    <p:extLst>
      <p:ext uri="{BB962C8B-B14F-4D97-AF65-F5344CB8AC3E}">
        <p14:creationId xmlns:p14="http://schemas.microsoft.com/office/powerpoint/2010/main" val="30694329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45</a:t>
            </a:fld>
            <a:endParaRPr lang="en-US"/>
          </a:p>
        </p:txBody>
      </p:sp>
    </p:spTree>
    <p:extLst>
      <p:ext uri="{BB962C8B-B14F-4D97-AF65-F5344CB8AC3E}">
        <p14:creationId xmlns:p14="http://schemas.microsoft.com/office/powerpoint/2010/main" val="16897843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46</a:t>
            </a:fld>
            <a:endParaRPr lang="en-US"/>
          </a:p>
        </p:txBody>
      </p:sp>
    </p:spTree>
    <p:extLst>
      <p:ext uri="{BB962C8B-B14F-4D97-AF65-F5344CB8AC3E}">
        <p14:creationId xmlns:p14="http://schemas.microsoft.com/office/powerpoint/2010/main" val="26994243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47</a:t>
            </a:fld>
            <a:endParaRPr lang="en-US"/>
          </a:p>
        </p:txBody>
      </p:sp>
    </p:spTree>
    <p:extLst>
      <p:ext uri="{BB962C8B-B14F-4D97-AF65-F5344CB8AC3E}">
        <p14:creationId xmlns:p14="http://schemas.microsoft.com/office/powerpoint/2010/main" val="22220739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48</a:t>
            </a:fld>
            <a:endParaRPr lang="en-US"/>
          </a:p>
        </p:txBody>
      </p:sp>
    </p:spTree>
    <p:extLst>
      <p:ext uri="{BB962C8B-B14F-4D97-AF65-F5344CB8AC3E}">
        <p14:creationId xmlns:p14="http://schemas.microsoft.com/office/powerpoint/2010/main" val="3610376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api.socrative.com</a:t>
            </a:r>
            <a:r>
              <a:rPr lang="en-US" dirty="0"/>
              <a:t>/</a:t>
            </a:r>
            <a:r>
              <a:rPr lang="en-US" dirty="0" err="1"/>
              <a:t>rc</a:t>
            </a:r>
            <a:r>
              <a:rPr lang="en-US" dirty="0"/>
              <a:t>/5fvfh7</a:t>
            </a:r>
          </a:p>
        </p:txBody>
      </p:sp>
      <p:sp>
        <p:nvSpPr>
          <p:cNvPr id="4" name="Slide Number Placeholder 3"/>
          <p:cNvSpPr>
            <a:spLocks noGrp="1"/>
          </p:cNvSpPr>
          <p:nvPr>
            <p:ph type="sldNum" sz="quarter" idx="10"/>
          </p:nvPr>
        </p:nvSpPr>
        <p:spPr/>
        <p:txBody>
          <a:bodyPr/>
          <a:lstStyle/>
          <a:p>
            <a:fld id="{14AE33B8-75C9-1746-91B0-0ACBF5CC507C}" type="slidenum">
              <a:rPr lang="en-US" smtClean="0"/>
              <a:t>6</a:t>
            </a:fld>
            <a:endParaRPr lang="en-US"/>
          </a:p>
        </p:txBody>
      </p:sp>
    </p:spTree>
    <p:extLst>
      <p:ext uri="{BB962C8B-B14F-4D97-AF65-F5344CB8AC3E}">
        <p14:creationId xmlns:p14="http://schemas.microsoft.com/office/powerpoint/2010/main" val="1696900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api.socrative.com</a:t>
            </a:r>
            <a:r>
              <a:rPr lang="en-US" dirty="0"/>
              <a:t>/</a:t>
            </a:r>
            <a:r>
              <a:rPr lang="en-US" dirty="0" err="1"/>
              <a:t>rc</a:t>
            </a:r>
            <a:r>
              <a:rPr lang="en-US" dirty="0"/>
              <a:t>/5fvfh7</a:t>
            </a:r>
          </a:p>
        </p:txBody>
      </p:sp>
      <p:sp>
        <p:nvSpPr>
          <p:cNvPr id="4" name="Slide Number Placeholder 3"/>
          <p:cNvSpPr>
            <a:spLocks noGrp="1"/>
          </p:cNvSpPr>
          <p:nvPr>
            <p:ph type="sldNum" sz="quarter" idx="10"/>
          </p:nvPr>
        </p:nvSpPr>
        <p:spPr/>
        <p:txBody>
          <a:bodyPr/>
          <a:lstStyle/>
          <a:p>
            <a:fld id="{14AE33B8-75C9-1746-91B0-0ACBF5CC507C}" type="slidenum">
              <a:rPr lang="en-US" smtClean="0"/>
              <a:t>7</a:t>
            </a:fld>
            <a:endParaRPr lang="en-US"/>
          </a:p>
        </p:txBody>
      </p:sp>
    </p:spTree>
    <p:extLst>
      <p:ext uri="{BB962C8B-B14F-4D97-AF65-F5344CB8AC3E}">
        <p14:creationId xmlns:p14="http://schemas.microsoft.com/office/powerpoint/2010/main" val="2807661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8</a:t>
            </a:fld>
            <a:endParaRPr lang="en-US"/>
          </a:p>
        </p:txBody>
      </p:sp>
    </p:spTree>
    <p:extLst>
      <p:ext uri="{BB962C8B-B14F-4D97-AF65-F5344CB8AC3E}">
        <p14:creationId xmlns:p14="http://schemas.microsoft.com/office/powerpoint/2010/main" val="2632508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9</a:t>
            </a:fld>
            <a:endParaRPr lang="en-US"/>
          </a:p>
        </p:txBody>
      </p:sp>
    </p:spTree>
    <p:extLst>
      <p:ext uri="{BB962C8B-B14F-4D97-AF65-F5344CB8AC3E}">
        <p14:creationId xmlns:p14="http://schemas.microsoft.com/office/powerpoint/2010/main" val="2632508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10</a:t>
            </a:fld>
            <a:endParaRPr lang="en-US"/>
          </a:p>
        </p:txBody>
      </p:sp>
    </p:spTree>
    <p:extLst>
      <p:ext uri="{BB962C8B-B14F-4D97-AF65-F5344CB8AC3E}">
        <p14:creationId xmlns:p14="http://schemas.microsoft.com/office/powerpoint/2010/main" val="96598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C7750D3-51A6-0B4C-BD4F-93B41C1C5D6B}"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2EB37F7-0FFB-9848-B70C-0007A63072D2}"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B5A9176-F003-AA48-B615-12B43A5A31BD}"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2CE1D38-B3C3-2E42-8C5C-4C28AE9AF365}"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C72B2D8-E467-2446-AD66-F986AC0FEF86}"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D511061-CCBD-424E-843D-245C5D042DE3}"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4A5A42EA-CFBF-E24D-9339-674C57306753}"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8396471-367A-A84D-8E3D-72354345E5FC}"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79429FD9-CC0B-A24E-91B7-3A41B74A85B7}"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8B47A5A-5777-3445-B9B0-0FFE563F8FE7}"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GB"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E83EE89-6EF0-C44B-9B7F-5A4C95120F3E}"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GB"/>
              <a:t>Click to edit Master title style</a:t>
            </a:r>
            <a:endParaRPr lang="en-US"/>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New Roman" pitchFamily="18" charset="0"/>
              </a:defRPr>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Times New Roman" pitchFamily="18"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C0984292-AD9F-C44C-8173-14ED46844BEE}"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xStyles>
    <p:titleStyle>
      <a:lvl1pPr algn="ctr" rtl="0" eaLnBrk="0" fontAlgn="base" hangingPunct="0">
        <a:spcBef>
          <a:spcPct val="0"/>
        </a:spcBef>
        <a:spcAft>
          <a:spcPct val="0"/>
        </a:spcAft>
        <a:defRPr sz="4400">
          <a:solidFill>
            <a:schemeClr val="tx2"/>
          </a:solidFill>
          <a:latin typeface="+mj-lt"/>
          <a:ea typeface="ＭＳ Ｐゴシック" pitchFamily="-1" charset="-128"/>
          <a:cs typeface="ＭＳ Ｐゴシック" pitchFamily="-1" charset="-128"/>
        </a:defRPr>
      </a:lvl1pPr>
      <a:lvl2pPr algn="ctr" rtl="0" eaLnBrk="0" fontAlgn="base" hangingPunct="0">
        <a:spcBef>
          <a:spcPct val="0"/>
        </a:spcBef>
        <a:spcAft>
          <a:spcPct val="0"/>
        </a:spcAft>
        <a:defRPr sz="4400">
          <a:solidFill>
            <a:schemeClr val="tx2"/>
          </a:solidFill>
          <a:latin typeface="Times New Roman" pitchFamily="18" charset="0"/>
          <a:ea typeface="ＭＳ Ｐゴシック" pitchFamily="-1" charset="-128"/>
          <a:cs typeface="ＭＳ Ｐゴシック" pitchFamily="-1" charset="-128"/>
        </a:defRPr>
      </a:lvl2pPr>
      <a:lvl3pPr algn="ctr" rtl="0" eaLnBrk="0" fontAlgn="base" hangingPunct="0">
        <a:spcBef>
          <a:spcPct val="0"/>
        </a:spcBef>
        <a:spcAft>
          <a:spcPct val="0"/>
        </a:spcAft>
        <a:defRPr sz="4400">
          <a:solidFill>
            <a:schemeClr val="tx2"/>
          </a:solidFill>
          <a:latin typeface="Times New Roman" pitchFamily="18" charset="0"/>
          <a:ea typeface="ＭＳ Ｐゴシック" pitchFamily="-1" charset="-128"/>
          <a:cs typeface="ＭＳ Ｐゴシック" pitchFamily="-1" charset="-128"/>
        </a:defRPr>
      </a:lvl3pPr>
      <a:lvl4pPr algn="ctr" rtl="0" eaLnBrk="0" fontAlgn="base" hangingPunct="0">
        <a:spcBef>
          <a:spcPct val="0"/>
        </a:spcBef>
        <a:spcAft>
          <a:spcPct val="0"/>
        </a:spcAft>
        <a:defRPr sz="4400">
          <a:solidFill>
            <a:schemeClr val="tx2"/>
          </a:solidFill>
          <a:latin typeface="Times New Roman" pitchFamily="18" charset="0"/>
          <a:ea typeface="ＭＳ Ｐゴシック" pitchFamily="-1" charset="-128"/>
          <a:cs typeface="ＭＳ Ｐゴシック" pitchFamily="-1" charset="-128"/>
        </a:defRPr>
      </a:lvl4pPr>
      <a:lvl5pPr algn="ctr" rtl="0" eaLnBrk="0" fontAlgn="base" hangingPunct="0">
        <a:spcBef>
          <a:spcPct val="0"/>
        </a:spcBef>
        <a:spcAft>
          <a:spcPct val="0"/>
        </a:spcAft>
        <a:defRPr sz="4400">
          <a:solidFill>
            <a:schemeClr val="tx2"/>
          </a:solidFill>
          <a:latin typeface="Times New Roman" pitchFamily="18" charset="0"/>
          <a:ea typeface="ＭＳ Ｐゴシック" pitchFamily="-1" charset="-128"/>
          <a:cs typeface="ＭＳ Ｐゴシック" pitchFamily="-1" charset="-128"/>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pitchFamily="-1" charset="-128"/>
          <a:cs typeface="ＭＳ Ｐゴシック" pitchFamily="-1"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pitchFamily="-1"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pitchFamily="-1"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itchFamily="-1"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itchFamily="-1" charset="-128"/>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emf"/><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gif"/></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9.gif"/><Relationship Id="rId5" Type="http://schemas.openxmlformats.org/officeDocument/2006/relationships/image" Target="../media/image18.emf"/><Relationship Id="rId4" Type="http://schemas.openxmlformats.org/officeDocument/2006/relationships/image" Target="../media/image16.emf"/></Relationships>
</file>

<file path=ppt/slides/_rels/slide13.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20.emf"/><Relationship Id="rId7" Type="http://schemas.openxmlformats.org/officeDocument/2006/relationships/image" Target="../media/image23.emf"/><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4.png"/><Relationship Id="rId9" Type="http://schemas.openxmlformats.org/officeDocument/2006/relationships/image" Target="../media/image25.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28.emf"/><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7.emf"/><Relationship Id="rId5" Type="http://schemas.openxmlformats.org/officeDocument/2006/relationships/image" Target="../media/image4.png"/><Relationship Id="rId4" Type="http://schemas.openxmlformats.org/officeDocument/2006/relationships/image" Target="../media/image26.emf"/></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8.emf"/><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8.emf"/><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0.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2.emf"/><Relationship Id="rId4" Type="http://schemas.openxmlformats.org/officeDocument/2006/relationships/image" Target="../media/image31.emf"/></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6.emf"/><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21.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4.png"/><Relationship Id="rId7" Type="http://schemas.openxmlformats.org/officeDocument/2006/relationships/image" Target="../media/image40.emf"/><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 Id="rId9" Type="http://schemas.openxmlformats.org/officeDocument/2006/relationships/image" Target="../media/image42.emf"/></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_rels/slide2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6.emf"/><Relationship Id="rId5" Type="http://schemas.openxmlformats.org/officeDocument/2006/relationships/oleObject" Target="../embeddings/oleObject2.bin"/><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image" Target="../media/image4.png"/><Relationship Id="rId7" Type="http://schemas.openxmlformats.org/officeDocument/2006/relationships/image" Target="../media/image53.emf"/><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52.emf"/><Relationship Id="rId5" Type="http://schemas.openxmlformats.org/officeDocument/2006/relationships/image" Target="../media/image51.emf"/><Relationship Id="rId10" Type="http://schemas.openxmlformats.org/officeDocument/2006/relationships/image" Target="../media/image55.gif"/><Relationship Id="rId4" Type="http://schemas.openxmlformats.org/officeDocument/2006/relationships/image" Target="../media/image50.emf"/><Relationship Id="rId9" Type="http://schemas.openxmlformats.org/officeDocument/2006/relationships/image" Target="../media/image6.gif"/></Relationships>
</file>

<file path=ppt/slides/_rels/slide28.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58.emf"/><Relationship Id="rId5" Type="http://schemas.openxmlformats.org/officeDocument/2006/relationships/image" Target="../media/image57.emf"/><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image" Target="../media/image4.png"/><Relationship Id="rId7" Type="http://schemas.openxmlformats.org/officeDocument/2006/relationships/image" Target="../media/image60.emf"/><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59.emf"/><Relationship Id="rId5" Type="http://schemas.openxmlformats.org/officeDocument/2006/relationships/image" Target="../media/image58.emf"/><Relationship Id="rId10" Type="http://schemas.openxmlformats.org/officeDocument/2006/relationships/image" Target="../media/image63.emf"/><Relationship Id="rId4" Type="http://schemas.openxmlformats.org/officeDocument/2006/relationships/image" Target="../media/image57.emf"/><Relationship Id="rId9" Type="http://schemas.openxmlformats.org/officeDocument/2006/relationships/image" Target="../media/image62.emf"/></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66.emf"/><Relationship Id="rId5" Type="http://schemas.openxmlformats.org/officeDocument/2006/relationships/image" Target="../media/image65.emf"/><Relationship Id="rId4" Type="http://schemas.openxmlformats.org/officeDocument/2006/relationships/image" Target="../media/image64.emf"/></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67.gif"/><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8" Type="http://schemas.openxmlformats.org/officeDocument/2006/relationships/image" Target="../media/image66.emf"/><Relationship Id="rId3" Type="http://schemas.openxmlformats.org/officeDocument/2006/relationships/image" Target="../media/image4.png"/><Relationship Id="rId7" Type="http://schemas.openxmlformats.org/officeDocument/2006/relationships/image" Target="../media/image65.emf"/><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64.emf"/><Relationship Id="rId5" Type="http://schemas.openxmlformats.org/officeDocument/2006/relationships/image" Target="../media/image69.emf"/><Relationship Id="rId4" Type="http://schemas.openxmlformats.org/officeDocument/2006/relationships/image" Target="../media/image68.emf"/></Relationships>
</file>

<file path=ppt/slides/_rels/slide33.x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image" Target="../media/image70.emf"/><Relationship Id="rId7" Type="http://schemas.openxmlformats.org/officeDocument/2006/relationships/image" Target="../media/image66.emf"/><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65.emf"/><Relationship Id="rId5" Type="http://schemas.openxmlformats.org/officeDocument/2006/relationships/image" Target="../media/image64.emf"/><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8" Type="http://schemas.openxmlformats.org/officeDocument/2006/relationships/image" Target="../media/image73.emf"/><Relationship Id="rId3" Type="http://schemas.openxmlformats.org/officeDocument/2006/relationships/image" Target="../media/image4.png"/><Relationship Id="rId7" Type="http://schemas.openxmlformats.org/officeDocument/2006/relationships/image" Target="../media/image66.emf"/><Relationship Id="rId12" Type="http://schemas.openxmlformats.org/officeDocument/2006/relationships/image" Target="../media/image75.emf"/><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65.emf"/><Relationship Id="rId11" Type="http://schemas.openxmlformats.org/officeDocument/2006/relationships/image" Target="../media/image74.emf"/><Relationship Id="rId5" Type="http://schemas.openxmlformats.org/officeDocument/2006/relationships/image" Target="../media/image64.emf"/><Relationship Id="rId10" Type="http://schemas.openxmlformats.org/officeDocument/2006/relationships/image" Target="../media/image71.emf"/><Relationship Id="rId4" Type="http://schemas.openxmlformats.org/officeDocument/2006/relationships/image" Target="../media/image72.emf"/><Relationship Id="rId9" Type="http://schemas.openxmlformats.org/officeDocument/2006/relationships/image" Target="../media/image70.emf"/></Relationships>
</file>

<file path=ppt/slides/_rels/slide35.xml.rels><?xml version="1.0" encoding="UTF-8" standalone="yes"?>
<Relationships xmlns="http://schemas.openxmlformats.org/package/2006/relationships"><Relationship Id="rId8" Type="http://schemas.openxmlformats.org/officeDocument/2006/relationships/image" Target="../media/image77.emf"/><Relationship Id="rId3" Type="http://schemas.openxmlformats.org/officeDocument/2006/relationships/image" Target="../media/image4.png"/><Relationship Id="rId7" Type="http://schemas.openxmlformats.org/officeDocument/2006/relationships/image" Target="../media/image76.emf"/><Relationship Id="rId12" Type="http://schemas.openxmlformats.org/officeDocument/2006/relationships/image" Target="../media/image81.emf"/><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66.emf"/><Relationship Id="rId11" Type="http://schemas.openxmlformats.org/officeDocument/2006/relationships/image" Target="../media/image80.emf"/><Relationship Id="rId5" Type="http://schemas.openxmlformats.org/officeDocument/2006/relationships/image" Target="../media/image65.emf"/><Relationship Id="rId10" Type="http://schemas.openxmlformats.org/officeDocument/2006/relationships/image" Target="../media/image79.emf"/><Relationship Id="rId4" Type="http://schemas.openxmlformats.org/officeDocument/2006/relationships/image" Target="../media/image64.emf"/><Relationship Id="rId9" Type="http://schemas.openxmlformats.org/officeDocument/2006/relationships/image" Target="../media/image78.emf"/></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6.emf"/><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65.emf"/><Relationship Id="rId5" Type="http://schemas.openxmlformats.org/officeDocument/2006/relationships/image" Target="../media/image64.emf"/><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8" Type="http://schemas.openxmlformats.org/officeDocument/2006/relationships/image" Target="../media/image66.emf"/><Relationship Id="rId3" Type="http://schemas.openxmlformats.org/officeDocument/2006/relationships/image" Target="../media/image4.png"/><Relationship Id="rId7" Type="http://schemas.openxmlformats.org/officeDocument/2006/relationships/image" Target="../media/image65.emf"/><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64.emf"/><Relationship Id="rId5" Type="http://schemas.openxmlformats.org/officeDocument/2006/relationships/image" Target="../media/image83.emf"/><Relationship Id="rId10" Type="http://schemas.openxmlformats.org/officeDocument/2006/relationships/image" Target="../media/image85.emf"/><Relationship Id="rId4" Type="http://schemas.openxmlformats.org/officeDocument/2006/relationships/image" Target="../media/image82.emf"/><Relationship Id="rId9" Type="http://schemas.openxmlformats.org/officeDocument/2006/relationships/image" Target="../media/image84.emf"/></Relationships>
</file>

<file path=ppt/slides/_rels/slide38.xml.rels><?xml version="1.0" encoding="UTF-8" standalone="yes"?>
<Relationships xmlns="http://schemas.openxmlformats.org/package/2006/relationships"><Relationship Id="rId8" Type="http://schemas.openxmlformats.org/officeDocument/2006/relationships/image" Target="../media/image83.emf"/><Relationship Id="rId3" Type="http://schemas.openxmlformats.org/officeDocument/2006/relationships/image" Target="../media/image4.png"/><Relationship Id="rId7" Type="http://schemas.openxmlformats.org/officeDocument/2006/relationships/image" Target="../media/image82.emf"/><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66.emf"/><Relationship Id="rId5" Type="http://schemas.openxmlformats.org/officeDocument/2006/relationships/image" Target="../media/image65.emf"/><Relationship Id="rId4" Type="http://schemas.openxmlformats.org/officeDocument/2006/relationships/image" Target="../media/image64.emf"/></Relationships>
</file>

<file path=ppt/slides/_rels/slide39.xml.rels><?xml version="1.0" encoding="UTF-8" standalone="yes"?>
<Relationships xmlns="http://schemas.openxmlformats.org/package/2006/relationships"><Relationship Id="rId8" Type="http://schemas.openxmlformats.org/officeDocument/2006/relationships/image" Target="../media/image88.emf"/><Relationship Id="rId3" Type="http://schemas.openxmlformats.org/officeDocument/2006/relationships/image" Target="../media/image4.png"/><Relationship Id="rId7" Type="http://schemas.openxmlformats.org/officeDocument/2006/relationships/image" Target="../media/image87.emf"/><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86.emf"/><Relationship Id="rId11" Type="http://schemas.openxmlformats.org/officeDocument/2006/relationships/image" Target="../media/image91.emf"/><Relationship Id="rId5" Type="http://schemas.openxmlformats.org/officeDocument/2006/relationships/image" Target="../media/image83.emf"/><Relationship Id="rId10" Type="http://schemas.openxmlformats.org/officeDocument/2006/relationships/image" Target="../media/image90.emf"/><Relationship Id="rId4" Type="http://schemas.openxmlformats.org/officeDocument/2006/relationships/image" Target="../media/image82.emf"/><Relationship Id="rId9" Type="http://schemas.openxmlformats.org/officeDocument/2006/relationships/image" Target="../media/image89.em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93.emf"/><Relationship Id="rId5" Type="http://schemas.openxmlformats.org/officeDocument/2006/relationships/image" Target="../media/image89.emf"/><Relationship Id="rId4" Type="http://schemas.openxmlformats.org/officeDocument/2006/relationships/image" Target="../media/image92.emf"/></Relationships>
</file>

<file path=ppt/slides/_rels/slide41.xml.rels><?xml version="1.0" encoding="UTF-8" standalone="yes"?>
<Relationships xmlns="http://schemas.openxmlformats.org/package/2006/relationships"><Relationship Id="rId8" Type="http://schemas.openxmlformats.org/officeDocument/2006/relationships/image" Target="../media/image98.emf"/><Relationship Id="rId3" Type="http://schemas.openxmlformats.org/officeDocument/2006/relationships/image" Target="../media/image4.png"/><Relationship Id="rId7" Type="http://schemas.openxmlformats.org/officeDocument/2006/relationships/image" Target="../media/image97.emf"/><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96.emf"/><Relationship Id="rId5" Type="http://schemas.openxmlformats.org/officeDocument/2006/relationships/image" Target="../media/image95.emf"/><Relationship Id="rId4" Type="http://schemas.openxmlformats.org/officeDocument/2006/relationships/image" Target="../media/image94.emf"/></Relationships>
</file>

<file path=ppt/slides/_rels/slide42.xml.rels><?xml version="1.0" encoding="UTF-8" standalone="yes"?>
<Relationships xmlns="http://schemas.openxmlformats.org/package/2006/relationships"><Relationship Id="rId8" Type="http://schemas.openxmlformats.org/officeDocument/2006/relationships/image" Target="../media/image66.emf"/><Relationship Id="rId3" Type="http://schemas.openxmlformats.org/officeDocument/2006/relationships/image" Target="../media/image4.png"/><Relationship Id="rId7" Type="http://schemas.openxmlformats.org/officeDocument/2006/relationships/image" Target="../media/image65.emf"/><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64.emf"/><Relationship Id="rId5" Type="http://schemas.openxmlformats.org/officeDocument/2006/relationships/image" Target="../media/image85.emf"/><Relationship Id="rId10" Type="http://schemas.openxmlformats.org/officeDocument/2006/relationships/image" Target="../media/image72.emf"/><Relationship Id="rId4" Type="http://schemas.openxmlformats.org/officeDocument/2006/relationships/image" Target="../media/image84.emf"/><Relationship Id="rId9" Type="http://schemas.openxmlformats.org/officeDocument/2006/relationships/image" Target="../media/image99.emf"/></Relationships>
</file>

<file path=ppt/slides/_rels/slide43.xml.rels><?xml version="1.0" encoding="UTF-8" standalone="yes"?>
<Relationships xmlns="http://schemas.openxmlformats.org/package/2006/relationships"><Relationship Id="rId8" Type="http://schemas.openxmlformats.org/officeDocument/2006/relationships/image" Target="../media/image102.emf"/><Relationship Id="rId3" Type="http://schemas.openxmlformats.org/officeDocument/2006/relationships/image" Target="../media/image4.png"/><Relationship Id="rId7" Type="http://schemas.openxmlformats.org/officeDocument/2006/relationships/image" Target="../media/image101.emf"/><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99.emf"/><Relationship Id="rId5" Type="http://schemas.openxmlformats.org/officeDocument/2006/relationships/image" Target="../media/image100.emf"/><Relationship Id="rId4" Type="http://schemas.openxmlformats.org/officeDocument/2006/relationships/image" Target="../media/image72.emf"/><Relationship Id="rId9" Type="http://schemas.openxmlformats.org/officeDocument/2006/relationships/image" Target="../media/image103.emf"/></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106.emf"/><Relationship Id="rId5" Type="http://schemas.openxmlformats.org/officeDocument/2006/relationships/image" Target="../media/image105.emf"/><Relationship Id="rId4" Type="http://schemas.openxmlformats.org/officeDocument/2006/relationships/image" Target="../media/image104.emf"/></Relationships>
</file>

<file path=ppt/slides/_rels/slide45.xml.rels><?xml version="1.0" encoding="UTF-8" standalone="yes"?>
<Relationships xmlns="http://schemas.openxmlformats.org/package/2006/relationships"><Relationship Id="rId8" Type="http://schemas.openxmlformats.org/officeDocument/2006/relationships/image" Target="../media/image110.emf"/><Relationship Id="rId3" Type="http://schemas.openxmlformats.org/officeDocument/2006/relationships/image" Target="../media/image4.png"/><Relationship Id="rId7" Type="http://schemas.openxmlformats.org/officeDocument/2006/relationships/image" Target="../media/image109.emf"/><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108.emf"/><Relationship Id="rId5" Type="http://schemas.openxmlformats.org/officeDocument/2006/relationships/image" Target="../media/image72.emf"/><Relationship Id="rId4" Type="http://schemas.openxmlformats.org/officeDocument/2006/relationships/image" Target="../media/image107.emf"/></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112.emf"/><Relationship Id="rId4" Type="http://schemas.openxmlformats.org/officeDocument/2006/relationships/image" Target="../media/image111.emf"/></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115.emf"/><Relationship Id="rId5" Type="http://schemas.openxmlformats.org/officeDocument/2006/relationships/image" Target="../media/image114.emf"/><Relationship Id="rId4" Type="http://schemas.openxmlformats.org/officeDocument/2006/relationships/image" Target="../media/image113.emf"/></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11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emf"/></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gif"/></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oleObject" Target="../embeddings/oleObject1.bin"/><Relationship Id="rId7"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9.emf"/><Relationship Id="rId5" Type="http://schemas.openxmlformats.org/officeDocument/2006/relationships/image" Target="../media/image4.png"/><Relationship Id="rId4"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Image" descr="Image"/>
          <p:cNvPicPr>
            <a:picLocks noChangeAspect="1"/>
          </p:cNvPicPr>
          <p:nvPr/>
        </p:nvPicPr>
        <p:blipFill>
          <a:blip r:embed="rId2"/>
          <a:stretch>
            <a:fillRect/>
          </a:stretch>
        </p:blipFill>
        <p:spPr>
          <a:xfrm>
            <a:off x="430704" y="531316"/>
            <a:ext cx="5741789" cy="5795367"/>
          </a:xfrm>
          <a:prstGeom prst="rect">
            <a:avLst/>
          </a:prstGeom>
          <a:ln w="12700">
            <a:miter lim="400000"/>
          </a:ln>
        </p:spPr>
      </p:pic>
      <p:pic>
        <p:nvPicPr>
          <p:cNvPr id="3" name="Picture 2" descr="QR code for this padlet">
            <a:extLst>
              <a:ext uri="{FF2B5EF4-FFF2-40B4-BE49-F238E27FC236}">
                <a16:creationId xmlns:a16="http://schemas.microsoft.com/office/drawing/2014/main" id="{95D71FFF-8D3B-FB4F-BB96-6114D8324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7519" y="742026"/>
            <a:ext cx="2101178" cy="21011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A4137FC-3C16-484F-AB27-41B719FB8D7E}"/>
              </a:ext>
            </a:extLst>
          </p:cNvPr>
          <p:cNvSpPr txBox="1"/>
          <p:nvPr/>
        </p:nvSpPr>
        <p:spPr>
          <a:xfrm>
            <a:off x="6627816" y="398255"/>
            <a:ext cx="1474030" cy="400110"/>
          </a:xfrm>
          <a:prstGeom prst="rect">
            <a:avLst/>
          </a:prstGeom>
          <a:noFill/>
        </p:spPr>
        <p:txBody>
          <a:bodyPr wrap="square" rtlCol="0">
            <a:spAutoFit/>
          </a:bodyPr>
          <a:lstStyle/>
          <a:p>
            <a:r>
              <a:rPr lang="en-US" sz="2000" dirty="0"/>
              <a:t>Padlet Link:</a:t>
            </a:r>
          </a:p>
        </p:txBody>
      </p:sp>
      <p:sp>
        <p:nvSpPr>
          <p:cNvPr id="5" name="TextBox 4">
            <a:extLst>
              <a:ext uri="{FF2B5EF4-FFF2-40B4-BE49-F238E27FC236}">
                <a16:creationId xmlns:a16="http://schemas.microsoft.com/office/drawing/2014/main" id="{E872D0F2-AA47-CE41-B42E-624E1163C847}"/>
              </a:ext>
            </a:extLst>
          </p:cNvPr>
          <p:cNvSpPr txBox="1"/>
          <p:nvPr/>
        </p:nvSpPr>
        <p:spPr>
          <a:xfrm>
            <a:off x="6651093" y="2843204"/>
            <a:ext cx="1474030" cy="707886"/>
          </a:xfrm>
          <a:prstGeom prst="rect">
            <a:avLst/>
          </a:prstGeom>
          <a:noFill/>
        </p:spPr>
        <p:txBody>
          <a:bodyPr wrap="square" rtlCol="0">
            <a:spAutoFit/>
          </a:bodyPr>
          <a:lstStyle/>
          <a:p>
            <a:pPr algn="ctr"/>
            <a:r>
              <a:rPr lang="en-US" sz="2000" dirty="0"/>
              <a:t>Password: </a:t>
            </a:r>
          </a:p>
          <a:p>
            <a:pPr algn="ctr"/>
            <a:r>
              <a:rPr lang="en-US" sz="2000" dirty="0"/>
              <a:t>PHY2004</a:t>
            </a:r>
          </a:p>
        </p:txBody>
      </p:sp>
      <p:sp>
        <p:nvSpPr>
          <p:cNvPr id="6" name="TextBox 5">
            <a:extLst>
              <a:ext uri="{FF2B5EF4-FFF2-40B4-BE49-F238E27FC236}">
                <a16:creationId xmlns:a16="http://schemas.microsoft.com/office/drawing/2014/main" id="{4B6CAF7E-337B-EF45-8B22-502C703BC84F}"/>
              </a:ext>
            </a:extLst>
          </p:cNvPr>
          <p:cNvSpPr txBox="1"/>
          <p:nvPr/>
        </p:nvSpPr>
        <p:spPr>
          <a:xfrm>
            <a:off x="5361768" y="6326683"/>
            <a:ext cx="4572000" cy="400110"/>
          </a:xfrm>
          <a:prstGeom prst="rect">
            <a:avLst/>
          </a:prstGeom>
          <a:noFill/>
        </p:spPr>
        <p:txBody>
          <a:bodyPr wrap="square">
            <a:spAutoFit/>
          </a:bodyPr>
          <a:lstStyle/>
          <a:p>
            <a:r>
              <a:rPr lang="en-US" sz="2000" dirty="0"/>
              <a:t>https://</a:t>
            </a:r>
            <a:r>
              <a:rPr lang="en-US" sz="2000" dirty="0" err="1"/>
              <a:t>api.socrative.com</a:t>
            </a:r>
            <a:r>
              <a:rPr lang="en-US" sz="2000" dirty="0"/>
              <a:t>/</a:t>
            </a:r>
            <a:r>
              <a:rPr lang="en-US" sz="2000" dirty="0" err="1"/>
              <a:t>rc</a:t>
            </a:r>
            <a:r>
              <a:rPr lang="en-US" sz="2000" dirty="0"/>
              <a:t>/5fvfh7</a:t>
            </a:r>
          </a:p>
        </p:txBody>
      </p:sp>
      <p:pic>
        <p:nvPicPr>
          <p:cNvPr id="7" name="Picture 2">
            <a:extLst>
              <a:ext uri="{FF2B5EF4-FFF2-40B4-BE49-F238E27FC236}">
                <a16:creationId xmlns:a16="http://schemas.microsoft.com/office/drawing/2014/main" id="{97CD387B-30AF-6745-B341-9F1023937E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7519" y="4225505"/>
            <a:ext cx="2101178" cy="210117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5F73614-4D07-F54E-8602-22D50CC89D4C}"/>
              </a:ext>
            </a:extLst>
          </p:cNvPr>
          <p:cNvSpPr txBox="1"/>
          <p:nvPr/>
        </p:nvSpPr>
        <p:spPr>
          <a:xfrm>
            <a:off x="6515278" y="3825395"/>
            <a:ext cx="1787604" cy="400110"/>
          </a:xfrm>
          <a:prstGeom prst="rect">
            <a:avLst/>
          </a:prstGeom>
          <a:noFill/>
        </p:spPr>
        <p:txBody>
          <a:bodyPr wrap="square" rtlCol="0">
            <a:spAutoFit/>
          </a:bodyPr>
          <a:lstStyle/>
          <a:p>
            <a:r>
              <a:rPr lang="en-US" sz="2000" dirty="0"/>
              <a:t>Socrative Link:</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846FCD-02A9-5244-93B7-EA991ABFB663}"/>
              </a:ext>
            </a:extLst>
          </p:cNvPr>
          <p:cNvPicPr>
            <a:picLocks noChangeAspect="1"/>
          </p:cNvPicPr>
          <p:nvPr/>
        </p:nvPicPr>
        <p:blipFill>
          <a:blip r:embed="rId3"/>
          <a:stretch>
            <a:fillRect/>
          </a:stretch>
        </p:blipFill>
        <p:spPr>
          <a:xfrm>
            <a:off x="298448" y="1443221"/>
            <a:ext cx="8547100" cy="685800"/>
          </a:xfrm>
          <a:prstGeom prst="rect">
            <a:avLst/>
          </a:prstGeom>
        </p:spPr>
      </p:pic>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The simplest wave-packet</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a:t>
            </a:r>
            <a:r>
              <a:rPr lang="en-US" sz="2000" i="1" dirty="0" err="1">
                <a:latin typeface="Baskerville"/>
                <a:cs typeface="Baskerville"/>
              </a:rPr>
              <a:t>Sarri</a:t>
            </a:r>
            <a:endParaRPr lang="en-US" sz="2000" i="1" dirty="0">
              <a:latin typeface="Baskerville"/>
              <a:cs typeface="Baskerville"/>
            </a:endParaRPr>
          </a:p>
        </p:txBody>
      </p:sp>
      <p:pic>
        <p:nvPicPr>
          <p:cNvPr id="21" name="Picture 20"/>
          <p:cNvPicPr/>
          <p:nvPr/>
        </p:nvPicPr>
        <p:blipFill>
          <a:blip r:embed="rId4">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22" name="TextBox 21">
            <a:extLst>
              <a:ext uri="{FF2B5EF4-FFF2-40B4-BE49-F238E27FC236}">
                <a16:creationId xmlns:a16="http://schemas.microsoft.com/office/drawing/2014/main" id="{CE806A6E-3948-6C48-A878-409F9475D063}"/>
              </a:ext>
            </a:extLst>
          </p:cNvPr>
          <p:cNvSpPr txBox="1"/>
          <p:nvPr/>
        </p:nvSpPr>
        <p:spPr>
          <a:xfrm>
            <a:off x="194986" y="2481205"/>
            <a:ext cx="8637855" cy="430887"/>
          </a:xfrm>
          <a:prstGeom prst="rect">
            <a:avLst/>
          </a:prstGeom>
          <a:noFill/>
        </p:spPr>
        <p:txBody>
          <a:bodyPr wrap="square" rtlCol="0">
            <a:spAutoFit/>
          </a:bodyPr>
          <a:lstStyle/>
          <a:p>
            <a:r>
              <a:rPr lang="en-US" sz="2200" dirty="0"/>
              <a:t>Taking this into account we can rewrite this expression as:</a:t>
            </a:r>
          </a:p>
        </p:txBody>
      </p:sp>
      <p:sp>
        <p:nvSpPr>
          <p:cNvPr id="33" name="Rounded Rectangle 32">
            <a:extLst>
              <a:ext uri="{FF2B5EF4-FFF2-40B4-BE49-F238E27FC236}">
                <a16:creationId xmlns:a16="http://schemas.microsoft.com/office/drawing/2014/main" id="{B540D583-0794-F342-9BDB-57EE3366683D}"/>
              </a:ext>
            </a:extLst>
          </p:cNvPr>
          <p:cNvSpPr/>
          <p:nvPr/>
        </p:nvSpPr>
        <p:spPr>
          <a:xfrm>
            <a:off x="1912316" y="1399424"/>
            <a:ext cx="1086988" cy="685799"/>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34" name="Rectangle 6">
            <a:extLst>
              <a:ext uri="{FF2B5EF4-FFF2-40B4-BE49-F238E27FC236}">
                <a16:creationId xmlns:a16="http://schemas.microsoft.com/office/drawing/2014/main" id="{3E53A184-1F88-B746-A459-0A7976DA9831}"/>
              </a:ext>
            </a:extLst>
          </p:cNvPr>
          <p:cNvSpPr>
            <a:spLocks noChangeArrowheads="1"/>
          </p:cNvSpPr>
          <p:nvPr/>
        </p:nvSpPr>
        <p:spPr bwMode="auto">
          <a:xfrm>
            <a:off x="1009974" y="796636"/>
            <a:ext cx="2186435" cy="646331"/>
          </a:xfrm>
          <a:prstGeom prst="rect">
            <a:avLst/>
          </a:prstGeom>
          <a:noFill/>
          <a:ln w="9525">
            <a:noFill/>
            <a:miter lim="800000"/>
            <a:headEnd/>
            <a:tailEnd/>
          </a:ln>
        </p:spPr>
        <p:txBody>
          <a:bodyPr wrap="square" anchor="ctr">
            <a:prstTxWarp prst="textNoShape">
              <a:avLst/>
            </a:prstTxWarp>
            <a:spAutoFit/>
          </a:bodyPr>
          <a:lstStyle/>
          <a:p>
            <a:pPr algn="ctr"/>
            <a:r>
              <a:rPr lang="en-US" sz="1800" dirty="0">
                <a:solidFill>
                  <a:srgbClr val="FF0000"/>
                </a:solidFill>
                <a:ea typeface="Times New Roman" pitchFamily="-84" charset="0"/>
                <a:cs typeface="Helvetica"/>
              </a:rPr>
              <a:t>Average value of </a:t>
            </a:r>
            <a:r>
              <a:rPr lang="en-US" sz="1800" i="1" dirty="0">
                <a:solidFill>
                  <a:srgbClr val="FF0000"/>
                </a:solidFill>
                <a:ea typeface="Times New Roman" pitchFamily="-84" charset="0"/>
                <a:cs typeface="Helvetica"/>
              </a:rPr>
              <a:t>k:</a:t>
            </a:r>
            <a:r>
              <a:rPr lang="en-US" sz="1800" i="1" baseline="-25000" dirty="0">
                <a:solidFill>
                  <a:srgbClr val="FF0000"/>
                </a:solidFill>
                <a:latin typeface="+mn-lt"/>
                <a:ea typeface="Times New Roman" pitchFamily="-84" charset="0"/>
                <a:cs typeface="Helvetica"/>
              </a:rPr>
              <a:t> </a:t>
            </a:r>
            <a:r>
              <a:rPr lang="en-US" sz="1800" i="1" dirty="0">
                <a:solidFill>
                  <a:srgbClr val="FF0000"/>
                </a:solidFill>
                <a:latin typeface="+mn-lt"/>
                <a:ea typeface="Times New Roman" pitchFamily="-84" charset="0"/>
                <a:cs typeface="Helvetica"/>
              </a:rPr>
              <a:t>k</a:t>
            </a:r>
            <a:r>
              <a:rPr lang="en-US" sz="1800" i="1" baseline="-25000" dirty="0">
                <a:solidFill>
                  <a:srgbClr val="FF0000"/>
                </a:solidFill>
                <a:latin typeface="+mn-lt"/>
                <a:ea typeface="Times New Roman" pitchFamily="-84" charset="0"/>
                <a:cs typeface="Helvetica"/>
              </a:rPr>
              <a:t>0</a:t>
            </a:r>
            <a:endParaRPr lang="en-US" sz="1800" i="1" dirty="0">
              <a:solidFill>
                <a:srgbClr val="FF0000"/>
              </a:solidFill>
              <a:ea typeface="Times New Roman" pitchFamily="-84" charset="0"/>
              <a:cs typeface="Helvetica"/>
            </a:endParaRPr>
          </a:p>
        </p:txBody>
      </p:sp>
      <p:sp>
        <p:nvSpPr>
          <p:cNvPr id="35" name="Rounded Rectangle 34">
            <a:extLst>
              <a:ext uri="{FF2B5EF4-FFF2-40B4-BE49-F238E27FC236}">
                <a16:creationId xmlns:a16="http://schemas.microsoft.com/office/drawing/2014/main" id="{E4E91AE6-A79C-0847-9B20-171CD409689F}"/>
              </a:ext>
            </a:extLst>
          </p:cNvPr>
          <p:cNvSpPr/>
          <p:nvPr/>
        </p:nvSpPr>
        <p:spPr>
          <a:xfrm>
            <a:off x="3484034" y="1405413"/>
            <a:ext cx="1174516" cy="685799"/>
          </a:xfrm>
          <a:prstGeom prst="roundRect">
            <a:avLst>
              <a:gd name="adj" fmla="val 4553"/>
            </a:avLst>
          </a:prstGeom>
          <a:solidFill>
            <a:schemeClr val="accent6">
              <a:lumMod val="40000"/>
              <a:lumOff val="60000"/>
              <a:alpha val="15279"/>
            </a:scheme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36" name="Rectangle 6">
            <a:extLst>
              <a:ext uri="{FF2B5EF4-FFF2-40B4-BE49-F238E27FC236}">
                <a16:creationId xmlns:a16="http://schemas.microsoft.com/office/drawing/2014/main" id="{35B917B7-6D20-944C-BC34-1AFF8F9E9932}"/>
              </a:ext>
            </a:extLst>
          </p:cNvPr>
          <p:cNvSpPr>
            <a:spLocks noChangeArrowheads="1"/>
          </p:cNvSpPr>
          <p:nvPr/>
        </p:nvSpPr>
        <p:spPr bwMode="auto">
          <a:xfrm>
            <a:off x="2922663" y="793251"/>
            <a:ext cx="2931273" cy="646331"/>
          </a:xfrm>
          <a:prstGeom prst="rect">
            <a:avLst/>
          </a:prstGeom>
          <a:noFill/>
          <a:ln w="9525">
            <a:noFill/>
            <a:miter lim="800000"/>
            <a:headEnd/>
            <a:tailEnd/>
          </a:ln>
        </p:spPr>
        <p:txBody>
          <a:bodyPr wrap="square" anchor="ctr">
            <a:prstTxWarp prst="textNoShape">
              <a:avLst/>
            </a:prstTxWarp>
            <a:spAutoFit/>
          </a:bodyPr>
          <a:lstStyle/>
          <a:p>
            <a:pPr algn="ctr"/>
            <a:r>
              <a:rPr lang="en-US" sz="1800" dirty="0">
                <a:solidFill>
                  <a:schemeClr val="accent6">
                    <a:lumMod val="60000"/>
                    <a:lumOff val="40000"/>
                  </a:schemeClr>
                </a:solidFill>
                <a:ea typeface="Times New Roman" pitchFamily="-84" charset="0"/>
                <a:cs typeface="Helvetica"/>
              </a:rPr>
              <a:t>Average angular frequency: 𝜔</a:t>
            </a:r>
            <a:r>
              <a:rPr lang="en-US" sz="1800" baseline="-25000" dirty="0">
                <a:solidFill>
                  <a:schemeClr val="accent6">
                    <a:lumMod val="60000"/>
                    <a:lumOff val="40000"/>
                  </a:schemeClr>
                </a:solidFill>
                <a:ea typeface="Times New Roman" pitchFamily="-84" charset="0"/>
                <a:cs typeface="Helvetica"/>
              </a:rPr>
              <a:t>0</a:t>
            </a:r>
            <a:endParaRPr lang="en-US" sz="1800" baseline="-25000" dirty="0">
              <a:solidFill>
                <a:schemeClr val="accent6">
                  <a:lumMod val="60000"/>
                  <a:lumOff val="40000"/>
                </a:schemeClr>
              </a:solidFill>
              <a:latin typeface="+mn-lt"/>
              <a:ea typeface="Times New Roman" pitchFamily="-84" charset="0"/>
              <a:cs typeface="Helvetica"/>
            </a:endParaRPr>
          </a:p>
        </p:txBody>
      </p:sp>
      <p:sp>
        <p:nvSpPr>
          <p:cNvPr id="37" name="Rounded Rectangle 36">
            <a:extLst>
              <a:ext uri="{FF2B5EF4-FFF2-40B4-BE49-F238E27FC236}">
                <a16:creationId xmlns:a16="http://schemas.microsoft.com/office/drawing/2014/main" id="{1DDF223A-E52B-2D4E-9701-42C88F09F3CF}"/>
              </a:ext>
            </a:extLst>
          </p:cNvPr>
          <p:cNvSpPr/>
          <p:nvPr/>
        </p:nvSpPr>
        <p:spPr>
          <a:xfrm>
            <a:off x="5759748" y="1417891"/>
            <a:ext cx="1086988" cy="685799"/>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38" name="Rectangle 6">
            <a:extLst>
              <a:ext uri="{FF2B5EF4-FFF2-40B4-BE49-F238E27FC236}">
                <a16:creationId xmlns:a16="http://schemas.microsoft.com/office/drawing/2014/main" id="{68319632-70AA-5642-B751-0DA415D274F0}"/>
              </a:ext>
            </a:extLst>
          </p:cNvPr>
          <p:cNvSpPr>
            <a:spLocks noChangeArrowheads="1"/>
          </p:cNvSpPr>
          <p:nvPr/>
        </p:nvSpPr>
        <p:spPr bwMode="auto">
          <a:xfrm>
            <a:off x="4792462" y="2091212"/>
            <a:ext cx="2733576" cy="369332"/>
          </a:xfrm>
          <a:prstGeom prst="rect">
            <a:avLst/>
          </a:prstGeom>
          <a:noFill/>
          <a:ln w="9525">
            <a:noFill/>
            <a:miter lim="800000"/>
            <a:headEnd/>
            <a:tailEnd/>
          </a:ln>
        </p:spPr>
        <p:txBody>
          <a:bodyPr wrap="square" anchor="ctr">
            <a:prstTxWarp prst="textNoShape">
              <a:avLst/>
            </a:prstTxWarp>
            <a:spAutoFit/>
          </a:bodyPr>
          <a:lstStyle/>
          <a:p>
            <a:pPr algn="ctr"/>
            <a:r>
              <a:rPr lang="en-US" sz="1800" dirty="0">
                <a:solidFill>
                  <a:srgbClr val="FF0000"/>
                </a:solidFill>
                <a:ea typeface="Times New Roman" pitchFamily="-84" charset="0"/>
                <a:cs typeface="Helvetica"/>
              </a:rPr>
              <a:t>Bandwidth of </a:t>
            </a:r>
            <a:r>
              <a:rPr lang="en-US" sz="1800" i="1" dirty="0">
                <a:solidFill>
                  <a:srgbClr val="FF0000"/>
                </a:solidFill>
                <a:ea typeface="Times New Roman" pitchFamily="-84" charset="0"/>
                <a:cs typeface="Helvetica"/>
              </a:rPr>
              <a:t>k</a:t>
            </a:r>
            <a:r>
              <a:rPr lang="en-US" sz="1800" dirty="0">
                <a:solidFill>
                  <a:srgbClr val="FF0000"/>
                </a:solidFill>
                <a:ea typeface="Times New Roman" pitchFamily="-84" charset="0"/>
                <a:cs typeface="Helvetica"/>
              </a:rPr>
              <a:t> around </a:t>
            </a:r>
            <a:r>
              <a:rPr lang="en-US" sz="1800" i="1" dirty="0">
                <a:solidFill>
                  <a:srgbClr val="FF0000"/>
                </a:solidFill>
                <a:ea typeface="Times New Roman" pitchFamily="-84" charset="0"/>
                <a:cs typeface="Helvetica"/>
              </a:rPr>
              <a:t>k</a:t>
            </a:r>
            <a:r>
              <a:rPr lang="en-US" sz="1800" i="1" baseline="-25000" dirty="0">
                <a:solidFill>
                  <a:srgbClr val="FF0000"/>
                </a:solidFill>
                <a:ea typeface="Times New Roman" pitchFamily="-84" charset="0"/>
                <a:cs typeface="Helvetica"/>
              </a:rPr>
              <a:t>0</a:t>
            </a:r>
            <a:endParaRPr lang="en-US" sz="1800" dirty="0">
              <a:solidFill>
                <a:srgbClr val="FF0000"/>
              </a:solidFill>
              <a:ea typeface="Times New Roman" pitchFamily="-84" charset="0"/>
              <a:cs typeface="Helvetica"/>
            </a:endParaRPr>
          </a:p>
        </p:txBody>
      </p:sp>
      <p:sp>
        <p:nvSpPr>
          <p:cNvPr id="39" name="Rounded Rectangle 38">
            <a:extLst>
              <a:ext uri="{FF2B5EF4-FFF2-40B4-BE49-F238E27FC236}">
                <a16:creationId xmlns:a16="http://schemas.microsoft.com/office/drawing/2014/main" id="{11C44D58-A206-EA48-B301-65924A177A94}"/>
              </a:ext>
            </a:extLst>
          </p:cNvPr>
          <p:cNvSpPr/>
          <p:nvPr/>
        </p:nvSpPr>
        <p:spPr>
          <a:xfrm>
            <a:off x="7360676" y="1397650"/>
            <a:ext cx="1174516" cy="685799"/>
          </a:xfrm>
          <a:prstGeom prst="roundRect">
            <a:avLst>
              <a:gd name="adj" fmla="val 4553"/>
            </a:avLst>
          </a:prstGeom>
          <a:solidFill>
            <a:schemeClr val="accent6">
              <a:lumMod val="40000"/>
              <a:lumOff val="60000"/>
              <a:alpha val="15279"/>
            </a:scheme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40" name="Rectangle 6">
            <a:extLst>
              <a:ext uri="{FF2B5EF4-FFF2-40B4-BE49-F238E27FC236}">
                <a16:creationId xmlns:a16="http://schemas.microsoft.com/office/drawing/2014/main" id="{E20A26AD-578C-694B-AA3B-85AFB76BDAB2}"/>
              </a:ext>
            </a:extLst>
          </p:cNvPr>
          <p:cNvSpPr>
            <a:spLocks noChangeArrowheads="1"/>
          </p:cNvSpPr>
          <p:nvPr/>
        </p:nvSpPr>
        <p:spPr bwMode="auto">
          <a:xfrm>
            <a:off x="6697363" y="773386"/>
            <a:ext cx="2294312" cy="646331"/>
          </a:xfrm>
          <a:prstGeom prst="rect">
            <a:avLst/>
          </a:prstGeom>
          <a:noFill/>
          <a:ln w="9525">
            <a:noFill/>
            <a:miter lim="800000"/>
            <a:headEnd/>
            <a:tailEnd/>
          </a:ln>
        </p:spPr>
        <p:txBody>
          <a:bodyPr wrap="square" anchor="ctr">
            <a:prstTxWarp prst="textNoShape">
              <a:avLst/>
            </a:prstTxWarp>
            <a:spAutoFit/>
          </a:bodyPr>
          <a:lstStyle/>
          <a:p>
            <a:pPr algn="ctr"/>
            <a:r>
              <a:rPr lang="en-US" sz="1800" dirty="0">
                <a:solidFill>
                  <a:schemeClr val="accent6">
                    <a:lumMod val="60000"/>
                    <a:lumOff val="40000"/>
                  </a:schemeClr>
                </a:solidFill>
                <a:ea typeface="Times New Roman" pitchFamily="-84" charset="0"/>
                <a:cs typeface="Helvetica"/>
              </a:rPr>
              <a:t>Bandwidth of frequencies around 𝜔</a:t>
            </a:r>
            <a:r>
              <a:rPr lang="en-US" sz="1800" baseline="-25000" dirty="0">
                <a:solidFill>
                  <a:schemeClr val="accent6">
                    <a:lumMod val="60000"/>
                    <a:lumOff val="40000"/>
                  </a:schemeClr>
                </a:solidFill>
                <a:ea typeface="Times New Roman" pitchFamily="-84" charset="0"/>
                <a:cs typeface="Helvetica"/>
              </a:rPr>
              <a:t>0</a:t>
            </a:r>
            <a:r>
              <a:rPr lang="en-US" sz="1800" dirty="0">
                <a:solidFill>
                  <a:schemeClr val="accent6">
                    <a:lumMod val="60000"/>
                    <a:lumOff val="40000"/>
                  </a:schemeClr>
                </a:solidFill>
                <a:ea typeface="Times New Roman" pitchFamily="-84" charset="0"/>
                <a:cs typeface="Helvetica"/>
              </a:rPr>
              <a:t> </a:t>
            </a:r>
            <a:endParaRPr lang="en-US" sz="1800" baseline="-25000" dirty="0">
              <a:solidFill>
                <a:schemeClr val="accent6">
                  <a:lumMod val="60000"/>
                  <a:lumOff val="40000"/>
                </a:schemeClr>
              </a:solidFill>
              <a:latin typeface="+mn-lt"/>
              <a:ea typeface="Times New Roman" pitchFamily="-84" charset="0"/>
              <a:cs typeface="Helvetica"/>
            </a:endParaRPr>
          </a:p>
        </p:txBody>
      </p:sp>
      <p:pic>
        <p:nvPicPr>
          <p:cNvPr id="2" name="Picture 1">
            <a:extLst>
              <a:ext uri="{FF2B5EF4-FFF2-40B4-BE49-F238E27FC236}">
                <a16:creationId xmlns:a16="http://schemas.microsoft.com/office/drawing/2014/main" id="{4D7126FA-1B46-5849-A799-973CF14A3971}"/>
              </a:ext>
            </a:extLst>
          </p:cNvPr>
          <p:cNvPicPr>
            <a:picLocks noChangeAspect="1"/>
          </p:cNvPicPr>
          <p:nvPr/>
        </p:nvPicPr>
        <p:blipFill>
          <a:blip r:embed="rId5"/>
          <a:stretch>
            <a:fillRect/>
          </a:stretch>
        </p:blipFill>
        <p:spPr>
          <a:xfrm>
            <a:off x="2103191" y="3146607"/>
            <a:ext cx="4787900" cy="292100"/>
          </a:xfrm>
          <a:prstGeom prst="rect">
            <a:avLst/>
          </a:prstGeom>
        </p:spPr>
      </p:pic>
      <p:sp>
        <p:nvSpPr>
          <p:cNvPr id="41" name="TextBox 40">
            <a:extLst>
              <a:ext uri="{FF2B5EF4-FFF2-40B4-BE49-F238E27FC236}">
                <a16:creationId xmlns:a16="http://schemas.microsoft.com/office/drawing/2014/main" id="{50ECC924-9C52-5049-9CCE-DBE8C7BE6048}"/>
              </a:ext>
            </a:extLst>
          </p:cNvPr>
          <p:cNvSpPr txBox="1"/>
          <p:nvPr/>
        </p:nvSpPr>
        <p:spPr>
          <a:xfrm>
            <a:off x="178213" y="3526795"/>
            <a:ext cx="8637855" cy="769441"/>
          </a:xfrm>
          <a:prstGeom prst="rect">
            <a:avLst/>
          </a:prstGeom>
          <a:noFill/>
        </p:spPr>
        <p:txBody>
          <a:bodyPr wrap="square" rtlCol="0">
            <a:spAutoFit/>
          </a:bodyPr>
          <a:lstStyle/>
          <a:p>
            <a:r>
              <a:rPr lang="en-US" sz="2200" dirty="0"/>
              <a:t>This gives us two oscillations, one which governs </a:t>
            </a:r>
            <a:r>
              <a:rPr lang="en-US" sz="2200" dirty="0">
                <a:solidFill>
                  <a:srgbClr val="FF0000"/>
                </a:solidFill>
              </a:rPr>
              <a:t>the envelope </a:t>
            </a:r>
            <a:r>
              <a:rPr lang="en-US" sz="2200" dirty="0"/>
              <a:t>and one which governs </a:t>
            </a:r>
            <a:r>
              <a:rPr lang="en-US" sz="2200" dirty="0">
                <a:solidFill>
                  <a:schemeClr val="accent2">
                    <a:lumMod val="60000"/>
                    <a:lumOff val="40000"/>
                  </a:schemeClr>
                </a:solidFill>
              </a:rPr>
              <a:t>the internal oscillations</a:t>
            </a:r>
            <a:r>
              <a:rPr lang="en-US" sz="2200" dirty="0"/>
              <a:t>.</a:t>
            </a:r>
          </a:p>
        </p:txBody>
      </p:sp>
      <p:pic>
        <p:nvPicPr>
          <p:cNvPr id="17414" name="Picture 6">
            <a:extLst>
              <a:ext uri="{FF2B5EF4-FFF2-40B4-BE49-F238E27FC236}">
                <a16:creationId xmlns:a16="http://schemas.microsoft.com/office/drawing/2014/main" id="{B6FE6E43-6400-854A-B8B6-0392592718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1331" y="4297181"/>
            <a:ext cx="5853936" cy="1890334"/>
          </a:xfrm>
          <a:prstGeom prst="rect">
            <a:avLst/>
          </a:prstGeom>
          <a:noFill/>
          <a:extLst>
            <a:ext uri="{909E8E84-426E-40DD-AFC4-6F175D3DCCD1}">
              <a14:hiddenFill xmlns:a14="http://schemas.microsoft.com/office/drawing/2010/main">
                <a:solidFill>
                  <a:srgbClr val="FFFFFF"/>
                </a:solidFill>
              </a14:hiddenFill>
            </a:ext>
          </a:extLst>
        </p:spPr>
      </p:pic>
      <p:sp>
        <p:nvSpPr>
          <p:cNvPr id="42" name="Rounded Rectangle 41">
            <a:extLst>
              <a:ext uri="{FF2B5EF4-FFF2-40B4-BE49-F238E27FC236}">
                <a16:creationId xmlns:a16="http://schemas.microsoft.com/office/drawing/2014/main" id="{DE1DF26D-BD21-BC42-B572-0393912A9C1C}"/>
              </a:ext>
            </a:extLst>
          </p:cNvPr>
          <p:cNvSpPr/>
          <p:nvPr/>
        </p:nvSpPr>
        <p:spPr>
          <a:xfrm>
            <a:off x="4823820" y="3136646"/>
            <a:ext cx="2248347" cy="312021"/>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43" name="Rounded Rectangle 42">
            <a:extLst>
              <a:ext uri="{FF2B5EF4-FFF2-40B4-BE49-F238E27FC236}">
                <a16:creationId xmlns:a16="http://schemas.microsoft.com/office/drawing/2014/main" id="{68EBB319-1ACF-AE45-867E-9EC260009DF5}"/>
              </a:ext>
            </a:extLst>
          </p:cNvPr>
          <p:cNvSpPr/>
          <p:nvPr/>
        </p:nvSpPr>
        <p:spPr>
          <a:xfrm>
            <a:off x="3002268" y="3080934"/>
            <a:ext cx="1821552" cy="367734"/>
          </a:xfrm>
          <a:prstGeom prst="roundRect">
            <a:avLst>
              <a:gd name="adj" fmla="val 4553"/>
            </a:avLst>
          </a:prstGeom>
          <a:solidFill>
            <a:schemeClr val="accent6">
              <a:lumMod val="40000"/>
              <a:lumOff val="60000"/>
              <a:alpha val="15279"/>
            </a:scheme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6393823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a:t>
            </a:r>
            <a:r>
              <a:rPr lang="en-US" sz="2000" i="1" dirty="0" err="1">
                <a:latin typeface="Baskerville"/>
                <a:cs typeface="Baskerville"/>
              </a:rPr>
              <a:t>Sarri</a:t>
            </a:r>
            <a:endParaRPr lang="en-US" sz="2000" i="1" dirty="0">
              <a:latin typeface="Baskerville"/>
              <a:cs typeface="Baskerville"/>
            </a:endParaRPr>
          </a:p>
        </p:txBody>
      </p:sp>
      <p:pic>
        <p:nvPicPr>
          <p:cNvPr id="22" name="Picture 21"/>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pic>
        <p:nvPicPr>
          <p:cNvPr id="23" name="Picture 2">
            <a:extLst>
              <a:ext uri="{FF2B5EF4-FFF2-40B4-BE49-F238E27FC236}">
                <a16:creationId xmlns:a16="http://schemas.microsoft.com/office/drawing/2014/main" id="{CA78C41E-C57A-4D46-83BF-35796293D4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247" y="1321025"/>
            <a:ext cx="6963788" cy="539132"/>
          </a:xfrm>
          <a:prstGeom prst="rect">
            <a:avLst/>
          </a:prstGeom>
          <a:noFill/>
          <a:extLst>
            <a:ext uri="{909E8E84-426E-40DD-AFC4-6F175D3DCCD1}">
              <a14:hiddenFill xmlns:a14="http://schemas.microsoft.com/office/drawing/2010/main">
                <a:solidFill>
                  <a:srgbClr val="FFFFFF"/>
                </a:solidFill>
              </a14:hiddenFill>
            </a:ext>
          </a:extLst>
        </p:spPr>
      </p:pic>
      <p:sp>
        <p:nvSpPr>
          <p:cNvPr id="24" name="Text Box 11">
            <a:extLst>
              <a:ext uri="{FF2B5EF4-FFF2-40B4-BE49-F238E27FC236}">
                <a16:creationId xmlns:a16="http://schemas.microsoft.com/office/drawing/2014/main" id="{79C6BF63-3499-5745-B5C9-5BB817B2FE06}"/>
              </a:ext>
            </a:extLst>
          </p:cNvPr>
          <p:cNvSpPr txBox="1">
            <a:spLocks noChangeArrowheads="1"/>
          </p:cNvSpPr>
          <p:nvPr/>
        </p:nvSpPr>
        <p:spPr bwMode="auto">
          <a:xfrm>
            <a:off x="4645437" y="1942407"/>
            <a:ext cx="4933420" cy="369332"/>
          </a:xfrm>
          <a:prstGeom prst="rect">
            <a:avLst/>
          </a:prstGeom>
          <a:noFill/>
          <a:ln w="9525">
            <a:noFill/>
            <a:miter lim="800000"/>
            <a:headEnd/>
            <a:tailEnd/>
          </a:ln>
        </p:spPr>
        <p:txBody>
          <a:bodyPr wrap="square">
            <a:prstTxWarp prst="textNoShape">
              <a:avLst/>
            </a:prstTxWarp>
            <a:spAutoFit/>
          </a:bodyPr>
          <a:lstStyle/>
          <a:p>
            <a:pPr>
              <a:spcBef>
                <a:spcPct val="50000"/>
              </a:spcBef>
            </a:pPr>
            <a:r>
              <a:rPr lang="en-GB" sz="1800" dirty="0">
                <a:solidFill>
                  <a:srgbClr val="000000"/>
                </a:solidFill>
              </a:rPr>
              <a:t>From Wikipedia – Phase velocity</a:t>
            </a:r>
          </a:p>
        </p:txBody>
      </p:sp>
      <p:sp>
        <p:nvSpPr>
          <p:cNvPr id="25" name="TextBox 24">
            <a:extLst>
              <a:ext uri="{FF2B5EF4-FFF2-40B4-BE49-F238E27FC236}">
                <a16:creationId xmlns:a16="http://schemas.microsoft.com/office/drawing/2014/main" id="{648FFFE5-AA35-FB4E-B6AD-33385E65F2DE}"/>
              </a:ext>
            </a:extLst>
          </p:cNvPr>
          <p:cNvSpPr txBox="1"/>
          <p:nvPr/>
        </p:nvSpPr>
        <p:spPr>
          <a:xfrm>
            <a:off x="188913" y="793960"/>
            <a:ext cx="8637855" cy="430887"/>
          </a:xfrm>
          <a:prstGeom prst="rect">
            <a:avLst/>
          </a:prstGeom>
          <a:noFill/>
        </p:spPr>
        <p:txBody>
          <a:bodyPr wrap="square" rtlCol="0">
            <a:spAutoFit/>
          </a:bodyPr>
          <a:lstStyle/>
          <a:p>
            <a:r>
              <a:rPr lang="en-US" sz="2200" dirty="0"/>
              <a:t>If we follow this wave in time, we can see some complicated </a:t>
            </a:r>
            <a:r>
              <a:rPr lang="en-US" sz="2200" dirty="0" err="1"/>
              <a:t>behaviour</a:t>
            </a:r>
            <a:r>
              <a:rPr lang="en-US" sz="2200" dirty="0"/>
              <a:t>.</a:t>
            </a:r>
          </a:p>
        </p:txBody>
      </p:sp>
      <p:sp>
        <p:nvSpPr>
          <p:cNvPr id="26" name="TextBox 25">
            <a:extLst>
              <a:ext uri="{FF2B5EF4-FFF2-40B4-BE49-F238E27FC236}">
                <a16:creationId xmlns:a16="http://schemas.microsoft.com/office/drawing/2014/main" id="{61DAFAF2-08E4-AB43-9674-F92DEDC9E52C}"/>
              </a:ext>
            </a:extLst>
          </p:cNvPr>
          <p:cNvSpPr txBox="1"/>
          <p:nvPr/>
        </p:nvSpPr>
        <p:spPr>
          <a:xfrm>
            <a:off x="179636" y="2293512"/>
            <a:ext cx="8637855" cy="769441"/>
          </a:xfrm>
          <a:prstGeom prst="rect">
            <a:avLst/>
          </a:prstGeom>
          <a:noFill/>
        </p:spPr>
        <p:txBody>
          <a:bodyPr wrap="square" rtlCol="0">
            <a:spAutoFit/>
          </a:bodyPr>
          <a:lstStyle/>
          <a:p>
            <a:r>
              <a:rPr lang="en-US" sz="2200" dirty="0"/>
              <a:t>The red dot is moving with a fixed phase position within the </a:t>
            </a:r>
            <a:r>
              <a:rPr lang="en-US" sz="2200" dirty="0">
                <a:solidFill>
                  <a:srgbClr val="FF0000"/>
                </a:solidFill>
              </a:rPr>
              <a:t>inner oscillation</a:t>
            </a:r>
            <a:r>
              <a:rPr lang="en-US" sz="2200" dirty="0"/>
              <a:t>.  This dot is moving at the phase velocity of the wave.</a:t>
            </a:r>
          </a:p>
        </p:txBody>
      </p:sp>
      <p:sp>
        <p:nvSpPr>
          <p:cNvPr id="27" name="TextBox 26">
            <a:extLst>
              <a:ext uri="{FF2B5EF4-FFF2-40B4-BE49-F238E27FC236}">
                <a16:creationId xmlns:a16="http://schemas.microsoft.com/office/drawing/2014/main" id="{BFE83121-2DCB-9344-A29B-7196E14AC016}"/>
              </a:ext>
            </a:extLst>
          </p:cNvPr>
          <p:cNvSpPr txBox="1"/>
          <p:nvPr/>
        </p:nvSpPr>
        <p:spPr>
          <a:xfrm>
            <a:off x="188913" y="3186965"/>
            <a:ext cx="8637855" cy="769441"/>
          </a:xfrm>
          <a:prstGeom prst="rect">
            <a:avLst/>
          </a:prstGeom>
          <a:noFill/>
        </p:spPr>
        <p:txBody>
          <a:bodyPr wrap="square" rtlCol="0">
            <a:spAutoFit/>
          </a:bodyPr>
          <a:lstStyle/>
          <a:p>
            <a:r>
              <a:rPr lang="en-US" sz="2200" dirty="0"/>
              <a:t>The green dots are positioned at the </a:t>
            </a:r>
            <a:r>
              <a:rPr lang="en-US" sz="2200" dirty="0">
                <a:solidFill>
                  <a:srgbClr val="00B050"/>
                </a:solidFill>
              </a:rPr>
              <a:t>nodes of the envelope</a:t>
            </a:r>
            <a:r>
              <a:rPr lang="en-US" sz="2200" dirty="0"/>
              <a:t>.  This is the group velocity of the wave packet.</a:t>
            </a:r>
          </a:p>
        </p:txBody>
      </p:sp>
      <p:sp>
        <p:nvSpPr>
          <p:cNvPr id="28" name="TextBox 27">
            <a:extLst>
              <a:ext uri="{FF2B5EF4-FFF2-40B4-BE49-F238E27FC236}">
                <a16:creationId xmlns:a16="http://schemas.microsoft.com/office/drawing/2014/main" id="{47885E32-FA16-7E40-8FEA-9DC0C1002F85}"/>
              </a:ext>
            </a:extLst>
          </p:cNvPr>
          <p:cNvSpPr txBox="1"/>
          <p:nvPr/>
        </p:nvSpPr>
        <p:spPr>
          <a:xfrm>
            <a:off x="179637" y="4252356"/>
            <a:ext cx="5109056" cy="430887"/>
          </a:xfrm>
          <a:prstGeom prst="rect">
            <a:avLst/>
          </a:prstGeom>
          <a:noFill/>
        </p:spPr>
        <p:txBody>
          <a:bodyPr wrap="square" rtlCol="0">
            <a:spAutoFit/>
          </a:bodyPr>
          <a:lstStyle/>
          <a:p>
            <a:r>
              <a:rPr lang="en-US" sz="2200" dirty="0"/>
              <a:t>The phase velocity of the wave is given by: </a:t>
            </a:r>
          </a:p>
        </p:txBody>
      </p:sp>
      <p:sp>
        <p:nvSpPr>
          <p:cNvPr id="29" name="TextBox 28">
            <a:extLst>
              <a:ext uri="{FF2B5EF4-FFF2-40B4-BE49-F238E27FC236}">
                <a16:creationId xmlns:a16="http://schemas.microsoft.com/office/drawing/2014/main" id="{756697C7-E6A9-B847-8A2F-2DA8B4F7F251}"/>
              </a:ext>
            </a:extLst>
          </p:cNvPr>
          <p:cNvSpPr txBox="1"/>
          <p:nvPr/>
        </p:nvSpPr>
        <p:spPr>
          <a:xfrm>
            <a:off x="188913" y="5004492"/>
            <a:ext cx="8637855" cy="430887"/>
          </a:xfrm>
          <a:prstGeom prst="rect">
            <a:avLst/>
          </a:prstGeom>
          <a:noFill/>
        </p:spPr>
        <p:txBody>
          <a:bodyPr wrap="square" rtlCol="0">
            <a:spAutoFit/>
          </a:bodyPr>
          <a:lstStyle/>
          <a:p>
            <a:r>
              <a:rPr lang="en-US" sz="2200" dirty="0"/>
              <a:t>The group velocity of the wave is given by: </a:t>
            </a:r>
          </a:p>
        </p:txBody>
      </p:sp>
      <p:pic>
        <p:nvPicPr>
          <p:cNvPr id="2" name="Picture 1">
            <a:extLst>
              <a:ext uri="{FF2B5EF4-FFF2-40B4-BE49-F238E27FC236}">
                <a16:creationId xmlns:a16="http://schemas.microsoft.com/office/drawing/2014/main" id="{896F44E6-775D-544A-8394-C2B7BDF9720C}"/>
              </a:ext>
            </a:extLst>
          </p:cNvPr>
          <p:cNvPicPr>
            <a:picLocks noChangeAspect="1"/>
          </p:cNvPicPr>
          <p:nvPr/>
        </p:nvPicPr>
        <p:blipFill>
          <a:blip r:embed="rId5"/>
          <a:stretch>
            <a:fillRect/>
          </a:stretch>
        </p:blipFill>
        <p:spPr>
          <a:xfrm>
            <a:off x="5468331" y="4233761"/>
            <a:ext cx="901700" cy="558800"/>
          </a:xfrm>
          <a:prstGeom prst="rect">
            <a:avLst/>
          </a:prstGeom>
        </p:spPr>
      </p:pic>
      <p:pic>
        <p:nvPicPr>
          <p:cNvPr id="3" name="Picture 2">
            <a:extLst>
              <a:ext uri="{FF2B5EF4-FFF2-40B4-BE49-F238E27FC236}">
                <a16:creationId xmlns:a16="http://schemas.microsoft.com/office/drawing/2014/main" id="{726CF585-AB34-DC4D-AAEF-A0709E5F3AFF}"/>
              </a:ext>
            </a:extLst>
          </p:cNvPr>
          <p:cNvPicPr>
            <a:picLocks noChangeAspect="1"/>
          </p:cNvPicPr>
          <p:nvPr/>
        </p:nvPicPr>
        <p:blipFill>
          <a:blip r:embed="rId6"/>
          <a:stretch>
            <a:fillRect/>
          </a:stretch>
        </p:blipFill>
        <p:spPr>
          <a:xfrm>
            <a:off x="5373081" y="4921485"/>
            <a:ext cx="1092200" cy="596900"/>
          </a:xfrm>
          <a:prstGeom prst="rect">
            <a:avLst/>
          </a:prstGeom>
        </p:spPr>
      </p:pic>
      <p:sp>
        <p:nvSpPr>
          <p:cNvPr id="30" name="TextBox 29">
            <a:extLst>
              <a:ext uri="{FF2B5EF4-FFF2-40B4-BE49-F238E27FC236}">
                <a16:creationId xmlns:a16="http://schemas.microsoft.com/office/drawing/2014/main" id="{B15F760E-2198-B141-9357-EBE6005C74DD}"/>
              </a:ext>
            </a:extLst>
          </p:cNvPr>
          <p:cNvSpPr txBox="1"/>
          <p:nvPr/>
        </p:nvSpPr>
        <p:spPr>
          <a:xfrm>
            <a:off x="188913" y="5619189"/>
            <a:ext cx="8637855" cy="430887"/>
          </a:xfrm>
          <a:prstGeom prst="rect">
            <a:avLst/>
          </a:prstGeom>
          <a:noFill/>
        </p:spPr>
        <p:txBody>
          <a:bodyPr wrap="square" rtlCol="0">
            <a:spAutoFit/>
          </a:bodyPr>
          <a:lstStyle/>
          <a:p>
            <a:r>
              <a:rPr lang="en-US" sz="2200" dirty="0"/>
              <a:t>If we take the limit of this, it becomes a differential:</a:t>
            </a:r>
          </a:p>
        </p:txBody>
      </p:sp>
      <p:sp>
        <p:nvSpPr>
          <p:cNvPr id="20" name="TextBox 19">
            <a:extLst>
              <a:ext uri="{FF2B5EF4-FFF2-40B4-BE49-F238E27FC236}">
                <a16:creationId xmlns:a16="http://schemas.microsoft.com/office/drawing/2014/main" id="{8DDE838C-607A-AF47-993E-B156202B8D55}"/>
              </a:ext>
            </a:extLst>
          </p:cNvPr>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Phase velocity and group velocity</a:t>
            </a:r>
          </a:p>
        </p:txBody>
      </p:sp>
      <p:sp>
        <p:nvSpPr>
          <p:cNvPr id="21" name="Rectangle 20">
            <a:extLst>
              <a:ext uri="{FF2B5EF4-FFF2-40B4-BE49-F238E27FC236}">
                <a16:creationId xmlns:a16="http://schemas.microsoft.com/office/drawing/2014/main" id="{2F28CE26-98CB-094B-A5BB-E427D2645A10}"/>
              </a:ext>
            </a:extLst>
          </p:cNvPr>
          <p:cNvSpPr/>
          <p:nvPr/>
        </p:nvSpPr>
        <p:spPr>
          <a:xfrm>
            <a:off x="7051066" y="5420390"/>
            <a:ext cx="1328754" cy="707484"/>
          </a:xfrm>
          <a:prstGeom prst="rect">
            <a:avLst/>
          </a:prstGeom>
          <a:ln w="25400">
            <a:solidFill>
              <a:schemeClr val="tx1"/>
            </a:solidFill>
            <a:prstDash val="sysDash"/>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9028074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Phase velocity and group velocity</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a:t>
            </a:r>
            <a:r>
              <a:rPr lang="en-US" sz="2000" i="1" dirty="0" err="1">
                <a:latin typeface="Baskerville"/>
                <a:cs typeface="Baskerville"/>
              </a:rPr>
              <a:t>Sarri</a:t>
            </a:r>
            <a:endParaRPr lang="en-US" sz="2000" i="1" dirty="0">
              <a:latin typeface="Baskerville"/>
              <a:cs typeface="Baskerville"/>
            </a:endParaRPr>
          </a:p>
        </p:txBody>
      </p:sp>
      <p:pic>
        <p:nvPicPr>
          <p:cNvPr id="22" name="Picture 21"/>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24" name="Text Box 11">
            <a:extLst>
              <a:ext uri="{FF2B5EF4-FFF2-40B4-BE49-F238E27FC236}">
                <a16:creationId xmlns:a16="http://schemas.microsoft.com/office/drawing/2014/main" id="{79C6BF63-3499-5745-B5C9-5BB817B2FE06}"/>
              </a:ext>
            </a:extLst>
          </p:cNvPr>
          <p:cNvSpPr txBox="1">
            <a:spLocks noChangeArrowheads="1"/>
          </p:cNvSpPr>
          <p:nvPr/>
        </p:nvSpPr>
        <p:spPr bwMode="auto">
          <a:xfrm>
            <a:off x="246039" y="5735178"/>
            <a:ext cx="4933420" cy="369332"/>
          </a:xfrm>
          <a:prstGeom prst="rect">
            <a:avLst/>
          </a:prstGeom>
          <a:noFill/>
          <a:ln w="9525">
            <a:noFill/>
            <a:miter lim="800000"/>
            <a:headEnd/>
            <a:tailEnd/>
          </a:ln>
        </p:spPr>
        <p:txBody>
          <a:bodyPr wrap="square">
            <a:prstTxWarp prst="textNoShape">
              <a:avLst/>
            </a:prstTxWarp>
            <a:spAutoFit/>
          </a:bodyPr>
          <a:lstStyle/>
          <a:p>
            <a:pPr>
              <a:spcBef>
                <a:spcPct val="50000"/>
              </a:spcBef>
            </a:pPr>
            <a:r>
              <a:rPr lang="en-GB" sz="1800" dirty="0">
                <a:solidFill>
                  <a:srgbClr val="000000"/>
                </a:solidFill>
              </a:rPr>
              <a:t>From Wikipedia – Phase velocity</a:t>
            </a:r>
          </a:p>
        </p:txBody>
      </p:sp>
      <p:sp>
        <p:nvSpPr>
          <p:cNvPr id="25" name="TextBox 24">
            <a:extLst>
              <a:ext uri="{FF2B5EF4-FFF2-40B4-BE49-F238E27FC236}">
                <a16:creationId xmlns:a16="http://schemas.microsoft.com/office/drawing/2014/main" id="{648FFFE5-AA35-FB4E-B6AD-33385E65F2DE}"/>
              </a:ext>
            </a:extLst>
          </p:cNvPr>
          <p:cNvSpPr txBox="1"/>
          <p:nvPr/>
        </p:nvSpPr>
        <p:spPr>
          <a:xfrm>
            <a:off x="246039" y="657954"/>
            <a:ext cx="8637855" cy="1107996"/>
          </a:xfrm>
          <a:prstGeom prst="rect">
            <a:avLst/>
          </a:prstGeom>
          <a:noFill/>
        </p:spPr>
        <p:txBody>
          <a:bodyPr wrap="square" rtlCol="0">
            <a:spAutoFit/>
          </a:bodyPr>
          <a:lstStyle/>
          <a:p>
            <a:r>
              <a:rPr lang="en-US" sz="2200" dirty="0"/>
              <a:t>Phase velocity applies to a monochromatic plane wave while group velocity applies to a wave-packet.  Their differences can lead to some really funky </a:t>
            </a:r>
            <a:r>
              <a:rPr lang="en-US" sz="2200" dirty="0" err="1"/>
              <a:t>behaviour</a:t>
            </a:r>
            <a:r>
              <a:rPr lang="en-US" sz="2200" dirty="0"/>
              <a:t>!</a:t>
            </a:r>
          </a:p>
        </p:txBody>
      </p:sp>
      <p:sp>
        <p:nvSpPr>
          <p:cNvPr id="28" name="TextBox 27">
            <a:extLst>
              <a:ext uri="{FF2B5EF4-FFF2-40B4-BE49-F238E27FC236}">
                <a16:creationId xmlns:a16="http://schemas.microsoft.com/office/drawing/2014/main" id="{47885E32-FA16-7E40-8FEA-9DC0C1002F85}"/>
              </a:ext>
            </a:extLst>
          </p:cNvPr>
          <p:cNvSpPr txBox="1"/>
          <p:nvPr/>
        </p:nvSpPr>
        <p:spPr>
          <a:xfrm>
            <a:off x="989106" y="2242554"/>
            <a:ext cx="5109056" cy="430887"/>
          </a:xfrm>
          <a:prstGeom prst="rect">
            <a:avLst/>
          </a:prstGeom>
          <a:noFill/>
        </p:spPr>
        <p:txBody>
          <a:bodyPr wrap="square" rtlCol="0">
            <a:spAutoFit/>
          </a:bodyPr>
          <a:lstStyle/>
          <a:p>
            <a:r>
              <a:rPr lang="en-US" sz="2200" dirty="0"/>
              <a:t>phase velocity: </a:t>
            </a:r>
          </a:p>
        </p:txBody>
      </p:sp>
      <p:sp>
        <p:nvSpPr>
          <p:cNvPr id="29" name="TextBox 28">
            <a:extLst>
              <a:ext uri="{FF2B5EF4-FFF2-40B4-BE49-F238E27FC236}">
                <a16:creationId xmlns:a16="http://schemas.microsoft.com/office/drawing/2014/main" id="{756697C7-E6A9-B847-8A2F-2DA8B4F7F251}"/>
              </a:ext>
            </a:extLst>
          </p:cNvPr>
          <p:cNvSpPr txBox="1"/>
          <p:nvPr/>
        </p:nvSpPr>
        <p:spPr>
          <a:xfrm>
            <a:off x="4221267" y="2229599"/>
            <a:ext cx="8637855" cy="430887"/>
          </a:xfrm>
          <a:prstGeom prst="rect">
            <a:avLst/>
          </a:prstGeom>
          <a:noFill/>
        </p:spPr>
        <p:txBody>
          <a:bodyPr wrap="square" rtlCol="0">
            <a:spAutoFit/>
          </a:bodyPr>
          <a:lstStyle/>
          <a:p>
            <a:r>
              <a:rPr lang="en-US" sz="2200" dirty="0"/>
              <a:t>group velocity: </a:t>
            </a:r>
          </a:p>
        </p:txBody>
      </p:sp>
      <p:pic>
        <p:nvPicPr>
          <p:cNvPr id="2" name="Picture 1">
            <a:extLst>
              <a:ext uri="{FF2B5EF4-FFF2-40B4-BE49-F238E27FC236}">
                <a16:creationId xmlns:a16="http://schemas.microsoft.com/office/drawing/2014/main" id="{896F44E6-775D-544A-8394-C2B7BDF9720C}"/>
              </a:ext>
            </a:extLst>
          </p:cNvPr>
          <p:cNvPicPr>
            <a:picLocks noChangeAspect="1"/>
          </p:cNvPicPr>
          <p:nvPr/>
        </p:nvPicPr>
        <p:blipFill>
          <a:blip r:embed="rId4"/>
          <a:stretch>
            <a:fillRect/>
          </a:stretch>
        </p:blipFill>
        <p:spPr>
          <a:xfrm>
            <a:off x="2964974" y="2249403"/>
            <a:ext cx="901700" cy="558800"/>
          </a:xfrm>
          <a:prstGeom prst="rect">
            <a:avLst/>
          </a:prstGeom>
        </p:spPr>
      </p:pic>
      <p:pic>
        <p:nvPicPr>
          <p:cNvPr id="5" name="Picture 4">
            <a:extLst>
              <a:ext uri="{FF2B5EF4-FFF2-40B4-BE49-F238E27FC236}">
                <a16:creationId xmlns:a16="http://schemas.microsoft.com/office/drawing/2014/main" id="{151B2454-7F3D-1049-B49F-176B544D1880}"/>
              </a:ext>
            </a:extLst>
          </p:cNvPr>
          <p:cNvPicPr>
            <a:picLocks noChangeAspect="1"/>
          </p:cNvPicPr>
          <p:nvPr/>
        </p:nvPicPr>
        <p:blipFill>
          <a:blip r:embed="rId5"/>
          <a:stretch>
            <a:fillRect/>
          </a:stretch>
        </p:blipFill>
        <p:spPr>
          <a:xfrm>
            <a:off x="6452755" y="2146592"/>
            <a:ext cx="1016000" cy="596900"/>
          </a:xfrm>
          <a:prstGeom prst="rect">
            <a:avLst/>
          </a:prstGeom>
        </p:spPr>
      </p:pic>
      <p:pic>
        <p:nvPicPr>
          <p:cNvPr id="15362" name="Picture 2">
            <a:extLst>
              <a:ext uri="{FF2B5EF4-FFF2-40B4-BE49-F238E27FC236}">
                <a16:creationId xmlns:a16="http://schemas.microsoft.com/office/drawing/2014/main" id="{CDB94E06-AA4A-EB48-98A0-4BAE00B0DF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74047" y="3266024"/>
            <a:ext cx="4078708" cy="2521383"/>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20">
            <a:extLst>
              <a:ext uri="{FF2B5EF4-FFF2-40B4-BE49-F238E27FC236}">
                <a16:creationId xmlns:a16="http://schemas.microsoft.com/office/drawing/2014/main" id="{B1BD11E6-EEAC-E843-B6A8-C25B737A4D14}"/>
              </a:ext>
            </a:extLst>
          </p:cNvPr>
          <p:cNvSpPr/>
          <p:nvPr/>
        </p:nvSpPr>
        <p:spPr>
          <a:xfrm>
            <a:off x="2828566" y="2192840"/>
            <a:ext cx="1174516" cy="685799"/>
          </a:xfrm>
          <a:prstGeom prst="roundRect">
            <a:avLst>
              <a:gd name="adj" fmla="val 4553"/>
            </a:avLst>
          </a:prstGeom>
          <a:solidFill>
            <a:schemeClr val="accent6">
              <a:lumMod val="40000"/>
              <a:lumOff val="60000"/>
              <a:alpha val="15279"/>
            </a:scheme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31" name="Rounded Rectangle 30">
            <a:extLst>
              <a:ext uri="{FF2B5EF4-FFF2-40B4-BE49-F238E27FC236}">
                <a16:creationId xmlns:a16="http://schemas.microsoft.com/office/drawing/2014/main" id="{A70AE8EC-FF9D-7549-9F80-3D932B4EF365}"/>
              </a:ext>
            </a:extLst>
          </p:cNvPr>
          <p:cNvSpPr/>
          <p:nvPr/>
        </p:nvSpPr>
        <p:spPr>
          <a:xfrm>
            <a:off x="6316347" y="2131918"/>
            <a:ext cx="1373607" cy="626248"/>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cxnSp>
        <p:nvCxnSpPr>
          <p:cNvPr id="8" name="Straight Arrow Connector 7">
            <a:extLst>
              <a:ext uri="{FF2B5EF4-FFF2-40B4-BE49-F238E27FC236}">
                <a16:creationId xmlns:a16="http://schemas.microsoft.com/office/drawing/2014/main" id="{49291152-EFA4-F54F-89DE-6CB609C8B2EC}"/>
              </a:ext>
            </a:extLst>
          </p:cNvPr>
          <p:cNvCxnSpPr>
            <a:cxnSpLocks/>
          </p:cNvCxnSpPr>
          <p:nvPr/>
        </p:nvCxnSpPr>
        <p:spPr bwMode="auto">
          <a:xfrm>
            <a:off x="5156617" y="3215619"/>
            <a:ext cx="941545" cy="0"/>
          </a:xfrm>
          <a:prstGeom prst="straightConnector1">
            <a:avLst/>
          </a:prstGeom>
          <a:solidFill>
            <a:schemeClr val="accent1"/>
          </a:solidFill>
          <a:ln w="41275" cap="flat" cmpd="sng" algn="ctr">
            <a:solidFill>
              <a:srgbClr val="FF0000"/>
            </a:solidFill>
            <a:prstDash val="solid"/>
            <a:round/>
            <a:headEnd type="none" w="med" len="med"/>
            <a:tailEnd type="triangle" w="lg" len="lg"/>
          </a:ln>
          <a:effectLst/>
        </p:spPr>
      </p:cxnSp>
      <p:cxnSp>
        <p:nvCxnSpPr>
          <p:cNvPr id="32" name="Straight Arrow Connector 31">
            <a:extLst>
              <a:ext uri="{FF2B5EF4-FFF2-40B4-BE49-F238E27FC236}">
                <a16:creationId xmlns:a16="http://schemas.microsoft.com/office/drawing/2014/main" id="{9F7FACB3-A72C-374D-9157-9893895A5BE1}"/>
              </a:ext>
            </a:extLst>
          </p:cNvPr>
          <p:cNvCxnSpPr>
            <a:cxnSpLocks/>
          </p:cNvCxnSpPr>
          <p:nvPr/>
        </p:nvCxnSpPr>
        <p:spPr bwMode="auto">
          <a:xfrm flipH="1" flipV="1">
            <a:off x="3366747" y="3215619"/>
            <a:ext cx="690336" cy="2498"/>
          </a:xfrm>
          <a:prstGeom prst="straightConnector1">
            <a:avLst/>
          </a:prstGeom>
          <a:solidFill>
            <a:schemeClr val="accent1"/>
          </a:solidFill>
          <a:ln w="41275" cap="flat" cmpd="sng" algn="ctr">
            <a:solidFill>
              <a:srgbClr val="7474D7"/>
            </a:solidFill>
            <a:prstDash val="solid"/>
            <a:round/>
            <a:headEnd type="none" w="med" len="med"/>
            <a:tailEnd type="triangle" w="lg" len="lg"/>
          </a:ln>
          <a:effectLst/>
        </p:spPr>
      </p:cxnSp>
    </p:spTree>
    <p:extLst>
      <p:ext uri="{BB962C8B-B14F-4D97-AF65-F5344CB8AC3E}">
        <p14:creationId xmlns:p14="http://schemas.microsoft.com/office/powerpoint/2010/main" val="383298480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721274FC-D081-5345-9918-D5FCCE1FECBA}"/>
              </a:ext>
            </a:extLst>
          </p:cNvPr>
          <p:cNvPicPr>
            <a:picLocks noChangeAspect="1"/>
          </p:cNvPicPr>
          <p:nvPr/>
        </p:nvPicPr>
        <p:blipFill>
          <a:blip r:embed="rId3"/>
          <a:stretch>
            <a:fillRect/>
          </a:stretch>
        </p:blipFill>
        <p:spPr>
          <a:xfrm>
            <a:off x="125462" y="3111151"/>
            <a:ext cx="8856296" cy="632593"/>
          </a:xfrm>
          <a:prstGeom prst="rect">
            <a:avLst/>
          </a:prstGeom>
        </p:spPr>
      </p:pic>
      <p:sp>
        <p:nvSpPr>
          <p:cNvPr id="10" name="TextBox 9"/>
          <p:cNvSpPr txBox="1"/>
          <p:nvPr/>
        </p:nvSpPr>
        <p:spPr>
          <a:xfrm>
            <a:off x="-1" y="-9176"/>
            <a:ext cx="9143999" cy="646331"/>
          </a:xfrm>
          <a:prstGeom prst="rect">
            <a:avLst/>
          </a:prstGeom>
          <a:noFill/>
        </p:spPr>
        <p:txBody>
          <a:bodyPr wrap="square" rtlCol="0">
            <a:spAutoFit/>
          </a:bodyPr>
          <a:lstStyle/>
          <a:p>
            <a:pPr algn="ctr"/>
            <a:r>
              <a:rPr lang="en-US" sz="3600" dirty="0">
                <a:solidFill>
                  <a:schemeClr val="tx1">
                    <a:lumMod val="75000"/>
                    <a:lumOff val="25000"/>
                  </a:schemeClr>
                </a:solidFill>
                <a:latin typeface="Baskerville"/>
                <a:cs typeface="Baskerville"/>
              </a:rPr>
              <a:t>Group velocity, refractive index and dispersion</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a:t>
            </a:r>
            <a:r>
              <a:rPr lang="en-US" sz="2000" i="1" dirty="0" err="1">
                <a:latin typeface="Baskerville"/>
                <a:cs typeface="Baskerville"/>
              </a:rPr>
              <a:t>Sarri</a:t>
            </a:r>
            <a:endParaRPr lang="en-US" sz="2000" i="1" dirty="0">
              <a:latin typeface="Baskerville"/>
              <a:cs typeface="Baskerville"/>
            </a:endParaRPr>
          </a:p>
        </p:txBody>
      </p:sp>
      <p:pic>
        <p:nvPicPr>
          <p:cNvPr id="11" name="Picture 10"/>
          <p:cNvPicPr/>
          <p:nvPr/>
        </p:nvPicPr>
        <p:blipFill>
          <a:blip r:embed="rId4">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12" name="TextBox 11">
            <a:extLst>
              <a:ext uri="{FF2B5EF4-FFF2-40B4-BE49-F238E27FC236}">
                <a16:creationId xmlns:a16="http://schemas.microsoft.com/office/drawing/2014/main" id="{7A1F75FA-156A-1441-94B6-3D8FD212AA9C}"/>
              </a:ext>
            </a:extLst>
          </p:cNvPr>
          <p:cNvSpPr txBox="1"/>
          <p:nvPr/>
        </p:nvSpPr>
        <p:spPr>
          <a:xfrm>
            <a:off x="221123" y="1424856"/>
            <a:ext cx="8637855" cy="769441"/>
          </a:xfrm>
          <a:prstGeom prst="rect">
            <a:avLst/>
          </a:prstGeom>
          <a:noFill/>
        </p:spPr>
        <p:txBody>
          <a:bodyPr wrap="square" rtlCol="0">
            <a:spAutoFit/>
          </a:bodyPr>
          <a:lstStyle/>
          <a:p>
            <a:r>
              <a:rPr lang="en-US" sz="2200" dirty="0"/>
              <a:t>Therefore we can use the dispersion relation to calculate both the phase velocity and group velocity of an electromagnetic wave.</a:t>
            </a:r>
          </a:p>
        </p:txBody>
      </p:sp>
      <p:sp>
        <p:nvSpPr>
          <p:cNvPr id="14" name="TextBox 13">
            <a:extLst>
              <a:ext uri="{FF2B5EF4-FFF2-40B4-BE49-F238E27FC236}">
                <a16:creationId xmlns:a16="http://schemas.microsoft.com/office/drawing/2014/main" id="{B950EE47-8BFD-F34E-B116-B3795B094B5D}"/>
              </a:ext>
            </a:extLst>
          </p:cNvPr>
          <p:cNvSpPr txBox="1"/>
          <p:nvPr/>
        </p:nvSpPr>
        <p:spPr>
          <a:xfrm>
            <a:off x="205669" y="3860167"/>
            <a:ext cx="8955552" cy="1107996"/>
          </a:xfrm>
          <a:prstGeom prst="rect">
            <a:avLst/>
          </a:prstGeom>
          <a:noFill/>
        </p:spPr>
        <p:txBody>
          <a:bodyPr wrap="square" rtlCol="0">
            <a:spAutoFit/>
          </a:bodyPr>
          <a:lstStyle/>
          <a:p>
            <a:r>
              <a:rPr lang="en-US" sz="2200" dirty="0"/>
              <a:t>The group velocity depends on the variation of the phase velocity with wavelength, and therefore we can also see that the variation of the refractive index with wavelength is related to the group velocity.</a:t>
            </a:r>
          </a:p>
        </p:txBody>
      </p:sp>
      <p:pic>
        <p:nvPicPr>
          <p:cNvPr id="7" name="Picture 6">
            <a:extLst>
              <a:ext uri="{FF2B5EF4-FFF2-40B4-BE49-F238E27FC236}">
                <a16:creationId xmlns:a16="http://schemas.microsoft.com/office/drawing/2014/main" id="{28D7C146-B8ED-CF49-B3F3-829D4CC0AC37}"/>
              </a:ext>
            </a:extLst>
          </p:cNvPr>
          <p:cNvPicPr>
            <a:picLocks noChangeAspect="1"/>
          </p:cNvPicPr>
          <p:nvPr/>
        </p:nvPicPr>
        <p:blipFill>
          <a:blip r:embed="rId5"/>
          <a:stretch>
            <a:fillRect/>
          </a:stretch>
        </p:blipFill>
        <p:spPr>
          <a:xfrm>
            <a:off x="5771867" y="757213"/>
            <a:ext cx="2730500" cy="584200"/>
          </a:xfrm>
          <a:prstGeom prst="rect">
            <a:avLst/>
          </a:prstGeom>
        </p:spPr>
      </p:pic>
      <p:pic>
        <p:nvPicPr>
          <p:cNvPr id="16" name="Picture 15">
            <a:extLst>
              <a:ext uri="{FF2B5EF4-FFF2-40B4-BE49-F238E27FC236}">
                <a16:creationId xmlns:a16="http://schemas.microsoft.com/office/drawing/2014/main" id="{61BB927F-DAAB-0C43-AB0C-F02ECF2FC96F}"/>
              </a:ext>
            </a:extLst>
          </p:cNvPr>
          <p:cNvPicPr>
            <a:picLocks noChangeAspect="1"/>
          </p:cNvPicPr>
          <p:nvPr/>
        </p:nvPicPr>
        <p:blipFill>
          <a:blip r:embed="rId6"/>
          <a:stretch>
            <a:fillRect/>
          </a:stretch>
        </p:blipFill>
        <p:spPr>
          <a:xfrm>
            <a:off x="1270342" y="2690048"/>
            <a:ext cx="825500" cy="215900"/>
          </a:xfrm>
          <a:prstGeom prst="rect">
            <a:avLst/>
          </a:prstGeom>
        </p:spPr>
      </p:pic>
      <p:sp>
        <p:nvSpPr>
          <p:cNvPr id="19" name="Rectangle 6">
            <a:extLst>
              <a:ext uri="{FF2B5EF4-FFF2-40B4-BE49-F238E27FC236}">
                <a16:creationId xmlns:a16="http://schemas.microsoft.com/office/drawing/2014/main" id="{1D56B62C-5805-E549-9CDA-160D27FBB3D7}"/>
              </a:ext>
            </a:extLst>
          </p:cNvPr>
          <p:cNvSpPr>
            <a:spLocks noChangeArrowheads="1"/>
          </p:cNvSpPr>
          <p:nvPr/>
        </p:nvSpPr>
        <p:spPr bwMode="auto">
          <a:xfrm>
            <a:off x="2215328" y="2631194"/>
            <a:ext cx="1568450" cy="369332"/>
          </a:xfrm>
          <a:prstGeom prst="rect">
            <a:avLst/>
          </a:prstGeom>
          <a:noFill/>
          <a:ln w="9525">
            <a:noFill/>
            <a:miter lim="800000"/>
            <a:headEnd/>
            <a:tailEnd/>
          </a:ln>
        </p:spPr>
        <p:txBody>
          <a:bodyPr wrap="square" anchor="ctr">
            <a:prstTxWarp prst="textNoShape">
              <a:avLst/>
            </a:prstTxWarp>
            <a:spAutoFit/>
          </a:bodyPr>
          <a:lstStyle/>
          <a:p>
            <a:pPr algn="ctr"/>
            <a:r>
              <a:rPr lang="en-US" sz="1800" dirty="0">
                <a:solidFill>
                  <a:schemeClr val="accent6">
                    <a:lumMod val="60000"/>
                    <a:lumOff val="40000"/>
                  </a:schemeClr>
                </a:solidFill>
                <a:ea typeface="Times New Roman" pitchFamily="-84" charset="0"/>
                <a:cs typeface="Helvetica"/>
              </a:rPr>
              <a:t>Product rule</a:t>
            </a:r>
            <a:endParaRPr lang="en-US" sz="1800" baseline="-25000" dirty="0">
              <a:solidFill>
                <a:schemeClr val="accent6">
                  <a:lumMod val="60000"/>
                  <a:lumOff val="40000"/>
                </a:schemeClr>
              </a:solidFill>
              <a:latin typeface="+mn-lt"/>
              <a:ea typeface="Times New Roman" pitchFamily="-84" charset="0"/>
              <a:cs typeface="Helvetica"/>
            </a:endParaRPr>
          </a:p>
        </p:txBody>
      </p:sp>
      <p:sp>
        <p:nvSpPr>
          <p:cNvPr id="20" name="Rectangle 6">
            <a:extLst>
              <a:ext uri="{FF2B5EF4-FFF2-40B4-BE49-F238E27FC236}">
                <a16:creationId xmlns:a16="http://schemas.microsoft.com/office/drawing/2014/main" id="{6A9046AA-DA76-6245-BC7C-2FC07571D6C4}"/>
              </a:ext>
            </a:extLst>
          </p:cNvPr>
          <p:cNvSpPr>
            <a:spLocks noChangeArrowheads="1"/>
          </p:cNvSpPr>
          <p:nvPr/>
        </p:nvSpPr>
        <p:spPr bwMode="auto">
          <a:xfrm>
            <a:off x="3799164" y="2118931"/>
            <a:ext cx="2186435" cy="923330"/>
          </a:xfrm>
          <a:prstGeom prst="rect">
            <a:avLst/>
          </a:prstGeom>
          <a:noFill/>
          <a:ln w="9525">
            <a:noFill/>
            <a:miter lim="800000"/>
            <a:headEnd/>
            <a:tailEnd/>
          </a:ln>
        </p:spPr>
        <p:txBody>
          <a:bodyPr wrap="square" anchor="ctr">
            <a:prstTxWarp prst="textNoShape">
              <a:avLst/>
            </a:prstTxWarp>
            <a:spAutoFit/>
          </a:bodyPr>
          <a:lstStyle/>
          <a:p>
            <a:pPr algn="ctr"/>
            <a:r>
              <a:rPr lang="en-US" sz="1800" dirty="0">
                <a:solidFill>
                  <a:srgbClr val="FF0000"/>
                </a:solidFill>
                <a:ea typeface="Times New Roman" pitchFamily="-84" charset="0"/>
                <a:cs typeface="Helvetica"/>
              </a:rPr>
              <a:t>Converting the differential to wavelength</a:t>
            </a:r>
            <a:endParaRPr lang="en-US" sz="1800" i="1" dirty="0">
              <a:solidFill>
                <a:srgbClr val="FF0000"/>
              </a:solidFill>
              <a:ea typeface="Times New Roman" pitchFamily="-84" charset="0"/>
              <a:cs typeface="Helvetica"/>
            </a:endParaRPr>
          </a:p>
        </p:txBody>
      </p:sp>
      <p:pic>
        <p:nvPicPr>
          <p:cNvPr id="21" name="Picture 20">
            <a:extLst>
              <a:ext uri="{FF2B5EF4-FFF2-40B4-BE49-F238E27FC236}">
                <a16:creationId xmlns:a16="http://schemas.microsoft.com/office/drawing/2014/main" id="{ED247CD1-EF5C-D845-B483-2C7C54DFE7C4}"/>
              </a:ext>
            </a:extLst>
          </p:cNvPr>
          <p:cNvPicPr>
            <a:picLocks noChangeAspect="1"/>
          </p:cNvPicPr>
          <p:nvPr/>
        </p:nvPicPr>
        <p:blipFill>
          <a:blip r:embed="rId7"/>
          <a:stretch>
            <a:fillRect/>
          </a:stretch>
        </p:blipFill>
        <p:spPr>
          <a:xfrm>
            <a:off x="6501981" y="2439970"/>
            <a:ext cx="1181100" cy="533400"/>
          </a:xfrm>
          <a:prstGeom prst="rect">
            <a:avLst/>
          </a:prstGeom>
        </p:spPr>
      </p:pic>
      <p:sp>
        <p:nvSpPr>
          <p:cNvPr id="29" name="Rounded Rectangle 28">
            <a:extLst>
              <a:ext uri="{FF2B5EF4-FFF2-40B4-BE49-F238E27FC236}">
                <a16:creationId xmlns:a16="http://schemas.microsoft.com/office/drawing/2014/main" id="{B800BC89-7B6D-FB44-9F41-7653AC1C2255}"/>
              </a:ext>
            </a:extLst>
          </p:cNvPr>
          <p:cNvSpPr/>
          <p:nvPr/>
        </p:nvSpPr>
        <p:spPr>
          <a:xfrm>
            <a:off x="1643173" y="3092076"/>
            <a:ext cx="552893" cy="314474"/>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30" name="Rounded Rectangle 29">
            <a:extLst>
              <a:ext uri="{FF2B5EF4-FFF2-40B4-BE49-F238E27FC236}">
                <a16:creationId xmlns:a16="http://schemas.microsoft.com/office/drawing/2014/main" id="{9828C5F4-C37B-484B-AC23-9D0D1110EBBC}"/>
              </a:ext>
            </a:extLst>
          </p:cNvPr>
          <p:cNvSpPr/>
          <p:nvPr/>
        </p:nvSpPr>
        <p:spPr>
          <a:xfrm>
            <a:off x="2412295" y="3098704"/>
            <a:ext cx="1174516" cy="685799"/>
          </a:xfrm>
          <a:prstGeom prst="roundRect">
            <a:avLst>
              <a:gd name="adj" fmla="val 4553"/>
            </a:avLst>
          </a:prstGeom>
          <a:solidFill>
            <a:schemeClr val="accent6">
              <a:lumMod val="40000"/>
              <a:lumOff val="60000"/>
              <a:alpha val="15279"/>
            </a:scheme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31" name="Rounded Rectangle 30">
            <a:extLst>
              <a:ext uri="{FF2B5EF4-FFF2-40B4-BE49-F238E27FC236}">
                <a16:creationId xmlns:a16="http://schemas.microsoft.com/office/drawing/2014/main" id="{ABD8A614-6600-B147-A5E2-ABF45A2338A9}"/>
              </a:ext>
            </a:extLst>
          </p:cNvPr>
          <p:cNvSpPr/>
          <p:nvPr/>
        </p:nvSpPr>
        <p:spPr>
          <a:xfrm>
            <a:off x="4553987" y="3120224"/>
            <a:ext cx="740970" cy="626248"/>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32" name="Rounded Rectangle 31">
            <a:extLst>
              <a:ext uri="{FF2B5EF4-FFF2-40B4-BE49-F238E27FC236}">
                <a16:creationId xmlns:a16="http://schemas.microsoft.com/office/drawing/2014/main" id="{C2720314-86D6-B84F-ACD2-6DF191BE7055}"/>
              </a:ext>
            </a:extLst>
          </p:cNvPr>
          <p:cNvSpPr/>
          <p:nvPr/>
        </p:nvSpPr>
        <p:spPr>
          <a:xfrm>
            <a:off x="6730328" y="3098704"/>
            <a:ext cx="841976" cy="685799"/>
          </a:xfrm>
          <a:prstGeom prst="roundRect">
            <a:avLst>
              <a:gd name="adj" fmla="val 4553"/>
            </a:avLst>
          </a:prstGeom>
          <a:solidFill>
            <a:schemeClr val="accent6">
              <a:lumMod val="40000"/>
              <a:lumOff val="60000"/>
              <a:alpha val="15279"/>
            </a:scheme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36" name="TextBox 35">
            <a:extLst>
              <a:ext uri="{FF2B5EF4-FFF2-40B4-BE49-F238E27FC236}">
                <a16:creationId xmlns:a16="http://schemas.microsoft.com/office/drawing/2014/main" id="{234C0F82-6691-4F43-9A44-7789AC2AF729}"/>
              </a:ext>
            </a:extLst>
          </p:cNvPr>
          <p:cNvSpPr txBox="1"/>
          <p:nvPr/>
        </p:nvSpPr>
        <p:spPr>
          <a:xfrm>
            <a:off x="231695" y="639867"/>
            <a:ext cx="5268711" cy="769441"/>
          </a:xfrm>
          <a:prstGeom prst="rect">
            <a:avLst/>
          </a:prstGeom>
          <a:noFill/>
        </p:spPr>
        <p:txBody>
          <a:bodyPr wrap="square" rtlCol="0">
            <a:spAutoFit/>
          </a:bodyPr>
          <a:lstStyle/>
          <a:p>
            <a:r>
              <a:rPr lang="en-US" sz="2200" dirty="0"/>
              <a:t>We have previously seen that the dispersion relation relates 𝜔 and </a:t>
            </a:r>
            <a:r>
              <a:rPr lang="en-US" sz="2200" i="1" dirty="0"/>
              <a:t>k</a:t>
            </a:r>
            <a:r>
              <a:rPr lang="en-US" sz="2200" dirty="0"/>
              <a:t> in different media.</a:t>
            </a:r>
          </a:p>
        </p:txBody>
      </p:sp>
      <p:pic>
        <p:nvPicPr>
          <p:cNvPr id="25" name="Picture 24">
            <a:extLst>
              <a:ext uri="{FF2B5EF4-FFF2-40B4-BE49-F238E27FC236}">
                <a16:creationId xmlns:a16="http://schemas.microsoft.com/office/drawing/2014/main" id="{6AC570BF-A0CA-0D40-8C20-1D55224D34BD}"/>
              </a:ext>
            </a:extLst>
          </p:cNvPr>
          <p:cNvPicPr>
            <a:picLocks noChangeAspect="1"/>
          </p:cNvPicPr>
          <p:nvPr/>
        </p:nvPicPr>
        <p:blipFill>
          <a:blip r:embed="rId8"/>
          <a:stretch>
            <a:fillRect/>
          </a:stretch>
        </p:blipFill>
        <p:spPr>
          <a:xfrm>
            <a:off x="469762" y="5376887"/>
            <a:ext cx="8128000" cy="723900"/>
          </a:xfrm>
          <a:prstGeom prst="rect">
            <a:avLst/>
          </a:prstGeom>
        </p:spPr>
      </p:pic>
      <p:pic>
        <p:nvPicPr>
          <p:cNvPr id="26" name="Picture 25">
            <a:extLst>
              <a:ext uri="{FF2B5EF4-FFF2-40B4-BE49-F238E27FC236}">
                <a16:creationId xmlns:a16="http://schemas.microsoft.com/office/drawing/2014/main" id="{DA379785-0777-FE4B-AE14-C48606D351B0}"/>
              </a:ext>
            </a:extLst>
          </p:cNvPr>
          <p:cNvPicPr>
            <a:picLocks noChangeAspect="1"/>
          </p:cNvPicPr>
          <p:nvPr/>
        </p:nvPicPr>
        <p:blipFill>
          <a:blip r:embed="rId9"/>
          <a:stretch>
            <a:fillRect/>
          </a:stretch>
        </p:blipFill>
        <p:spPr>
          <a:xfrm>
            <a:off x="2215328" y="4903590"/>
            <a:ext cx="1155700" cy="584200"/>
          </a:xfrm>
          <a:prstGeom prst="rect">
            <a:avLst/>
          </a:prstGeom>
        </p:spPr>
      </p:pic>
      <p:sp>
        <p:nvSpPr>
          <p:cNvPr id="27" name="Text Box 21">
            <a:extLst>
              <a:ext uri="{FF2B5EF4-FFF2-40B4-BE49-F238E27FC236}">
                <a16:creationId xmlns:a16="http://schemas.microsoft.com/office/drawing/2014/main" id="{7E8902B4-EEBD-4845-8F9A-9E6A01E867BB}"/>
              </a:ext>
            </a:extLst>
          </p:cNvPr>
          <p:cNvSpPr txBox="1">
            <a:spLocks noChangeArrowheads="1"/>
          </p:cNvSpPr>
          <p:nvPr/>
        </p:nvSpPr>
        <p:spPr bwMode="auto">
          <a:xfrm>
            <a:off x="3408784" y="4963097"/>
            <a:ext cx="4726165" cy="369332"/>
          </a:xfrm>
          <a:prstGeom prst="rect">
            <a:avLst/>
          </a:prstGeom>
          <a:noFill/>
          <a:ln w="9525">
            <a:noFill/>
            <a:miter lim="800000"/>
            <a:headEnd/>
            <a:tailEnd/>
          </a:ln>
        </p:spPr>
        <p:txBody>
          <a:bodyPr wrap="square">
            <a:prstTxWarp prst="textNoShape">
              <a:avLst/>
            </a:prstTxWarp>
            <a:spAutoFit/>
          </a:bodyPr>
          <a:lstStyle/>
          <a:p>
            <a:pPr>
              <a:spcBef>
                <a:spcPct val="50000"/>
              </a:spcBef>
            </a:pPr>
            <a:r>
              <a:rPr lang="en-GB" sz="1800" dirty="0">
                <a:solidFill>
                  <a:srgbClr val="FF0000"/>
                </a:solidFill>
              </a:rPr>
              <a:t>Refractive index of a transparent medium</a:t>
            </a:r>
          </a:p>
        </p:txBody>
      </p:sp>
      <p:sp>
        <p:nvSpPr>
          <p:cNvPr id="28" name="Rounded Rectangle 27">
            <a:extLst>
              <a:ext uri="{FF2B5EF4-FFF2-40B4-BE49-F238E27FC236}">
                <a16:creationId xmlns:a16="http://schemas.microsoft.com/office/drawing/2014/main" id="{41DE3475-9F4F-754C-B74F-B289EC6946AC}"/>
              </a:ext>
            </a:extLst>
          </p:cNvPr>
          <p:cNvSpPr/>
          <p:nvPr/>
        </p:nvSpPr>
        <p:spPr>
          <a:xfrm>
            <a:off x="2495564" y="5469315"/>
            <a:ext cx="2305035" cy="626248"/>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9028074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Normal Dispersion</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a:t>
            </a:r>
            <a:r>
              <a:rPr lang="en-US" sz="2000" i="1" dirty="0" err="1">
                <a:latin typeface="Baskerville"/>
                <a:cs typeface="Baskerville"/>
              </a:rPr>
              <a:t>Sarri</a:t>
            </a:r>
            <a:endParaRPr lang="en-US" sz="2000" i="1" dirty="0">
              <a:latin typeface="Baskerville"/>
              <a:cs typeface="Baskerville"/>
            </a:endParaRPr>
          </a:p>
        </p:txBody>
      </p:sp>
      <p:grpSp>
        <p:nvGrpSpPr>
          <p:cNvPr id="5" name="Group 4">
            <a:extLst>
              <a:ext uri="{FF2B5EF4-FFF2-40B4-BE49-F238E27FC236}">
                <a16:creationId xmlns:a16="http://schemas.microsoft.com/office/drawing/2014/main" id="{36DFE32E-BA83-584F-A61A-B45E800E3EFC}"/>
              </a:ext>
            </a:extLst>
          </p:cNvPr>
          <p:cNvGrpSpPr/>
          <p:nvPr/>
        </p:nvGrpSpPr>
        <p:grpSpPr>
          <a:xfrm>
            <a:off x="75957" y="2728968"/>
            <a:ext cx="4238129" cy="2434049"/>
            <a:chOff x="75957" y="2728968"/>
            <a:chExt cx="4238129" cy="2434049"/>
          </a:xfrm>
        </p:grpSpPr>
        <p:sp>
          <p:nvSpPr>
            <p:cNvPr id="9" name="Line 5"/>
            <p:cNvSpPr>
              <a:spLocks noChangeShapeType="1"/>
            </p:cNvSpPr>
            <p:nvPr/>
          </p:nvSpPr>
          <p:spPr bwMode="auto">
            <a:xfrm>
              <a:off x="444917" y="2728968"/>
              <a:ext cx="0" cy="2160588"/>
            </a:xfrm>
            <a:prstGeom prst="line">
              <a:avLst/>
            </a:prstGeom>
            <a:noFill/>
            <a:ln w="25400">
              <a:solidFill>
                <a:schemeClr val="bg2"/>
              </a:solidFill>
              <a:round/>
              <a:headEnd type="triangle" w="med" len="med"/>
              <a:tailEnd/>
            </a:ln>
          </p:spPr>
          <p:txBody>
            <a:bodyPr>
              <a:prstTxWarp prst="textNoShape">
                <a:avLst/>
              </a:prstTxWarp>
            </a:bodyPr>
            <a:lstStyle/>
            <a:p>
              <a:endParaRPr lang="en-GB"/>
            </a:p>
          </p:txBody>
        </p:sp>
        <p:sp>
          <p:nvSpPr>
            <p:cNvPr id="11" name="Line 6"/>
            <p:cNvSpPr>
              <a:spLocks noChangeShapeType="1"/>
            </p:cNvSpPr>
            <p:nvPr/>
          </p:nvSpPr>
          <p:spPr bwMode="auto">
            <a:xfrm>
              <a:off x="444917" y="4889556"/>
              <a:ext cx="3097212" cy="0"/>
            </a:xfrm>
            <a:prstGeom prst="line">
              <a:avLst/>
            </a:prstGeom>
            <a:noFill/>
            <a:ln w="25400">
              <a:solidFill>
                <a:schemeClr val="bg2"/>
              </a:solidFill>
              <a:round/>
              <a:headEnd/>
              <a:tailEnd type="triangle" w="med" len="med"/>
            </a:ln>
          </p:spPr>
          <p:txBody>
            <a:bodyPr>
              <a:prstTxWarp prst="textNoShape">
                <a:avLst/>
              </a:prstTxWarp>
            </a:bodyPr>
            <a:lstStyle/>
            <a:p>
              <a:endParaRPr lang="en-GB"/>
            </a:p>
          </p:txBody>
        </p:sp>
        <p:sp>
          <p:nvSpPr>
            <p:cNvPr id="14" name="Freeform 8"/>
            <p:cNvSpPr>
              <a:spLocks/>
            </p:cNvSpPr>
            <p:nvPr/>
          </p:nvSpPr>
          <p:spPr bwMode="auto">
            <a:xfrm>
              <a:off x="733842" y="2728968"/>
              <a:ext cx="2519362" cy="1871663"/>
            </a:xfrm>
            <a:custGeom>
              <a:avLst/>
              <a:gdLst>
                <a:gd name="T0" fmla="*/ 0 w 1587"/>
                <a:gd name="T1" fmla="*/ 0 h 1179"/>
                <a:gd name="T2" fmla="*/ 227 w 1587"/>
                <a:gd name="T3" fmla="*/ 726 h 1179"/>
                <a:gd name="T4" fmla="*/ 816 w 1587"/>
                <a:gd name="T5" fmla="*/ 1088 h 1179"/>
                <a:gd name="T6" fmla="*/ 1587 w 1587"/>
                <a:gd name="T7" fmla="*/ 1179 h 1179"/>
                <a:gd name="T8" fmla="*/ 0 60000 65536"/>
                <a:gd name="T9" fmla="*/ 0 60000 65536"/>
                <a:gd name="T10" fmla="*/ 0 60000 65536"/>
                <a:gd name="T11" fmla="*/ 0 60000 65536"/>
                <a:gd name="T12" fmla="*/ 0 w 1587"/>
                <a:gd name="T13" fmla="*/ 0 h 1179"/>
                <a:gd name="T14" fmla="*/ 1587 w 1587"/>
                <a:gd name="T15" fmla="*/ 1179 h 1179"/>
              </a:gdLst>
              <a:ahLst/>
              <a:cxnLst>
                <a:cxn ang="T8">
                  <a:pos x="T0" y="T1"/>
                </a:cxn>
                <a:cxn ang="T9">
                  <a:pos x="T2" y="T3"/>
                </a:cxn>
                <a:cxn ang="T10">
                  <a:pos x="T4" y="T5"/>
                </a:cxn>
                <a:cxn ang="T11">
                  <a:pos x="T6" y="T7"/>
                </a:cxn>
              </a:cxnLst>
              <a:rect l="T12" t="T13" r="T14" b="T15"/>
              <a:pathLst>
                <a:path w="1587" h="1179">
                  <a:moveTo>
                    <a:pt x="0" y="0"/>
                  </a:moveTo>
                  <a:cubicBezTo>
                    <a:pt x="45" y="272"/>
                    <a:pt x="91" y="545"/>
                    <a:pt x="227" y="726"/>
                  </a:cubicBezTo>
                  <a:cubicBezTo>
                    <a:pt x="363" y="907"/>
                    <a:pt x="589" y="1013"/>
                    <a:pt x="816" y="1088"/>
                  </a:cubicBezTo>
                  <a:cubicBezTo>
                    <a:pt x="1043" y="1163"/>
                    <a:pt x="1315" y="1171"/>
                    <a:pt x="1587" y="1179"/>
                  </a:cubicBezTo>
                </a:path>
              </a:pathLst>
            </a:custGeom>
            <a:noFill/>
            <a:ln w="28575">
              <a:solidFill>
                <a:schemeClr val="bg2"/>
              </a:solidFill>
              <a:round/>
              <a:headEnd/>
              <a:tailEnd/>
            </a:ln>
          </p:spPr>
          <p:txBody>
            <a:bodyPr>
              <a:prstTxWarp prst="textNoShape">
                <a:avLst/>
              </a:prstTxWarp>
            </a:bodyPr>
            <a:lstStyle/>
            <a:p>
              <a:endParaRPr lang="en-GB"/>
            </a:p>
          </p:txBody>
        </p:sp>
        <p:sp>
          <p:nvSpPr>
            <p:cNvPr id="16" name="Line 9"/>
            <p:cNvSpPr>
              <a:spLocks noChangeShapeType="1"/>
            </p:cNvSpPr>
            <p:nvPr/>
          </p:nvSpPr>
          <p:spPr bwMode="auto">
            <a:xfrm>
              <a:off x="517942" y="3376668"/>
              <a:ext cx="1368425" cy="1296988"/>
            </a:xfrm>
            <a:prstGeom prst="line">
              <a:avLst/>
            </a:prstGeom>
            <a:noFill/>
            <a:ln w="25400">
              <a:solidFill>
                <a:schemeClr val="bg2"/>
              </a:solidFill>
              <a:prstDash val="dash"/>
              <a:round/>
              <a:headEnd/>
              <a:tailEnd/>
            </a:ln>
          </p:spPr>
          <p:txBody>
            <a:bodyPr>
              <a:prstTxWarp prst="textNoShape">
                <a:avLst/>
              </a:prstTxWarp>
            </a:bodyPr>
            <a:lstStyle/>
            <a:p>
              <a:endParaRPr lang="en-GB"/>
            </a:p>
          </p:txBody>
        </p:sp>
        <p:sp>
          <p:nvSpPr>
            <p:cNvPr id="17" name="Text Box 10"/>
            <p:cNvSpPr txBox="1">
              <a:spLocks noChangeArrowheads="1"/>
            </p:cNvSpPr>
            <p:nvPr/>
          </p:nvSpPr>
          <p:spPr bwMode="auto">
            <a:xfrm>
              <a:off x="75957" y="2750178"/>
              <a:ext cx="360362" cy="366712"/>
            </a:xfrm>
            <a:prstGeom prst="rect">
              <a:avLst/>
            </a:prstGeom>
            <a:noFill/>
            <a:ln w="9525">
              <a:noFill/>
              <a:miter lim="800000"/>
              <a:headEnd/>
              <a:tailEnd/>
            </a:ln>
          </p:spPr>
          <p:txBody>
            <a:bodyPr>
              <a:prstTxWarp prst="textNoShape">
                <a:avLst/>
              </a:prstTxWarp>
              <a:spAutoFit/>
            </a:bodyPr>
            <a:lstStyle/>
            <a:p>
              <a:pPr>
                <a:spcBef>
                  <a:spcPct val="50000"/>
                </a:spcBef>
              </a:pPr>
              <a:r>
                <a:rPr lang="en-GB" dirty="0">
                  <a:solidFill>
                    <a:srgbClr val="000000"/>
                  </a:solidFill>
                </a:rPr>
                <a:t>n</a:t>
              </a:r>
            </a:p>
          </p:txBody>
        </p:sp>
        <p:sp>
          <p:nvSpPr>
            <p:cNvPr id="19" name="Text Box 11"/>
            <p:cNvSpPr txBox="1">
              <a:spLocks noChangeArrowheads="1"/>
            </p:cNvSpPr>
            <p:nvPr/>
          </p:nvSpPr>
          <p:spPr bwMode="auto">
            <a:xfrm>
              <a:off x="3521923" y="4701352"/>
              <a:ext cx="792163" cy="461665"/>
            </a:xfrm>
            <a:prstGeom prst="rect">
              <a:avLst/>
            </a:prstGeom>
            <a:noFill/>
            <a:ln w="9525">
              <a:noFill/>
              <a:miter lim="800000"/>
              <a:headEnd/>
              <a:tailEnd/>
            </a:ln>
          </p:spPr>
          <p:txBody>
            <a:bodyPr>
              <a:prstTxWarp prst="textNoShape">
                <a:avLst/>
              </a:prstTxWarp>
              <a:spAutoFit/>
            </a:bodyPr>
            <a:lstStyle/>
            <a:p>
              <a:pPr>
                <a:spcBef>
                  <a:spcPct val="50000"/>
                </a:spcBef>
              </a:pPr>
              <a:r>
                <a:rPr lang="en-GB" dirty="0" err="1">
                  <a:solidFill>
                    <a:srgbClr val="000000"/>
                  </a:solidFill>
                  <a:sym typeface="Symbol" pitchFamily="-1" charset="2"/>
                </a:rPr>
                <a:t>λ</a:t>
              </a:r>
              <a:endParaRPr lang="en-GB" dirty="0">
                <a:solidFill>
                  <a:srgbClr val="000000"/>
                </a:solidFill>
                <a:sym typeface="Symbol" pitchFamily="-1" charset="2"/>
              </a:endParaRPr>
            </a:p>
          </p:txBody>
        </p:sp>
        <p:sp>
          <p:nvSpPr>
            <p:cNvPr id="20" name="Line 12"/>
            <p:cNvSpPr>
              <a:spLocks noChangeShapeType="1"/>
            </p:cNvSpPr>
            <p:nvPr/>
          </p:nvSpPr>
          <p:spPr bwMode="auto">
            <a:xfrm flipV="1">
              <a:off x="1209133" y="3656396"/>
              <a:ext cx="288925" cy="304321"/>
            </a:xfrm>
            <a:prstGeom prst="line">
              <a:avLst/>
            </a:prstGeom>
            <a:noFill/>
            <a:ln w="25400">
              <a:solidFill>
                <a:schemeClr val="bg2"/>
              </a:solidFill>
              <a:round/>
              <a:headEnd type="triangle" w="med" len="med"/>
              <a:tailEnd/>
            </a:ln>
          </p:spPr>
          <p:txBody>
            <a:bodyPr>
              <a:prstTxWarp prst="textNoShape">
                <a:avLst/>
              </a:prstTxWarp>
            </a:bodyPr>
            <a:lstStyle/>
            <a:p>
              <a:endParaRPr lang="en-GB"/>
            </a:p>
          </p:txBody>
        </p:sp>
        <p:graphicFrame>
          <p:nvGraphicFramePr>
            <p:cNvPr id="21" name="Object 2"/>
            <p:cNvGraphicFramePr>
              <a:graphicFrameLocks noChangeAspect="1"/>
            </p:cNvGraphicFramePr>
            <p:nvPr>
              <p:extLst>
                <p:ext uri="{D42A27DB-BD31-4B8C-83A1-F6EECF244321}">
                  <p14:modId xmlns:p14="http://schemas.microsoft.com/office/powerpoint/2010/main" val="1198134063"/>
                </p:ext>
              </p:extLst>
            </p:nvPr>
          </p:nvGraphicFramePr>
          <p:xfrm>
            <a:off x="1528023" y="2912621"/>
            <a:ext cx="1993900" cy="757237"/>
          </p:xfrm>
          <a:graphic>
            <a:graphicData uri="http://schemas.openxmlformats.org/presentationml/2006/ole">
              <mc:AlternateContent xmlns:mc="http://schemas.openxmlformats.org/markup-compatibility/2006">
                <mc:Choice xmlns:v="urn:schemas-microsoft-com:vml" Requires="v">
                  <p:oleObj name="Equation" r:id="rId3" imgW="990600" imgH="406400" progId="Equation.3">
                    <p:embed/>
                  </p:oleObj>
                </mc:Choice>
                <mc:Fallback>
                  <p:oleObj name="Equation" r:id="rId3" imgW="990600" imgH="406400" progId="Equation.3">
                    <p:embed/>
                    <p:pic>
                      <p:nvPicPr>
                        <p:cNvPr id="21" name="Object 2"/>
                        <p:cNvPicPr>
                          <a:picLocks noChangeAspect="1" noChangeArrowheads="1"/>
                        </p:cNvPicPr>
                        <p:nvPr/>
                      </p:nvPicPr>
                      <p:blipFill>
                        <a:blip r:embed="rId4"/>
                        <a:srcRect/>
                        <a:stretch>
                          <a:fillRect/>
                        </a:stretch>
                      </p:blipFill>
                      <p:spPr bwMode="auto">
                        <a:xfrm>
                          <a:off x="1528023" y="2912621"/>
                          <a:ext cx="1993900" cy="757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bg2"/>
                              </a:solidFill>
                              <a:miter lim="800000"/>
                              <a:headEnd/>
                              <a:tailEnd/>
                            </a14:hiddenLine>
                          </a:ext>
                        </a:extLst>
                      </p:spPr>
                    </p:pic>
                  </p:oleObj>
                </mc:Fallback>
              </mc:AlternateContent>
            </a:graphicData>
          </a:graphic>
        </p:graphicFrame>
      </p:grpSp>
      <p:sp>
        <p:nvSpPr>
          <p:cNvPr id="24" name="Text Box 14"/>
          <p:cNvSpPr txBox="1">
            <a:spLocks noChangeArrowheads="1"/>
          </p:cNvSpPr>
          <p:nvPr/>
        </p:nvSpPr>
        <p:spPr bwMode="auto">
          <a:xfrm>
            <a:off x="3884556" y="3101618"/>
            <a:ext cx="5125370" cy="2092881"/>
          </a:xfrm>
          <a:prstGeom prst="rect">
            <a:avLst/>
          </a:prstGeom>
          <a:noFill/>
          <a:ln w="9525">
            <a:noFill/>
            <a:miter lim="800000"/>
            <a:headEnd/>
            <a:tailEnd/>
          </a:ln>
        </p:spPr>
        <p:txBody>
          <a:bodyPr wrap="square">
            <a:prstTxWarp prst="textNoShape">
              <a:avLst/>
            </a:prstTxWarp>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GB" sz="2000" b="0" i="0" u="none" strike="noStrike" kern="0" cap="none" spc="0" normalizeH="0" baseline="0" noProof="0" dirty="0">
                <a:ln>
                  <a:noFill/>
                </a:ln>
                <a:solidFill>
                  <a:srgbClr val="000000"/>
                </a:solidFill>
                <a:effectLst/>
                <a:uLnTx/>
                <a:uFillTx/>
              </a:rPr>
              <a:t>Graph shows a typical (e.g. glass) variation of refractive index with wavelength often called </a:t>
            </a:r>
            <a:r>
              <a:rPr kumimoji="0" lang="en-GB" sz="2000" b="1" i="0" u="none" strike="noStrike" kern="0" cap="none" spc="0" normalizeH="0" baseline="0" noProof="0" dirty="0">
                <a:ln>
                  <a:noFill/>
                </a:ln>
                <a:solidFill>
                  <a:srgbClr val="000000"/>
                </a:solidFill>
                <a:effectLst/>
                <a:uLnTx/>
                <a:uFillTx/>
              </a:rPr>
              <a:t>normal dispersion</a:t>
            </a:r>
            <a:r>
              <a:rPr lang="en-GB" sz="2000" b="1" kern="0" dirty="0">
                <a:solidFill>
                  <a:srgbClr val="000000"/>
                </a:solidFill>
              </a:rPr>
              <a:t>: </a:t>
            </a:r>
          </a:p>
          <a:p>
            <a:pPr marL="0" marR="0" lvl="0" indent="0" defTabSz="914400" eaLnBrk="1" fontAlgn="auto" latinLnBrk="0" hangingPunct="1">
              <a:lnSpc>
                <a:spcPct val="100000"/>
              </a:lnSpc>
              <a:spcBef>
                <a:spcPct val="50000"/>
              </a:spcBef>
              <a:spcAft>
                <a:spcPts val="0"/>
              </a:spcAft>
              <a:buClrTx/>
              <a:buSzTx/>
              <a:buFontTx/>
              <a:buNone/>
              <a:tabLst/>
              <a:defRPr/>
            </a:pPr>
            <a:r>
              <a:rPr kumimoji="0" lang="en-GB" sz="2000" b="0" i="0" u="none" strike="noStrike" kern="0" cap="none" spc="0" normalizeH="0" baseline="0" noProof="0" dirty="0">
                <a:ln>
                  <a:noFill/>
                </a:ln>
                <a:solidFill>
                  <a:srgbClr val="000000"/>
                </a:solidFill>
                <a:effectLst/>
                <a:uLnTx/>
                <a:uFillTx/>
              </a:rPr>
              <a:t>The refractive index decreases with increasing</a:t>
            </a:r>
            <a:r>
              <a:rPr kumimoji="0" lang="en-GB" sz="2000" b="0" i="0" u="none" strike="noStrike" kern="0" cap="none" spc="0" normalizeH="0" noProof="0" dirty="0">
                <a:ln>
                  <a:noFill/>
                </a:ln>
                <a:solidFill>
                  <a:srgbClr val="000000"/>
                </a:solidFill>
                <a:effectLst/>
                <a:uLnTx/>
                <a:uFillTx/>
              </a:rPr>
              <a:t> wavelength/increases with increasing angular frequency.</a:t>
            </a:r>
            <a:endParaRPr kumimoji="0" lang="en-GB" sz="2000" b="0" i="0" u="none" strike="noStrike" kern="0" cap="none" spc="0" normalizeH="0" baseline="0" noProof="0" dirty="0">
              <a:ln>
                <a:noFill/>
              </a:ln>
              <a:solidFill>
                <a:srgbClr val="000000"/>
              </a:solidFill>
              <a:effectLst/>
              <a:uLnTx/>
              <a:uFillTx/>
            </a:endParaRPr>
          </a:p>
        </p:txBody>
      </p:sp>
      <p:sp>
        <p:nvSpPr>
          <p:cNvPr id="27" name="Text Box 21"/>
          <p:cNvSpPr txBox="1">
            <a:spLocks noChangeArrowheads="1"/>
          </p:cNvSpPr>
          <p:nvPr/>
        </p:nvSpPr>
        <p:spPr bwMode="auto">
          <a:xfrm>
            <a:off x="120887" y="5256204"/>
            <a:ext cx="6605112" cy="769441"/>
          </a:xfrm>
          <a:prstGeom prst="rect">
            <a:avLst/>
          </a:prstGeom>
          <a:noFill/>
          <a:ln w="9525">
            <a:noFill/>
            <a:miter lim="800000"/>
            <a:headEnd/>
            <a:tailEnd/>
          </a:ln>
        </p:spPr>
        <p:txBody>
          <a:bodyPr wrap="square">
            <a:prstTxWarp prst="textNoShape">
              <a:avLst/>
            </a:prstTxWarp>
            <a:spAutoFit/>
          </a:bodyPr>
          <a:lstStyle/>
          <a:p>
            <a:pPr>
              <a:spcBef>
                <a:spcPct val="50000"/>
              </a:spcBef>
            </a:pPr>
            <a:r>
              <a:rPr lang="en-GB" sz="2200" dirty="0">
                <a:solidFill>
                  <a:srgbClr val="000000"/>
                </a:solidFill>
              </a:rPr>
              <a:t>In a region of normal dispersion, group velocity is less than the phase velocity and phase velocity is less than </a:t>
            </a:r>
            <a:r>
              <a:rPr lang="en-GB" sz="2200" i="1" dirty="0">
                <a:solidFill>
                  <a:srgbClr val="000000"/>
                </a:solidFill>
              </a:rPr>
              <a:t>c</a:t>
            </a:r>
            <a:endParaRPr lang="en-GB" sz="2200" dirty="0">
              <a:solidFill>
                <a:srgbClr val="000000"/>
              </a:solidFill>
            </a:endParaRPr>
          </a:p>
        </p:txBody>
      </p:sp>
      <p:pic>
        <p:nvPicPr>
          <p:cNvPr id="28" name="Picture 27"/>
          <p:cNvPicPr/>
          <p:nvPr/>
        </p:nvPicPr>
        <p:blipFill>
          <a:blip r:embed="rId5">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pic>
        <p:nvPicPr>
          <p:cNvPr id="2" name="Picture 1">
            <a:extLst>
              <a:ext uri="{FF2B5EF4-FFF2-40B4-BE49-F238E27FC236}">
                <a16:creationId xmlns:a16="http://schemas.microsoft.com/office/drawing/2014/main" id="{70A05D88-D090-5E49-A893-023192253ED4}"/>
              </a:ext>
            </a:extLst>
          </p:cNvPr>
          <p:cNvPicPr>
            <a:picLocks noChangeAspect="1"/>
          </p:cNvPicPr>
          <p:nvPr/>
        </p:nvPicPr>
        <p:blipFill>
          <a:blip r:embed="rId6"/>
          <a:stretch>
            <a:fillRect/>
          </a:stretch>
        </p:blipFill>
        <p:spPr>
          <a:xfrm>
            <a:off x="6619627" y="5359054"/>
            <a:ext cx="2336800" cy="685800"/>
          </a:xfrm>
          <a:prstGeom prst="rect">
            <a:avLst/>
          </a:prstGeom>
        </p:spPr>
      </p:pic>
      <p:sp>
        <p:nvSpPr>
          <p:cNvPr id="23" name="Text Box 21">
            <a:extLst>
              <a:ext uri="{FF2B5EF4-FFF2-40B4-BE49-F238E27FC236}">
                <a16:creationId xmlns:a16="http://schemas.microsoft.com/office/drawing/2014/main" id="{C1CED50F-82FB-3449-B073-486BB5B28B8C}"/>
              </a:ext>
            </a:extLst>
          </p:cNvPr>
          <p:cNvSpPr txBox="1">
            <a:spLocks noChangeArrowheads="1"/>
          </p:cNvSpPr>
          <p:nvPr/>
        </p:nvSpPr>
        <p:spPr bwMode="auto">
          <a:xfrm>
            <a:off x="194986" y="747593"/>
            <a:ext cx="8611996" cy="769441"/>
          </a:xfrm>
          <a:prstGeom prst="rect">
            <a:avLst/>
          </a:prstGeom>
          <a:noFill/>
          <a:ln w="9525">
            <a:noFill/>
            <a:miter lim="800000"/>
            <a:headEnd/>
            <a:tailEnd/>
          </a:ln>
        </p:spPr>
        <p:txBody>
          <a:bodyPr wrap="square">
            <a:prstTxWarp prst="textNoShape">
              <a:avLst/>
            </a:prstTxWarp>
            <a:spAutoFit/>
          </a:bodyPr>
          <a:lstStyle/>
          <a:p>
            <a:pPr>
              <a:spcBef>
                <a:spcPct val="50000"/>
              </a:spcBef>
            </a:pPr>
            <a:r>
              <a:rPr lang="en-GB" sz="2200" dirty="0">
                <a:solidFill>
                  <a:srgbClr val="000000"/>
                </a:solidFill>
              </a:rPr>
              <a:t>We know that refractive index is a function of wavelength of the light as this is how we can split colours  with a prism.</a:t>
            </a:r>
          </a:p>
        </p:txBody>
      </p:sp>
      <p:sp>
        <p:nvSpPr>
          <p:cNvPr id="25" name="Text Box 21">
            <a:extLst>
              <a:ext uri="{FF2B5EF4-FFF2-40B4-BE49-F238E27FC236}">
                <a16:creationId xmlns:a16="http://schemas.microsoft.com/office/drawing/2014/main" id="{88E06DC2-48E2-BF40-A85A-CEE48DBD143A}"/>
              </a:ext>
            </a:extLst>
          </p:cNvPr>
          <p:cNvSpPr txBox="1">
            <a:spLocks noChangeArrowheads="1"/>
          </p:cNvSpPr>
          <p:nvPr/>
        </p:nvSpPr>
        <p:spPr bwMode="auto">
          <a:xfrm>
            <a:off x="166287" y="1850133"/>
            <a:ext cx="8611996" cy="430887"/>
          </a:xfrm>
          <a:prstGeom prst="rect">
            <a:avLst/>
          </a:prstGeom>
          <a:noFill/>
          <a:ln w="9525">
            <a:noFill/>
            <a:miter lim="800000"/>
            <a:headEnd/>
            <a:tailEnd/>
          </a:ln>
        </p:spPr>
        <p:txBody>
          <a:bodyPr wrap="square">
            <a:prstTxWarp prst="textNoShape">
              <a:avLst/>
            </a:prstTxWarp>
            <a:spAutoFit/>
          </a:bodyPr>
          <a:lstStyle/>
          <a:p>
            <a:pPr>
              <a:spcBef>
                <a:spcPct val="50000"/>
              </a:spcBef>
            </a:pPr>
            <a:r>
              <a:rPr lang="en-GB" sz="2200" dirty="0">
                <a:solidFill>
                  <a:srgbClr val="000000"/>
                </a:solidFill>
              </a:rPr>
              <a:t>This dependency is typically expressed as:</a:t>
            </a:r>
          </a:p>
        </p:txBody>
      </p:sp>
      <p:pic>
        <p:nvPicPr>
          <p:cNvPr id="3" name="Picture 2">
            <a:extLst>
              <a:ext uri="{FF2B5EF4-FFF2-40B4-BE49-F238E27FC236}">
                <a16:creationId xmlns:a16="http://schemas.microsoft.com/office/drawing/2014/main" id="{3285C90A-76D6-F640-9141-BB03C45F28D8}"/>
              </a:ext>
            </a:extLst>
          </p:cNvPr>
          <p:cNvPicPr>
            <a:picLocks noChangeAspect="1"/>
          </p:cNvPicPr>
          <p:nvPr/>
        </p:nvPicPr>
        <p:blipFill>
          <a:blip r:embed="rId7"/>
          <a:stretch>
            <a:fillRect/>
          </a:stretch>
        </p:blipFill>
        <p:spPr>
          <a:xfrm>
            <a:off x="5220970" y="1770180"/>
            <a:ext cx="3060700" cy="584200"/>
          </a:xfrm>
          <a:prstGeom prst="rect">
            <a:avLst/>
          </a:prstGeom>
        </p:spPr>
      </p:pic>
      <p:sp>
        <p:nvSpPr>
          <p:cNvPr id="26" name="Rounded Rectangle 25">
            <a:extLst>
              <a:ext uri="{FF2B5EF4-FFF2-40B4-BE49-F238E27FC236}">
                <a16:creationId xmlns:a16="http://schemas.microsoft.com/office/drawing/2014/main" id="{68ADE248-3485-CD4B-BD97-91CA9CD7CCFE}"/>
              </a:ext>
            </a:extLst>
          </p:cNvPr>
          <p:cNvSpPr/>
          <p:nvPr/>
        </p:nvSpPr>
        <p:spPr>
          <a:xfrm>
            <a:off x="6102138" y="1713700"/>
            <a:ext cx="1034979" cy="748744"/>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29" name="Rectangle 6">
            <a:extLst>
              <a:ext uri="{FF2B5EF4-FFF2-40B4-BE49-F238E27FC236}">
                <a16:creationId xmlns:a16="http://schemas.microsoft.com/office/drawing/2014/main" id="{8C82CE15-42BA-C245-962C-6AE72DD389B5}"/>
              </a:ext>
            </a:extLst>
          </p:cNvPr>
          <p:cNvSpPr>
            <a:spLocks noChangeArrowheads="1"/>
          </p:cNvSpPr>
          <p:nvPr/>
        </p:nvSpPr>
        <p:spPr bwMode="auto">
          <a:xfrm>
            <a:off x="5167417" y="2455287"/>
            <a:ext cx="3060700" cy="646331"/>
          </a:xfrm>
          <a:prstGeom prst="rect">
            <a:avLst/>
          </a:prstGeom>
          <a:noFill/>
          <a:ln w="9525">
            <a:noFill/>
            <a:miter lim="800000"/>
            <a:headEnd/>
            <a:tailEnd/>
          </a:ln>
        </p:spPr>
        <p:txBody>
          <a:bodyPr wrap="square" anchor="ctr">
            <a:prstTxWarp prst="textNoShape">
              <a:avLst/>
            </a:prstTxWarp>
            <a:spAutoFit/>
          </a:bodyPr>
          <a:lstStyle/>
          <a:p>
            <a:pPr algn="ctr"/>
            <a:r>
              <a:rPr lang="en-US" sz="1800" dirty="0">
                <a:solidFill>
                  <a:srgbClr val="FF0000"/>
                </a:solidFill>
                <a:ea typeface="Times New Roman" pitchFamily="-84" charset="0"/>
                <a:cs typeface="Helvetica"/>
              </a:rPr>
              <a:t>Usually sufficiently accurate to include just these terms</a:t>
            </a:r>
            <a:endParaRPr lang="en-US" sz="1800" i="1" dirty="0">
              <a:solidFill>
                <a:srgbClr val="FF0000"/>
              </a:solidFill>
              <a:ea typeface="Times New Roman" pitchFamily="-84" charset="0"/>
              <a:cs typeface="Helvetica"/>
            </a:endParaRPr>
          </a:p>
        </p:txBody>
      </p:sp>
      <p:sp>
        <p:nvSpPr>
          <p:cNvPr id="32" name="Rectangle 6">
            <a:extLst>
              <a:ext uri="{FF2B5EF4-FFF2-40B4-BE49-F238E27FC236}">
                <a16:creationId xmlns:a16="http://schemas.microsoft.com/office/drawing/2014/main" id="{B7DA5FA1-3A99-E942-A9D3-C5699F303BE8}"/>
              </a:ext>
            </a:extLst>
          </p:cNvPr>
          <p:cNvSpPr>
            <a:spLocks noChangeArrowheads="1"/>
          </p:cNvSpPr>
          <p:nvPr/>
        </p:nvSpPr>
        <p:spPr bwMode="auto">
          <a:xfrm>
            <a:off x="5957233" y="1081126"/>
            <a:ext cx="2833157" cy="646331"/>
          </a:xfrm>
          <a:prstGeom prst="rect">
            <a:avLst/>
          </a:prstGeom>
          <a:noFill/>
          <a:ln w="9525">
            <a:noFill/>
            <a:miter lim="800000"/>
            <a:headEnd/>
            <a:tailEnd/>
          </a:ln>
        </p:spPr>
        <p:txBody>
          <a:bodyPr wrap="square" anchor="ctr">
            <a:prstTxWarp prst="textNoShape">
              <a:avLst/>
            </a:prstTxWarp>
            <a:spAutoFit/>
          </a:bodyPr>
          <a:lstStyle/>
          <a:p>
            <a:pPr algn="ctr"/>
            <a:r>
              <a:rPr lang="en-US" sz="1800" dirty="0">
                <a:solidFill>
                  <a:schemeClr val="accent6">
                    <a:lumMod val="60000"/>
                    <a:lumOff val="40000"/>
                  </a:schemeClr>
                </a:solidFill>
                <a:ea typeface="Times New Roman" pitchFamily="-84" charset="0"/>
                <a:cs typeface="Helvetica"/>
              </a:rPr>
              <a:t>A, B, C .. are uniquely determined for the material</a:t>
            </a:r>
            <a:endParaRPr lang="en-US" sz="1800" baseline="-25000" dirty="0">
              <a:solidFill>
                <a:schemeClr val="accent6">
                  <a:lumMod val="60000"/>
                  <a:lumOff val="40000"/>
                </a:schemeClr>
              </a:solidFill>
              <a:latin typeface="+mn-lt"/>
              <a:ea typeface="Times New Roman" pitchFamily="-84" charset="0"/>
              <a:cs typeface="Helvetica"/>
            </a:endParaRPr>
          </a:p>
        </p:txBody>
      </p:sp>
    </p:spTree>
    <p:extLst>
      <p:ext uri="{BB962C8B-B14F-4D97-AF65-F5344CB8AC3E}">
        <p14:creationId xmlns:p14="http://schemas.microsoft.com/office/powerpoint/2010/main" val="39028074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Socrative 1:</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23" name="TextBox 22">
            <a:extLst>
              <a:ext uri="{FF2B5EF4-FFF2-40B4-BE49-F238E27FC236}">
                <a16:creationId xmlns:a16="http://schemas.microsoft.com/office/drawing/2014/main" id="{CAF599AF-5001-6D45-BB61-6DCEA88FBEEC}"/>
              </a:ext>
            </a:extLst>
          </p:cNvPr>
          <p:cNvSpPr txBox="1"/>
          <p:nvPr/>
        </p:nvSpPr>
        <p:spPr>
          <a:xfrm>
            <a:off x="234683" y="996289"/>
            <a:ext cx="8429631" cy="461665"/>
          </a:xfrm>
          <a:prstGeom prst="rect">
            <a:avLst/>
          </a:prstGeom>
          <a:noFill/>
        </p:spPr>
        <p:txBody>
          <a:bodyPr wrap="square" rtlCol="0">
            <a:spAutoFit/>
          </a:bodyPr>
          <a:lstStyle/>
          <a:p>
            <a:r>
              <a:rPr lang="en-US" dirty="0"/>
              <a:t>For the case of normal dispersion which statement is True?</a:t>
            </a:r>
          </a:p>
        </p:txBody>
      </p:sp>
      <p:sp>
        <p:nvSpPr>
          <p:cNvPr id="26" name="TextBox 25">
            <a:extLst>
              <a:ext uri="{FF2B5EF4-FFF2-40B4-BE49-F238E27FC236}">
                <a16:creationId xmlns:a16="http://schemas.microsoft.com/office/drawing/2014/main" id="{30F56764-138F-CD41-8085-9CBEE8158524}"/>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sp>
        <p:nvSpPr>
          <p:cNvPr id="25" name="TextBox 24">
            <a:extLst>
              <a:ext uri="{FF2B5EF4-FFF2-40B4-BE49-F238E27FC236}">
                <a16:creationId xmlns:a16="http://schemas.microsoft.com/office/drawing/2014/main" id="{39EBF349-51EF-FC4A-A376-253F2649B266}"/>
              </a:ext>
            </a:extLst>
          </p:cNvPr>
          <p:cNvSpPr txBox="1"/>
          <p:nvPr/>
        </p:nvSpPr>
        <p:spPr>
          <a:xfrm>
            <a:off x="234682" y="2510292"/>
            <a:ext cx="8637855" cy="3416320"/>
          </a:xfrm>
          <a:prstGeom prst="rect">
            <a:avLst/>
          </a:prstGeom>
          <a:noFill/>
        </p:spPr>
        <p:txBody>
          <a:bodyPr wrap="square" rtlCol="0">
            <a:spAutoFit/>
          </a:bodyPr>
          <a:lstStyle/>
          <a:p>
            <a:pPr marL="457200" indent="-457200">
              <a:buAutoNum type="alphaUcParenR"/>
            </a:pPr>
            <a:r>
              <a:rPr lang="en-US" dirty="0"/>
              <a:t>Red light is delayed relative to blue light </a:t>
            </a:r>
          </a:p>
          <a:p>
            <a:pPr marL="457200" indent="-457200">
              <a:buAutoNum type="alphaUcParenR"/>
            </a:pPr>
            <a:endParaRPr lang="en-US" dirty="0"/>
          </a:p>
          <a:p>
            <a:pPr marL="457200" indent="-457200">
              <a:buAutoNum type="alphaUcParenR"/>
            </a:pPr>
            <a:r>
              <a:rPr lang="en-US" dirty="0"/>
              <a:t>Blue light is delayed relative to red light</a:t>
            </a:r>
          </a:p>
          <a:p>
            <a:pPr marL="457200" indent="-457200">
              <a:buAutoNum type="alphaUcParenR"/>
            </a:pPr>
            <a:endParaRPr lang="en-US" dirty="0"/>
          </a:p>
          <a:p>
            <a:pPr marL="457200" indent="-457200">
              <a:buAutoNum type="alphaUcParenR"/>
            </a:pPr>
            <a:r>
              <a:rPr lang="en-US" dirty="0"/>
              <a:t>All light travels at c</a:t>
            </a:r>
          </a:p>
          <a:p>
            <a:pPr marL="457200" indent="-457200">
              <a:buAutoNum type="alphaUcParenR"/>
            </a:pPr>
            <a:endParaRPr lang="en-US" dirty="0"/>
          </a:p>
          <a:p>
            <a:pPr marL="457200" indent="-457200">
              <a:buAutoNum type="alphaUcParenR"/>
            </a:pPr>
            <a:r>
              <a:rPr lang="en-US" dirty="0"/>
              <a:t>All light travels at the same speed</a:t>
            </a:r>
          </a:p>
          <a:p>
            <a:pPr marL="457200" indent="-457200">
              <a:buAutoNum type="alphaUcParenR"/>
            </a:pPr>
            <a:endParaRPr lang="en-US" dirty="0"/>
          </a:p>
          <a:p>
            <a:pPr marL="457200" indent="-457200">
              <a:buAutoNum type="alphaUcParenR"/>
            </a:pPr>
            <a:r>
              <a:rPr lang="en-US" dirty="0"/>
              <a:t>Don’t know</a:t>
            </a:r>
          </a:p>
        </p:txBody>
      </p:sp>
      <p:pic>
        <p:nvPicPr>
          <p:cNvPr id="11" name="Picture 2">
            <a:extLst>
              <a:ext uri="{FF2B5EF4-FFF2-40B4-BE49-F238E27FC236}">
                <a16:creationId xmlns:a16="http://schemas.microsoft.com/office/drawing/2014/main" id="{E670728F-0BC5-BE48-8D25-22B850FFB3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1359" y="3825434"/>
            <a:ext cx="2101178" cy="210117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67B1146B-4DD7-1D40-BAFF-88A9972758A8}"/>
              </a:ext>
            </a:extLst>
          </p:cNvPr>
          <p:cNvPicPr>
            <a:picLocks noChangeAspect="1"/>
          </p:cNvPicPr>
          <p:nvPr/>
        </p:nvPicPr>
        <p:blipFill>
          <a:blip r:embed="rId5"/>
          <a:stretch>
            <a:fillRect/>
          </a:stretch>
        </p:blipFill>
        <p:spPr>
          <a:xfrm>
            <a:off x="3041648" y="1755533"/>
            <a:ext cx="3060700" cy="584200"/>
          </a:xfrm>
          <a:prstGeom prst="rect">
            <a:avLst/>
          </a:prstGeom>
        </p:spPr>
      </p:pic>
    </p:spTree>
    <p:extLst>
      <p:ext uri="{BB962C8B-B14F-4D97-AF65-F5344CB8AC3E}">
        <p14:creationId xmlns:p14="http://schemas.microsoft.com/office/powerpoint/2010/main" val="106742181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Cauchy expression</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a:t>
            </a:r>
            <a:r>
              <a:rPr lang="en-US" sz="2000" i="1" dirty="0" err="1">
                <a:latin typeface="Baskerville"/>
                <a:cs typeface="Baskerville"/>
              </a:rPr>
              <a:t>Sarri</a:t>
            </a:r>
            <a:endParaRPr lang="en-US" sz="2000" i="1" dirty="0">
              <a:latin typeface="Baskerville"/>
              <a:cs typeface="Baskerville"/>
            </a:endParaRPr>
          </a:p>
        </p:txBody>
      </p:sp>
      <p:pic>
        <p:nvPicPr>
          <p:cNvPr id="17" name="Picture 16"/>
          <p:cNvPicPr>
            <a:picLocks noChangeAspect="1"/>
          </p:cNvPicPr>
          <p:nvPr/>
        </p:nvPicPr>
        <p:blipFill rotWithShape="1">
          <a:blip r:embed="rId3"/>
          <a:srcRect t="16618"/>
          <a:stretch/>
        </p:blipFill>
        <p:spPr>
          <a:xfrm>
            <a:off x="-137414" y="1787023"/>
            <a:ext cx="5901993" cy="3693012"/>
          </a:xfrm>
          <a:prstGeom prst="rect">
            <a:avLst/>
          </a:prstGeom>
        </p:spPr>
      </p:pic>
      <p:pic>
        <p:nvPicPr>
          <p:cNvPr id="14" name="Picture 13"/>
          <p:cNvPicPr/>
          <p:nvPr/>
        </p:nvPicPr>
        <p:blipFill>
          <a:blip r:embed="rId4">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pic>
        <p:nvPicPr>
          <p:cNvPr id="20" name="Picture 19">
            <a:extLst>
              <a:ext uri="{FF2B5EF4-FFF2-40B4-BE49-F238E27FC236}">
                <a16:creationId xmlns:a16="http://schemas.microsoft.com/office/drawing/2014/main" id="{0F6B9DD1-AB90-2C42-93E4-962872ADEEE8}"/>
              </a:ext>
            </a:extLst>
          </p:cNvPr>
          <p:cNvPicPr>
            <a:picLocks noChangeAspect="1"/>
          </p:cNvPicPr>
          <p:nvPr/>
        </p:nvPicPr>
        <p:blipFill>
          <a:blip r:embed="rId5"/>
          <a:stretch>
            <a:fillRect/>
          </a:stretch>
        </p:blipFill>
        <p:spPr>
          <a:xfrm>
            <a:off x="1038566" y="819527"/>
            <a:ext cx="3060700" cy="584200"/>
          </a:xfrm>
          <a:prstGeom prst="rect">
            <a:avLst/>
          </a:prstGeom>
        </p:spPr>
      </p:pic>
      <p:sp>
        <p:nvSpPr>
          <p:cNvPr id="21" name="Rectangle 6">
            <a:extLst>
              <a:ext uri="{FF2B5EF4-FFF2-40B4-BE49-F238E27FC236}">
                <a16:creationId xmlns:a16="http://schemas.microsoft.com/office/drawing/2014/main" id="{93CD4A58-EFA1-1E4D-BBB8-EEB45247168F}"/>
              </a:ext>
            </a:extLst>
          </p:cNvPr>
          <p:cNvSpPr>
            <a:spLocks noChangeArrowheads="1"/>
          </p:cNvSpPr>
          <p:nvPr/>
        </p:nvSpPr>
        <p:spPr bwMode="auto">
          <a:xfrm>
            <a:off x="4505406" y="837233"/>
            <a:ext cx="4385526" cy="430887"/>
          </a:xfrm>
          <a:prstGeom prst="rect">
            <a:avLst/>
          </a:prstGeom>
          <a:noFill/>
          <a:ln w="9525">
            <a:noFill/>
            <a:miter lim="800000"/>
            <a:headEnd/>
            <a:tailEnd/>
          </a:ln>
        </p:spPr>
        <p:txBody>
          <a:bodyPr wrap="square" anchor="ctr">
            <a:prstTxWarp prst="textNoShape">
              <a:avLst/>
            </a:prstTxWarp>
            <a:spAutoFit/>
          </a:bodyPr>
          <a:lstStyle/>
          <a:p>
            <a:pPr algn="ctr"/>
            <a:r>
              <a:rPr lang="en-US" sz="2200" dirty="0">
                <a:ea typeface="Times New Roman" pitchFamily="-84" charset="0"/>
                <a:cs typeface="Helvetica"/>
              </a:rPr>
              <a:t>This is termed the Cauchy expression</a:t>
            </a:r>
            <a:endParaRPr lang="en-US" sz="2200" i="1" dirty="0">
              <a:ea typeface="Times New Roman" pitchFamily="-84" charset="0"/>
              <a:cs typeface="Helvetica"/>
            </a:endParaRPr>
          </a:p>
        </p:txBody>
      </p:sp>
      <p:sp>
        <p:nvSpPr>
          <p:cNvPr id="22" name="TextBox 21">
            <a:extLst>
              <a:ext uri="{FF2B5EF4-FFF2-40B4-BE49-F238E27FC236}">
                <a16:creationId xmlns:a16="http://schemas.microsoft.com/office/drawing/2014/main" id="{C34B0499-09D8-F541-887E-9FEA027E037A}"/>
              </a:ext>
            </a:extLst>
          </p:cNvPr>
          <p:cNvSpPr txBox="1"/>
          <p:nvPr/>
        </p:nvSpPr>
        <p:spPr>
          <a:xfrm>
            <a:off x="5598810" y="1909157"/>
            <a:ext cx="3292122" cy="3477875"/>
          </a:xfrm>
          <a:prstGeom prst="rect">
            <a:avLst/>
          </a:prstGeom>
          <a:noFill/>
        </p:spPr>
        <p:txBody>
          <a:bodyPr wrap="square" rtlCol="0">
            <a:spAutoFit/>
          </a:bodyPr>
          <a:lstStyle/>
          <a:p>
            <a:r>
              <a:rPr lang="en-US" sz="2200" dirty="0"/>
              <a:t>It’s important to note that this formula is </a:t>
            </a:r>
            <a:r>
              <a:rPr lang="en-US" sz="2200" b="1" dirty="0"/>
              <a:t>only valid for normal dispersion </a:t>
            </a:r>
            <a:r>
              <a:rPr lang="en-US" sz="2200" dirty="0"/>
              <a:t>where we are </a:t>
            </a:r>
            <a:r>
              <a:rPr lang="en-US" sz="2200" b="1" dirty="0"/>
              <a:t>far from absorption</a:t>
            </a:r>
            <a:r>
              <a:rPr lang="en-US" sz="2200" dirty="0"/>
              <a:t> so can typically only be applied to IR and UV in normal materials – not for x-rays or for plasmas and metamaterials.</a:t>
            </a:r>
          </a:p>
        </p:txBody>
      </p:sp>
    </p:spTree>
    <p:extLst>
      <p:ext uri="{BB962C8B-B14F-4D97-AF65-F5344CB8AC3E}">
        <p14:creationId xmlns:p14="http://schemas.microsoft.com/office/powerpoint/2010/main" val="383471106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dipole_ramp" descr="dipole_ramp">
            <a:hlinkClick r:id="" action="ppaction://media"/>
            <a:extLst>
              <a:ext uri="{FF2B5EF4-FFF2-40B4-BE49-F238E27FC236}">
                <a16:creationId xmlns:a16="http://schemas.microsoft.com/office/drawing/2014/main" id="{FE6F368D-08AC-794B-8DAB-5E73A1E36D2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87709" y="1414749"/>
            <a:ext cx="4337336" cy="4337336"/>
          </a:xfrm>
          <a:prstGeom prst="rect">
            <a:avLst/>
          </a:prstGeom>
        </p:spPr>
      </p:pic>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Microscopic theory</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a:t>
            </a:r>
            <a:r>
              <a:rPr lang="en-US" sz="2000" i="1" dirty="0" err="1">
                <a:latin typeface="Baskerville"/>
                <a:cs typeface="Baskerville"/>
              </a:rPr>
              <a:t>Sarri</a:t>
            </a:r>
            <a:endParaRPr lang="en-US" sz="2000" i="1" dirty="0">
              <a:latin typeface="Baskerville"/>
              <a:cs typeface="Baskerville"/>
            </a:endParaRPr>
          </a:p>
        </p:txBody>
      </p:sp>
      <p:pic>
        <p:nvPicPr>
          <p:cNvPr id="11" name="Picture 10"/>
          <p:cNvPicPr/>
          <p:nvPr/>
        </p:nvPicPr>
        <p:blipFill>
          <a:blip r:embed="rId6">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12" name="Text Box 14">
            <a:extLst>
              <a:ext uri="{FF2B5EF4-FFF2-40B4-BE49-F238E27FC236}">
                <a16:creationId xmlns:a16="http://schemas.microsoft.com/office/drawing/2014/main" id="{7BFB261A-A82A-934D-8060-7F613AB935AE}"/>
              </a:ext>
            </a:extLst>
          </p:cNvPr>
          <p:cNvSpPr txBox="1">
            <a:spLocks noChangeArrowheads="1"/>
          </p:cNvSpPr>
          <p:nvPr/>
        </p:nvSpPr>
        <p:spPr bwMode="auto">
          <a:xfrm>
            <a:off x="194985" y="707383"/>
            <a:ext cx="8777297" cy="769441"/>
          </a:xfrm>
          <a:prstGeom prst="rect">
            <a:avLst/>
          </a:prstGeom>
          <a:noFill/>
          <a:ln w="9525">
            <a:noFill/>
            <a:miter lim="800000"/>
            <a:headEnd/>
            <a:tailEnd/>
          </a:ln>
        </p:spPr>
        <p:txBody>
          <a:bodyPr wrap="square">
            <a:prstTxWarp prst="textNoShape">
              <a:avLst/>
            </a:prstTxWarp>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GB" sz="2200" b="0" i="0" u="none" strike="noStrike" kern="0" cap="none" spc="0" normalizeH="0" baseline="0" noProof="0" dirty="0">
                <a:ln>
                  <a:noFill/>
                </a:ln>
                <a:solidFill>
                  <a:srgbClr val="000000"/>
                </a:solidFill>
                <a:effectLst/>
                <a:uLnTx/>
                <a:uFillTx/>
              </a:rPr>
              <a:t>Dispersion is caused by the material response to different driving frequencies.</a:t>
            </a:r>
            <a:endParaRPr lang="en-GB" sz="2200" kern="0" dirty="0">
              <a:solidFill>
                <a:srgbClr val="000000"/>
              </a:solidFill>
            </a:endParaRPr>
          </a:p>
        </p:txBody>
      </p:sp>
      <p:sp>
        <p:nvSpPr>
          <p:cNvPr id="14" name="Text Box 11">
            <a:extLst>
              <a:ext uri="{FF2B5EF4-FFF2-40B4-BE49-F238E27FC236}">
                <a16:creationId xmlns:a16="http://schemas.microsoft.com/office/drawing/2014/main" id="{73872F22-8A32-F74B-AAEF-E7E2CBFFF1F0}"/>
              </a:ext>
            </a:extLst>
          </p:cNvPr>
          <p:cNvSpPr txBox="1">
            <a:spLocks noChangeArrowheads="1"/>
          </p:cNvSpPr>
          <p:nvPr/>
        </p:nvSpPr>
        <p:spPr bwMode="auto">
          <a:xfrm>
            <a:off x="234683" y="5818183"/>
            <a:ext cx="8637854" cy="369332"/>
          </a:xfrm>
          <a:prstGeom prst="rect">
            <a:avLst/>
          </a:prstGeom>
          <a:noFill/>
          <a:ln w="9525">
            <a:noFill/>
            <a:miter lim="800000"/>
            <a:headEnd/>
            <a:tailEnd/>
          </a:ln>
        </p:spPr>
        <p:txBody>
          <a:bodyPr wrap="square">
            <a:prstTxWarp prst="textNoShape">
              <a:avLst/>
            </a:prstTxWarp>
            <a:spAutoFit/>
          </a:bodyPr>
          <a:lstStyle/>
          <a:p>
            <a:pPr>
              <a:spcBef>
                <a:spcPct val="50000"/>
              </a:spcBef>
            </a:pPr>
            <a:r>
              <a:rPr lang="en-GB" sz="1800" dirty="0">
                <a:solidFill>
                  <a:srgbClr val="000000"/>
                </a:solidFill>
              </a:rPr>
              <a:t>From </a:t>
            </a:r>
            <a:r>
              <a:rPr lang="en-GB" sz="1800" dirty="0" err="1">
                <a:solidFill>
                  <a:srgbClr val="000000"/>
                </a:solidFill>
              </a:rPr>
              <a:t>MJVStreeter.Github.io</a:t>
            </a:r>
            <a:r>
              <a:rPr lang="en-GB" sz="1800" dirty="0">
                <a:solidFill>
                  <a:srgbClr val="000000"/>
                </a:solidFill>
              </a:rPr>
              <a:t>/blog - Visualising radiation from accelerating charges</a:t>
            </a:r>
          </a:p>
        </p:txBody>
      </p:sp>
      <p:sp>
        <p:nvSpPr>
          <p:cNvPr id="7" name="Rectangle 6">
            <a:extLst>
              <a:ext uri="{FF2B5EF4-FFF2-40B4-BE49-F238E27FC236}">
                <a16:creationId xmlns:a16="http://schemas.microsoft.com/office/drawing/2014/main" id="{7AECFC4D-0CF7-E448-8010-8096CDAE5F13}"/>
              </a:ext>
            </a:extLst>
          </p:cNvPr>
          <p:cNvSpPr/>
          <p:nvPr/>
        </p:nvSpPr>
        <p:spPr>
          <a:xfrm>
            <a:off x="4410219" y="1338948"/>
            <a:ext cx="4462319" cy="4479234"/>
          </a:xfrm>
          <a:prstGeom prst="rect">
            <a:avLst/>
          </a:prstGeom>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7" name="TextBox 16">
            <a:extLst>
              <a:ext uri="{FF2B5EF4-FFF2-40B4-BE49-F238E27FC236}">
                <a16:creationId xmlns:a16="http://schemas.microsoft.com/office/drawing/2014/main" id="{CB3BB9D8-FD56-734B-AA02-C6D81E175077}"/>
              </a:ext>
            </a:extLst>
          </p:cNvPr>
          <p:cNvSpPr txBox="1"/>
          <p:nvPr/>
        </p:nvSpPr>
        <p:spPr>
          <a:xfrm>
            <a:off x="194985" y="1671157"/>
            <a:ext cx="4175537" cy="3477875"/>
          </a:xfrm>
          <a:prstGeom prst="rect">
            <a:avLst/>
          </a:prstGeom>
          <a:noFill/>
        </p:spPr>
        <p:txBody>
          <a:bodyPr wrap="square">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lang="en-GB" sz="2200" kern="0" dirty="0">
                <a:solidFill>
                  <a:srgbClr val="000000"/>
                </a:solidFill>
              </a:rPr>
              <a:t>Materials are made from polarisable atoms and these atoms respond to incident electric fields by oscillating (primarily the electrons).</a:t>
            </a:r>
          </a:p>
          <a:p>
            <a:pPr marL="0" marR="0" lvl="0" indent="0" defTabSz="914400" eaLnBrk="1" fontAlgn="auto" latinLnBrk="0" hangingPunct="1">
              <a:lnSpc>
                <a:spcPct val="100000"/>
              </a:lnSpc>
              <a:spcBef>
                <a:spcPct val="50000"/>
              </a:spcBef>
              <a:spcAft>
                <a:spcPts val="0"/>
              </a:spcAft>
              <a:buClrTx/>
              <a:buSzTx/>
              <a:buFontTx/>
              <a:buNone/>
              <a:tabLst/>
              <a:defRPr/>
            </a:pPr>
            <a:r>
              <a:rPr lang="en-GB" sz="2200" kern="0" dirty="0">
                <a:solidFill>
                  <a:srgbClr val="000000"/>
                </a:solidFill>
              </a:rPr>
              <a:t>The charges will oscillate at the frequency of the driving wave and will emit radiation.</a:t>
            </a:r>
          </a:p>
          <a:p>
            <a:pPr marL="0" marR="0" lvl="0" indent="0" defTabSz="914400" eaLnBrk="1" fontAlgn="auto" latinLnBrk="0" hangingPunct="1">
              <a:lnSpc>
                <a:spcPct val="100000"/>
              </a:lnSpc>
              <a:spcBef>
                <a:spcPct val="50000"/>
              </a:spcBef>
              <a:spcAft>
                <a:spcPts val="0"/>
              </a:spcAft>
              <a:buClrTx/>
              <a:buSzTx/>
              <a:buFontTx/>
              <a:buNone/>
              <a:tabLst/>
              <a:defRPr/>
            </a:pPr>
            <a:endParaRPr lang="en-GB" sz="2200" kern="0" dirty="0">
              <a:solidFill>
                <a:srgbClr val="000000"/>
              </a:solidFill>
            </a:endParaRPr>
          </a:p>
        </p:txBody>
      </p:sp>
    </p:spTree>
    <p:extLst>
      <p:ext uri="{BB962C8B-B14F-4D97-AF65-F5344CB8AC3E}">
        <p14:creationId xmlns:p14="http://schemas.microsoft.com/office/powerpoint/2010/main" val="423804110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5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Microscopic theory</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a:t>
            </a:r>
            <a:r>
              <a:rPr lang="en-US" sz="2000" i="1" dirty="0" err="1">
                <a:latin typeface="Baskerville"/>
                <a:cs typeface="Baskerville"/>
              </a:rPr>
              <a:t>Sarri</a:t>
            </a:r>
            <a:endParaRPr lang="en-US" sz="2000" i="1" dirty="0">
              <a:latin typeface="Baskerville"/>
              <a:cs typeface="Baskerville"/>
            </a:endParaRPr>
          </a:p>
        </p:txBody>
      </p:sp>
      <p:pic>
        <p:nvPicPr>
          <p:cNvPr id="11" name="Picture 10"/>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12" name="Text Box 14">
            <a:extLst>
              <a:ext uri="{FF2B5EF4-FFF2-40B4-BE49-F238E27FC236}">
                <a16:creationId xmlns:a16="http://schemas.microsoft.com/office/drawing/2014/main" id="{7BFB261A-A82A-934D-8060-7F613AB935AE}"/>
              </a:ext>
            </a:extLst>
          </p:cNvPr>
          <p:cNvSpPr txBox="1">
            <a:spLocks noChangeArrowheads="1"/>
          </p:cNvSpPr>
          <p:nvPr/>
        </p:nvSpPr>
        <p:spPr bwMode="auto">
          <a:xfrm>
            <a:off x="214834" y="805581"/>
            <a:ext cx="8777297" cy="4493538"/>
          </a:xfrm>
          <a:prstGeom prst="rect">
            <a:avLst/>
          </a:prstGeom>
          <a:noFill/>
          <a:ln w="9525">
            <a:noFill/>
            <a:miter lim="800000"/>
            <a:headEnd/>
            <a:tailEnd/>
          </a:ln>
        </p:spPr>
        <p:txBody>
          <a:bodyPr wrap="square">
            <a:prstTxWarp prst="textNoShape">
              <a:avLst/>
            </a:prstTxWarp>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lang="en-GB" sz="2200" kern="0" dirty="0">
                <a:solidFill>
                  <a:srgbClr val="000000"/>
                </a:solidFill>
              </a:rPr>
              <a:t>The waves emitted by the oscillating charges </a:t>
            </a:r>
            <a:r>
              <a:rPr lang="en-GB" sz="2200" b="1" kern="0" dirty="0">
                <a:solidFill>
                  <a:srgbClr val="000000"/>
                </a:solidFill>
              </a:rPr>
              <a:t>out of phase</a:t>
            </a:r>
            <a:r>
              <a:rPr lang="en-GB" sz="2200" kern="0" dirty="0">
                <a:solidFill>
                  <a:srgbClr val="000000"/>
                </a:solidFill>
              </a:rPr>
              <a:t> with the driving wave and this combines to create a new wave.  This new wave has the same frequency but different velocity. </a:t>
            </a:r>
          </a:p>
          <a:p>
            <a:pPr marL="0" marR="0" lvl="0" indent="0" defTabSz="914400" eaLnBrk="1" fontAlgn="auto" latinLnBrk="0" hangingPunct="1">
              <a:lnSpc>
                <a:spcPct val="100000"/>
              </a:lnSpc>
              <a:spcBef>
                <a:spcPct val="50000"/>
              </a:spcBef>
              <a:spcAft>
                <a:spcPts val="0"/>
              </a:spcAft>
              <a:buClrTx/>
              <a:buSzTx/>
              <a:buFontTx/>
              <a:buNone/>
              <a:tabLst/>
              <a:defRPr/>
            </a:pPr>
            <a:r>
              <a:rPr lang="en-GB" sz="2200" kern="0" dirty="0">
                <a:solidFill>
                  <a:srgbClr val="000000"/>
                </a:solidFill>
              </a:rPr>
              <a:t>The charges can have some natural oscillation frequencies that depend on the material properties and other forces around the atoms.</a:t>
            </a:r>
          </a:p>
          <a:p>
            <a:pPr marL="0" marR="0" lvl="0" indent="0" defTabSz="914400" eaLnBrk="1" fontAlgn="auto" latinLnBrk="0" hangingPunct="1">
              <a:lnSpc>
                <a:spcPct val="100000"/>
              </a:lnSpc>
              <a:spcBef>
                <a:spcPct val="50000"/>
              </a:spcBef>
              <a:spcAft>
                <a:spcPts val="0"/>
              </a:spcAft>
              <a:buClrTx/>
              <a:buSzTx/>
              <a:buFontTx/>
              <a:buNone/>
              <a:tabLst/>
              <a:defRPr/>
            </a:pPr>
            <a:r>
              <a:rPr lang="en-GB" sz="2200" kern="0" dirty="0">
                <a:solidFill>
                  <a:srgbClr val="000000"/>
                </a:solidFill>
              </a:rPr>
              <a:t>When the frequency of the incident radiation matches, we can find resonances.  </a:t>
            </a:r>
          </a:p>
          <a:p>
            <a:pPr marL="0" marR="0" lvl="0" indent="0" defTabSz="914400" eaLnBrk="1" fontAlgn="auto" latinLnBrk="0" hangingPunct="1">
              <a:lnSpc>
                <a:spcPct val="100000"/>
              </a:lnSpc>
              <a:spcBef>
                <a:spcPct val="50000"/>
              </a:spcBef>
              <a:spcAft>
                <a:spcPts val="0"/>
              </a:spcAft>
              <a:buClrTx/>
              <a:buSzTx/>
              <a:buFontTx/>
              <a:buNone/>
              <a:tabLst/>
              <a:defRPr/>
            </a:pPr>
            <a:r>
              <a:rPr lang="en-GB" sz="2200" kern="0" dirty="0">
                <a:solidFill>
                  <a:srgbClr val="000000"/>
                </a:solidFill>
              </a:rPr>
              <a:t>When atoms are oscillating resonantly their oscillation amplitude is large and the atoms can </a:t>
            </a:r>
            <a:r>
              <a:rPr lang="en-GB" sz="2200" b="1" kern="0" dirty="0">
                <a:solidFill>
                  <a:srgbClr val="000000"/>
                </a:solidFill>
              </a:rPr>
              <a:t>absorb significant energy from the wave</a:t>
            </a:r>
            <a:r>
              <a:rPr lang="en-GB" sz="2200" kern="0" dirty="0">
                <a:solidFill>
                  <a:srgbClr val="000000"/>
                </a:solidFill>
              </a:rPr>
              <a:t>.  </a:t>
            </a:r>
          </a:p>
          <a:p>
            <a:pPr marL="0" marR="0" lvl="0" indent="0" defTabSz="914400" eaLnBrk="1" fontAlgn="auto" latinLnBrk="0" hangingPunct="1">
              <a:lnSpc>
                <a:spcPct val="100000"/>
              </a:lnSpc>
              <a:spcBef>
                <a:spcPct val="50000"/>
              </a:spcBef>
              <a:spcAft>
                <a:spcPts val="0"/>
              </a:spcAft>
              <a:buClrTx/>
              <a:buSzTx/>
              <a:buFontTx/>
              <a:buNone/>
              <a:tabLst/>
              <a:defRPr/>
            </a:pPr>
            <a:r>
              <a:rPr lang="en-GB" sz="2200" kern="0" dirty="0">
                <a:solidFill>
                  <a:srgbClr val="000000"/>
                </a:solidFill>
              </a:rPr>
              <a:t>We’re going to consider the parameters of the material exposed to an oscillating field to derive the refractive index. </a:t>
            </a:r>
          </a:p>
        </p:txBody>
      </p:sp>
      <p:sp>
        <p:nvSpPr>
          <p:cNvPr id="16" name="Text Box 14">
            <a:extLst>
              <a:ext uri="{FF2B5EF4-FFF2-40B4-BE49-F238E27FC236}">
                <a16:creationId xmlns:a16="http://schemas.microsoft.com/office/drawing/2014/main" id="{019E3226-BB0C-3140-B929-BAB78CB8FA89}"/>
              </a:ext>
            </a:extLst>
          </p:cNvPr>
          <p:cNvSpPr txBox="1">
            <a:spLocks noChangeArrowheads="1"/>
          </p:cNvSpPr>
          <p:nvPr/>
        </p:nvSpPr>
        <p:spPr bwMode="auto">
          <a:xfrm>
            <a:off x="1762836" y="5500061"/>
            <a:ext cx="4509127" cy="430887"/>
          </a:xfrm>
          <a:prstGeom prst="rect">
            <a:avLst/>
          </a:prstGeom>
          <a:noFill/>
          <a:ln w="9525">
            <a:noFill/>
            <a:miter lim="800000"/>
            <a:headEnd/>
            <a:tailEnd/>
          </a:ln>
        </p:spPr>
        <p:txBody>
          <a:bodyPr wrap="square">
            <a:prstTxWarp prst="textNoShape">
              <a:avLst/>
            </a:prstTxWarp>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GB" sz="2200" b="0" i="0" u="none" strike="noStrike" kern="0" cap="none" spc="0" normalizeH="0" baseline="0" noProof="0" dirty="0">
                <a:ln>
                  <a:noFill/>
                </a:ln>
                <a:solidFill>
                  <a:srgbClr val="000000"/>
                </a:solidFill>
                <a:effectLst/>
                <a:uLnTx/>
                <a:uFillTx/>
              </a:rPr>
              <a:t>Driving oscillating field: </a:t>
            </a:r>
          </a:p>
        </p:txBody>
      </p:sp>
      <p:sp>
        <p:nvSpPr>
          <p:cNvPr id="14" name="Rectangle 13">
            <a:extLst>
              <a:ext uri="{FF2B5EF4-FFF2-40B4-BE49-F238E27FC236}">
                <a16:creationId xmlns:a16="http://schemas.microsoft.com/office/drawing/2014/main" id="{96C7E059-036A-FB4A-BF34-417F612D6E10}"/>
              </a:ext>
            </a:extLst>
          </p:cNvPr>
          <p:cNvSpPr/>
          <p:nvPr/>
        </p:nvSpPr>
        <p:spPr>
          <a:xfrm>
            <a:off x="4739247" y="5434574"/>
            <a:ext cx="1841436" cy="496374"/>
          </a:xfrm>
          <a:prstGeom prst="rect">
            <a:avLst/>
          </a:prstGeom>
          <a:ln w="25400">
            <a:solidFill>
              <a:schemeClr val="tx1"/>
            </a:solidFill>
            <a:prstDash val="sysDash"/>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74059254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Electron equation of motion</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a:t>
            </a:r>
            <a:r>
              <a:rPr lang="en-US" sz="2000" i="1" dirty="0" err="1">
                <a:latin typeface="Baskerville"/>
                <a:cs typeface="Baskerville"/>
              </a:rPr>
              <a:t>Sarri</a:t>
            </a:r>
            <a:endParaRPr lang="en-US" sz="2000" i="1" dirty="0">
              <a:latin typeface="Baskerville"/>
              <a:cs typeface="Baskerville"/>
            </a:endParaRPr>
          </a:p>
        </p:txBody>
      </p:sp>
      <p:sp>
        <p:nvSpPr>
          <p:cNvPr id="3" name="TextBox 2"/>
          <p:cNvSpPr txBox="1"/>
          <p:nvPr/>
        </p:nvSpPr>
        <p:spPr>
          <a:xfrm>
            <a:off x="165658" y="623102"/>
            <a:ext cx="8725274" cy="769441"/>
          </a:xfrm>
          <a:prstGeom prst="rect">
            <a:avLst/>
          </a:prstGeom>
          <a:noFill/>
        </p:spPr>
        <p:txBody>
          <a:bodyPr wrap="square" rtlCol="0">
            <a:spAutoFit/>
          </a:bodyPr>
          <a:lstStyle/>
          <a:p>
            <a:r>
              <a:rPr lang="en-US" sz="2200" dirty="0"/>
              <a:t>An electron in an external field will react classically to an oscillating electric field as a ‘Lorentz oscillator’ following this equation: </a:t>
            </a:r>
          </a:p>
        </p:txBody>
      </p:sp>
      <p:pic>
        <p:nvPicPr>
          <p:cNvPr id="11" name="Picture 10"/>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pic>
        <p:nvPicPr>
          <p:cNvPr id="5" name="Picture 4">
            <a:extLst>
              <a:ext uri="{FF2B5EF4-FFF2-40B4-BE49-F238E27FC236}">
                <a16:creationId xmlns:a16="http://schemas.microsoft.com/office/drawing/2014/main" id="{5F330D13-8EFF-1144-9E77-391045287DEC}"/>
              </a:ext>
            </a:extLst>
          </p:cNvPr>
          <p:cNvPicPr>
            <a:picLocks noChangeAspect="1"/>
          </p:cNvPicPr>
          <p:nvPr/>
        </p:nvPicPr>
        <p:blipFill>
          <a:blip r:embed="rId4"/>
          <a:stretch>
            <a:fillRect/>
          </a:stretch>
        </p:blipFill>
        <p:spPr>
          <a:xfrm>
            <a:off x="1813720" y="3093572"/>
            <a:ext cx="4368800" cy="647700"/>
          </a:xfrm>
          <a:prstGeom prst="rect">
            <a:avLst/>
          </a:prstGeom>
        </p:spPr>
      </p:pic>
      <p:sp>
        <p:nvSpPr>
          <p:cNvPr id="12" name="Rounded Rectangle 11">
            <a:extLst>
              <a:ext uri="{FF2B5EF4-FFF2-40B4-BE49-F238E27FC236}">
                <a16:creationId xmlns:a16="http://schemas.microsoft.com/office/drawing/2014/main" id="{680BEA59-CB77-BC45-B079-885A820DB0E2}"/>
              </a:ext>
            </a:extLst>
          </p:cNvPr>
          <p:cNvSpPr/>
          <p:nvPr/>
        </p:nvSpPr>
        <p:spPr>
          <a:xfrm>
            <a:off x="1813720" y="3051961"/>
            <a:ext cx="780605" cy="769441"/>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14" name="Rectangle 6">
            <a:extLst>
              <a:ext uri="{FF2B5EF4-FFF2-40B4-BE49-F238E27FC236}">
                <a16:creationId xmlns:a16="http://schemas.microsoft.com/office/drawing/2014/main" id="{03A109B3-72A7-4D4F-9250-260CBA3D4758}"/>
              </a:ext>
            </a:extLst>
          </p:cNvPr>
          <p:cNvSpPr>
            <a:spLocks noChangeArrowheads="1"/>
          </p:cNvSpPr>
          <p:nvPr/>
        </p:nvSpPr>
        <p:spPr bwMode="auto">
          <a:xfrm>
            <a:off x="1226849" y="3819186"/>
            <a:ext cx="1418314" cy="646331"/>
          </a:xfrm>
          <a:prstGeom prst="rect">
            <a:avLst/>
          </a:prstGeom>
          <a:noFill/>
          <a:ln w="9525">
            <a:noFill/>
            <a:miter lim="800000"/>
            <a:headEnd/>
            <a:tailEnd/>
          </a:ln>
        </p:spPr>
        <p:txBody>
          <a:bodyPr wrap="square" anchor="ctr">
            <a:prstTxWarp prst="textNoShape">
              <a:avLst/>
            </a:prstTxWarp>
            <a:spAutoFit/>
          </a:bodyPr>
          <a:lstStyle/>
          <a:p>
            <a:r>
              <a:rPr lang="en-US" sz="1800" dirty="0">
                <a:solidFill>
                  <a:srgbClr val="FF0000"/>
                </a:solidFill>
                <a:ea typeface="Times New Roman" pitchFamily="-84" charset="0"/>
                <a:cs typeface="Helvetica"/>
              </a:rPr>
              <a:t>Force on electron</a:t>
            </a:r>
            <a:endParaRPr lang="en-US" sz="1800" i="1" baseline="-25000" dirty="0">
              <a:solidFill>
                <a:srgbClr val="FF0000"/>
              </a:solidFill>
              <a:latin typeface="+mn-lt"/>
              <a:ea typeface="Times New Roman" pitchFamily="-84" charset="0"/>
              <a:cs typeface="Helvetica"/>
            </a:endParaRPr>
          </a:p>
        </p:txBody>
      </p:sp>
      <p:sp>
        <p:nvSpPr>
          <p:cNvPr id="16" name="Rounded Rectangle 15">
            <a:extLst>
              <a:ext uri="{FF2B5EF4-FFF2-40B4-BE49-F238E27FC236}">
                <a16:creationId xmlns:a16="http://schemas.microsoft.com/office/drawing/2014/main" id="{E4DB769A-3369-EB4C-8446-677EE09A1E84}"/>
              </a:ext>
            </a:extLst>
          </p:cNvPr>
          <p:cNvSpPr/>
          <p:nvPr/>
        </p:nvSpPr>
        <p:spPr>
          <a:xfrm>
            <a:off x="2887214" y="3117290"/>
            <a:ext cx="780605" cy="717447"/>
          </a:xfrm>
          <a:prstGeom prst="roundRect">
            <a:avLst>
              <a:gd name="adj" fmla="val 4553"/>
            </a:avLst>
          </a:prstGeom>
          <a:solidFill>
            <a:schemeClr val="accent6">
              <a:lumMod val="40000"/>
              <a:lumOff val="60000"/>
              <a:alpha val="15279"/>
            </a:scheme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17" name="Rectangle 6">
            <a:extLst>
              <a:ext uri="{FF2B5EF4-FFF2-40B4-BE49-F238E27FC236}">
                <a16:creationId xmlns:a16="http://schemas.microsoft.com/office/drawing/2014/main" id="{C39CE81D-1C81-8146-93DF-62CB5BB73A38}"/>
              </a:ext>
            </a:extLst>
          </p:cNvPr>
          <p:cNvSpPr>
            <a:spLocks noChangeArrowheads="1"/>
          </p:cNvSpPr>
          <p:nvPr/>
        </p:nvSpPr>
        <p:spPr bwMode="auto">
          <a:xfrm>
            <a:off x="2355411" y="3821480"/>
            <a:ext cx="1694557" cy="923330"/>
          </a:xfrm>
          <a:prstGeom prst="rect">
            <a:avLst/>
          </a:prstGeom>
          <a:noFill/>
          <a:ln w="9525">
            <a:noFill/>
            <a:miter lim="800000"/>
            <a:headEnd/>
            <a:tailEnd/>
          </a:ln>
        </p:spPr>
        <p:txBody>
          <a:bodyPr wrap="square" anchor="ctr">
            <a:prstTxWarp prst="textNoShape">
              <a:avLst/>
            </a:prstTxWarp>
            <a:spAutoFit/>
          </a:bodyPr>
          <a:lstStyle/>
          <a:p>
            <a:r>
              <a:rPr lang="en-US" sz="1800" dirty="0">
                <a:solidFill>
                  <a:schemeClr val="accent6">
                    <a:lumMod val="60000"/>
                    <a:lumOff val="40000"/>
                  </a:schemeClr>
                </a:solidFill>
                <a:ea typeface="Times New Roman" pitchFamily="-84" charset="0"/>
                <a:cs typeface="Helvetica"/>
              </a:rPr>
              <a:t>Damping term depending on velocity</a:t>
            </a:r>
            <a:endParaRPr lang="en-US" sz="1800" baseline="-25000" dirty="0">
              <a:solidFill>
                <a:schemeClr val="accent6">
                  <a:lumMod val="60000"/>
                  <a:lumOff val="40000"/>
                </a:schemeClr>
              </a:solidFill>
              <a:latin typeface="+mn-lt"/>
              <a:ea typeface="Times New Roman" pitchFamily="-84" charset="0"/>
              <a:cs typeface="Helvetica"/>
            </a:endParaRPr>
          </a:p>
        </p:txBody>
      </p:sp>
      <p:sp>
        <p:nvSpPr>
          <p:cNvPr id="19" name="Rounded Rectangle 18">
            <a:extLst>
              <a:ext uri="{FF2B5EF4-FFF2-40B4-BE49-F238E27FC236}">
                <a16:creationId xmlns:a16="http://schemas.microsoft.com/office/drawing/2014/main" id="{CD40A912-AE6A-2441-8288-446A62ABFEC9}"/>
              </a:ext>
            </a:extLst>
          </p:cNvPr>
          <p:cNvSpPr/>
          <p:nvPr/>
        </p:nvSpPr>
        <p:spPr>
          <a:xfrm>
            <a:off x="4035104" y="3243981"/>
            <a:ext cx="780605" cy="439703"/>
          </a:xfrm>
          <a:prstGeom prst="roundRect">
            <a:avLst>
              <a:gd name="adj" fmla="val 4553"/>
            </a:avLst>
          </a:prstGeom>
          <a:solidFill>
            <a:srgbClr val="00B05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20" name="Rectangle 6">
            <a:extLst>
              <a:ext uri="{FF2B5EF4-FFF2-40B4-BE49-F238E27FC236}">
                <a16:creationId xmlns:a16="http://schemas.microsoft.com/office/drawing/2014/main" id="{786E9E7B-BD95-CF47-8553-B9E6BB66A0C3}"/>
              </a:ext>
            </a:extLst>
          </p:cNvPr>
          <p:cNvSpPr>
            <a:spLocks noChangeArrowheads="1"/>
          </p:cNvSpPr>
          <p:nvPr/>
        </p:nvSpPr>
        <p:spPr bwMode="auto">
          <a:xfrm>
            <a:off x="3977370" y="3767995"/>
            <a:ext cx="1506498" cy="646331"/>
          </a:xfrm>
          <a:prstGeom prst="rect">
            <a:avLst/>
          </a:prstGeom>
          <a:noFill/>
          <a:ln w="9525">
            <a:noFill/>
            <a:miter lim="800000"/>
            <a:headEnd/>
            <a:tailEnd/>
          </a:ln>
        </p:spPr>
        <p:txBody>
          <a:bodyPr wrap="square" anchor="ctr">
            <a:prstTxWarp prst="textNoShape">
              <a:avLst/>
            </a:prstTxWarp>
            <a:spAutoFit/>
          </a:bodyPr>
          <a:lstStyle/>
          <a:p>
            <a:r>
              <a:rPr lang="en-US" sz="1800" dirty="0">
                <a:solidFill>
                  <a:srgbClr val="00B050"/>
                </a:solidFill>
                <a:ea typeface="Times New Roman" pitchFamily="-84" charset="0"/>
                <a:cs typeface="Helvetica"/>
              </a:rPr>
              <a:t>Restoring force</a:t>
            </a:r>
            <a:endParaRPr lang="en-US" sz="1800" baseline="-25000" dirty="0">
              <a:solidFill>
                <a:srgbClr val="00B050"/>
              </a:solidFill>
              <a:latin typeface="+mn-lt"/>
              <a:ea typeface="Times New Roman" pitchFamily="-84" charset="0"/>
              <a:cs typeface="Helvetica"/>
            </a:endParaRPr>
          </a:p>
        </p:txBody>
      </p:sp>
      <p:sp>
        <p:nvSpPr>
          <p:cNvPr id="21" name="Rounded Rectangle 20">
            <a:extLst>
              <a:ext uri="{FF2B5EF4-FFF2-40B4-BE49-F238E27FC236}">
                <a16:creationId xmlns:a16="http://schemas.microsoft.com/office/drawing/2014/main" id="{DEFFEA2E-3791-4C4F-AE61-CE90F53269B0}"/>
              </a:ext>
            </a:extLst>
          </p:cNvPr>
          <p:cNvSpPr/>
          <p:nvPr/>
        </p:nvSpPr>
        <p:spPr>
          <a:xfrm>
            <a:off x="4981924" y="3213865"/>
            <a:ext cx="1308637" cy="484189"/>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22" name="Rectangle 6">
            <a:extLst>
              <a:ext uri="{FF2B5EF4-FFF2-40B4-BE49-F238E27FC236}">
                <a16:creationId xmlns:a16="http://schemas.microsoft.com/office/drawing/2014/main" id="{4A1984F1-7AB5-E749-9EA2-1E64709B7846}"/>
              </a:ext>
            </a:extLst>
          </p:cNvPr>
          <p:cNvSpPr>
            <a:spLocks noChangeArrowheads="1"/>
          </p:cNvSpPr>
          <p:nvPr/>
        </p:nvSpPr>
        <p:spPr bwMode="auto">
          <a:xfrm>
            <a:off x="5091327" y="3774794"/>
            <a:ext cx="2057158" cy="646331"/>
          </a:xfrm>
          <a:prstGeom prst="rect">
            <a:avLst/>
          </a:prstGeom>
          <a:noFill/>
          <a:ln w="9525">
            <a:noFill/>
            <a:miter lim="800000"/>
            <a:headEnd/>
            <a:tailEnd/>
          </a:ln>
        </p:spPr>
        <p:txBody>
          <a:bodyPr wrap="square" anchor="ctr">
            <a:prstTxWarp prst="textNoShape">
              <a:avLst/>
            </a:prstTxWarp>
            <a:spAutoFit/>
          </a:bodyPr>
          <a:lstStyle/>
          <a:p>
            <a:r>
              <a:rPr lang="en-US" sz="1800" dirty="0">
                <a:solidFill>
                  <a:srgbClr val="FF0000"/>
                </a:solidFill>
                <a:ea typeface="Times New Roman" pitchFamily="-84" charset="0"/>
                <a:cs typeface="Helvetica"/>
              </a:rPr>
              <a:t>Force due driving electric field</a:t>
            </a:r>
            <a:endParaRPr lang="en-US" sz="1800" i="1" baseline="-25000" dirty="0">
              <a:solidFill>
                <a:srgbClr val="FF0000"/>
              </a:solidFill>
              <a:latin typeface="+mn-lt"/>
              <a:ea typeface="Times New Roman" pitchFamily="-84" charset="0"/>
              <a:cs typeface="Helvetica"/>
            </a:endParaRPr>
          </a:p>
        </p:txBody>
      </p:sp>
      <p:pic>
        <p:nvPicPr>
          <p:cNvPr id="7" name="Picture 6">
            <a:extLst>
              <a:ext uri="{FF2B5EF4-FFF2-40B4-BE49-F238E27FC236}">
                <a16:creationId xmlns:a16="http://schemas.microsoft.com/office/drawing/2014/main" id="{A628334E-0421-2744-963A-FB02F59CA760}"/>
              </a:ext>
            </a:extLst>
          </p:cNvPr>
          <p:cNvPicPr>
            <a:picLocks noChangeAspect="1"/>
          </p:cNvPicPr>
          <p:nvPr/>
        </p:nvPicPr>
        <p:blipFill>
          <a:blip r:embed="rId5"/>
          <a:stretch>
            <a:fillRect/>
          </a:stretch>
        </p:blipFill>
        <p:spPr>
          <a:xfrm>
            <a:off x="4092303" y="4659863"/>
            <a:ext cx="2387600" cy="723900"/>
          </a:xfrm>
          <a:prstGeom prst="rect">
            <a:avLst/>
          </a:prstGeom>
        </p:spPr>
      </p:pic>
      <p:sp>
        <p:nvSpPr>
          <p:cNvPr id="23" name="TextBox 22">
            <a:extLst>
              <a:ext uri="{FF2B5EF4-FFF2-40B4-BE49-F238E27FC236}">
                <a16:creationId xmlns:a16="http://schemas.microsoft.com/office/drawing/2014/main" id="{3D389645-8E89-314F-A042-BA9353F454C4}"/>
              </a:ext>
            </a:extLst>
          </p:cNvPr>
          <p:cNvSpPr txBox="1"/>
          <p:nvPr/>
        </p:nvSpPr>
        <p:spPr>
          <a:xfrm>
            <a:off x="147264" y="4796445"/>
            <a:ext cx="8725274" cy="430887"/>
          </a:xfrm>
          <a:prstGeom prst="rect">
            <a:avLst/>
          </a:prstGeom>
          <a:noFill/>
        </p:spPr>
        <p:txBody>
          <a:bodyPr wrap="square" rtlCol="0">
            <a:spAutoFit/>
          </a:bodyPr>
          <a:lstStyle/>
          <a:p>
            <a:r>
              <a:rPr lang="en-US" sz="2200" dirty="0"/>
              <a:t>The solution to this equation is: </a:t>
            </a:r>
          </a:p>
        </p:txBody>
      </p:sp>
      <p:sp>
        <p:nvSpPr>
          <p:cNvPr id="25" name="Rectangle 6">
            <a:extLst>
              <a:ext uri="{FF2B5EF4-FFF2-40B4-BE49-F238E27FC236}">
                <a16:creationId xmlns:a16="http://schemas.microsoft.com/office/drawing/2014/main" id="{16FCD7DD-868F-0A43-86BB-7E9B462DAAB4}"/>
              </a:ext>
            </a:extLst>
          </p:cNvPr>
          <p:cNvSpPr>
            <a:spLocks noChangeArrowheads="1"/>
          </p:cNvSpPr>
          <p:nvPr/>
        </p:nvSpPr>
        <p:spPr bwMode="auto">
          <a:xfrm>
            <a:off x="6259167" y="2826616"/>
            <a:ext cx="2474915" cy="646331"/>
          </a:xfrm>
          <a:prstGeom prst="rect">
            <a:avLst/>
          </a:prstGeom>
          <a:noFill/>
          <a:ln w="9525">
            <a:noFill/>
            <a:miter lim="800000"/>
            <a:headEnd/>
            <a:tailEnd/>
          </a:ln>
        </p:spPr>
        <p:txBody>
          <a:bodyPr wrap="square" anchor="ctr">
            <a:prstTxWarp prst="textNoShape">
              <a:avLst/>
            </a:prstTxWarp>
            <a:spAutoFit/>
          </a:bodyPr>
          <a:lstStyle/>
          <a:p>
            <a:r>
              <a:rPr lang="en-US" sz="1800" dirty="0">
                <a:ea typeface="Times New Roman" pitchFamily="-84" charset="0"/>
                <a:cs typeface="Helvetica"/>
              </a:rPr>
              <a:t>The frequency of the driving wave is 𝜔</a:t>
            </a:r>
            <a:endParaRPr lang="en-US" sz="1800" i="1" baseline="-25000" dirty="0">
              <a:latin typeface="+mn-lt"/>
              <a:ea typeface="Times New Roman" pitchFamily="-84" charset="0"/>
              <a:cs typeface="Helvetica"/>
            </a:endParaRPr>
          </a:p>
        </p:txBody>
      </p:sp>
      <p:sp>
        <p:nvSpPr>
          <p:cNvPr id="26" name="Rectangle 6">
            <a:extLst>
              <a:ext uri="{FF2B5EF4-FFF2-40B4-BE49-F238E27FC236}">
                <a16:creationId xmlns:a16="http://schemas.microsoft.com/office/drawing/2014/main" id="{D67046F5-34D6-D046-89C2-84C927C667C6}"/>
              </a:ext>
            </a:extLst>
          </p:cNvPr>
          <p:cNvSpPr>
            <a:spLocks noChangeArrowheads="1"/>
          </p:cNvSpPr>
          <p:nvPr/>
        </p:nvSpPr>
        <p:spPr bwMode="auto">
          <a:xfrm>
            <a:off x="3202689" y="2499243"/>
            <a:ext cx="2877474" cy="646331"/>
          </a:xfrm>
          <a:prstGeom prst="rect">
            <a:avLst/>
          </a:prstGeom>
          <a:noFill/>
          <a:ln w="9525">
            <a:noFill/>
            <a:miter lim="800000"/>
            <a:headEnd/>
            <a:tailEnd/>
          </a:ln>
        </p:spPr>
        <p:txBody>
          <a:bodyPr wrap="square" anchor="ctr">
            <a:prstTxWarp prst="textNoShape">
              <a:avLst/>
            </a:prstTxWarp>
            <a:spAutoFit/>
          </a:bodyPr>
          <a:lstStyle/>
          <a:p>
            <a:r>
              <a:rPr lang="en-US" sz="1800" dirty="0">
                <a:ea typeface="Times New Roman" pitchFamily="-84" charset="0"/>
                <a:cs typeface="Helvetica"/>
              </a:rPr>
              <a:t>The natural frequency of the electron oscillation is 𝜔</a:t>
            </a:r>
            <a:r>
              <a:rPr lang="en-US" sz="1800" baseline="-25000" dirty="0">
                <a:ea typeface="Times New Roman" pitchFamily="-84" charset="0"/>
                <a:cs typeface="Helvetica"/>
              </a:rPr>
              <a:t>0</a:t>
            </a:r>
            <a:endParaRPr lang="en-US" sz="1800" i="1" baseline="-25000" dirty="0">
              <a:latin typeface="+mn-lt"/>
              <a:ea typeface="Times New Roman" pitchFamily="-84" charset="0"/>
              <a:cs typeface="Helvetica"/>
            </a:endParaRPr>
          </a:p>
        </p:txBody>
      </p:sp>
      <p:sp>
        <p:nvSpPr>
          <p:cNvPr id="27" name="Rounded Rectangle 26">
            <a:extLst>
              <a:ext uri="{FF2B5EF4-FFF2-40B4-BE49-F238E27FC236}">
                <a16:creationId xmlns:a16="http://schemas.microsoft.com/office/drawing/2014/main" id="{7B87C997-AC30-BA4D-BB8D-BC9EE8B92391}"/>
              </a:ext>
            </a:extLst>
          </p:cNvPr>
          <p:cNvSpPr/>
          <p:nvPr/>
        </p:nvSpPr>
        <p:spPr>
          <a:xfrm>
            <a:off x="5780687" y="4593498"/>
            <a:ext cx="517330" cy="292619"/>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28" name="Rectangle 6">
            <a:extLst>
              <a:ext uri="{FF2B5EF4-FFF2-40B4-BE49-F238E27FC236}">
                <a16:creationId xmlns:a16="http://schemas.microsoft.com/office/drawing/2014/main" id="{EA4CF287-E498-B640-B132-A3175747023B}"/>
              </a:ext>
            </a:extLst>
          </p:cNvPr>
          <p:cNvSpPr>
            <a:spLocks noChangeArrowheads="1"/>
          </p:cNvSpPr>
          <p:nvPr/>
        </p:nvSpPr>
        <p:spPr bwMode="auto">
          <a:xfrm>
            <a:off x="6506163" y="4485208"/>
            <a:ext cx="2057158" cy="1200329"/>
          </a:xfrm>
          <a:prstGeom prst="rect">
            <a:avLst/>
          </a:prstGeom>
          <a:noFill/>
          <a:ln w="9525">
            <a:noFill/>
            <a:miter lim="800000"/>
            <a:headEnd/>
            <a:tailEnd/>
          </a:ln>
        </p:spPr>
        <p:txBody>
          <a:bodyPr wrap="square" anchor="ctr">
            <a:prstTxWarp prst="textNoShape">
              <a:avLst/>
            </a:prstTxWarp>
            <a:spAutoFit/>
          </a:bodyPr>
          <a:lstStyle/>
          <a:p>
            <a:r>
              <a:rPr lang="en-US" sz="1800" dirty="0">
                <a:solidFill>
                  <a:srgbClr val="FF0000"/>
                </a:solidFill>
                <a:ea typeface="Times New Roman" pitchFamily="-84" charset="0"/>
                <a:cs typeface="Helvetica"/>
              </a:rPr>
              <a:t>Note: the oscillation of the electron is at the frequency of the driving wave</a:t>
            </a:r>
            <a:endParaRPr lang="en-US" sz="1800" i="1" baseline="-25000" dirty="0">
              <a:solidFill>
                <a:srgbClr val="FF0000"/>
              </a:solidFill>
              <a:latin typeface="+mn-lt"/>
              <a:ea typeface="Times New Roman" pitchFamily="-84" charset="0"/>
              <a:cs typeface="Helvetica"/>
            </a:endParaRPr>
          </a:p>
        </p:txBody>
      </p:sp>
      <p:sp>
        <p:nvSpPr>
          <p:cNvPr id="30" name="Rectangle 6">
            <a:extLst>
              <a:ext uri="{FF2B5EF4-FFF2-40B4-BE49-F238E27FC236}">
                <a16:creationId xmlns:a16="http://schemas.microsoft.com/office/drawing/2014/main" id="{EC4D6983-903F-074F-9304-C2EBA635EBB1}"/>
              </a:ext>
            </a:extLst>
          </p:cNvPr>
          <p:cNvSpPr>
            <a:spLocks noChangeArrowheads="1"/>
          </p:cNvSpPr>
          <p:nvPr/>
        </p:nvSpPr>
        <p:spPr bwMode="auto">
          <a:xfrm>
            <a:off x="2101369" y="5260462"/>
            <a:ext cx="2578167" cy="923330"/>
          </a:xfrm>
          <a:prstGeom prst="rect">
            <a:avLst/>
          </a:prstGeom>
          <a:noFill/>
          <a:ln w="9525">
            <a:noFill/>
            <a:miter lim="800000"/>
            <a:headEnd/>
            <a:tailEnd/>
          </a:ln>
        </p:spPr>
        <p:txBody>
          <a:bodyPr wrap="square" anchor="ctr">
            <a:prstTxWarp prst="textNoShape">
              <a:avLst/>
            </a:prstTxWarp>
            <a:spAutoFit/>
          </a:bodyPr>
          <a:lstStyle/>
          <a:p>
            <a:r>
              <a:rPr lang="en-US" sz="1800" dirty="0">
                <a:solidFill>
                  <a:schemeClr val="accent6">
                    <a:lumMod val="60000"/>
                    <a:lumOff val="40000"/>
                  </a:schemeClr>
                </a:solidFill>
                <a:ea typeface="Times New Roman" pitchFamily="-84" charset="0"/>
                <a:cs typeface="Helvetica"/>
              </a:rPr>
              <a:t>This is the displacement of the electron from its mean position</a:t>
            </a:r>
            <a:endParaRPr lang="en-US" sz="1800" baseline="-25000" dirty="0">
              <a:solidFill>
                <a:schemeClr val="accent6">
                  <a:lumMod val="60000"/>
                  <a:lumOff val="40000"/>
                </a:schemeClr>
              </a:solidFill>
              <a:latin typeface="+mn-lt"/>
              <a:ea typeface="Times New Roman" pitchFamily="-84" charset="0"/>
              <a:cs typeface="Helvetica"/>
            </a:endParaRPr>
          </a:p>
        </p:txBody>
      </p:sp>
      <p:sp>
        <p:nvSpPr>
          <p:cNvPr id="31" name="Rounded Rectangle 30">
            <a:extLst>
              <a:ext uri="{FF2B5EF4-FFF2-40B4-BE49-F238E27FC236}">
                <a16:creationId xmlns:a16="http://schemas.microsoft.com/office/drawing/2014/main" id="{8C0715DD-32D5-6543-A1B0-30FB69AF3DE2}"/>
              </a:ext>
            </a:extLst>
          </p:cNvPr>
          <p:cNvSpPr/>
          <p:nvPr/>
        </p:nvSpPr>
        <p:spPr>
          <a:xfrm>
            <a:off x="3978257" y="4922209"/>
            <a:ext cx="421519" cy="256567"/>
          </a:xfrm>
          <a:prstGeom prst="roundRect">
            <a:avLst>
              <a:gd name="adj" fmla="val 4553"/>
            </a:avLst>
          </a:prstGeom>
          <a:solidFill>
            <a:schemeClr val="accent6">
              <a:lumMod val="40000"/>
              <a:lumOff val="60000"/>
              <a:alpha val="15279"/>
            </a:scheme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29" name="TextBox 28">
            <a:extLst>
              <a:ext uri="{FF2B5EF4-FFF2-40B4-BE49-F238E27FC236}">
                <a16:creationId xmlns:a16="http://schemas.microsoft.com/office/drawing/2014/main" id="{667038FE-CC68-0E42-97B9-60B592DF486D}"/>
              </a:ext>
            </a:extLst>
          </p:cNvPr>
          <p:cNvSpPr txBox="1"/>
          <p:nvPr/>
        </p:nvSpPr>
        <p:spPr>
          <a:xfrm>
            <a:off x="209361" y="1991911"/>
            <a:ext cx="8725274" cy="400110"/>
          </a:xfrm>
          <a:prstGeom prst="rect">
            <a:avLst/>
          </a:prstGeom>
          <a:noFill/>
        </p:spPr>
        <p:txBody>
          <a:bodyPr wrap="square" rtlCol="0">
            <a:spAutoFit/>
          </a:bodyPr>
          <a:lstStyle/>
          <a:p>
            <a:pPr algn="ctr"/>
            <a:r>
              <a:rPr lang="en-US" sz="2000" dirty="0"/>
              <a:t>Force on an electron = driving force + damping force + spring force</a:t>
            </a:r>
          </a:p>
        </p:txBody>
      </p:sp>
      <p:sp>
        <p:nvSpPr>
          <p:cNvPr id="32" name="Rounded Rectangle 31">
            <a:extLst>
              <a:ext uri="{FF2B5EF4-FFF2-40B4-BE49-F238E27FC236}">
                <a16:creationId xmlns:a16="http://schemas.microsoft.com/office/drawing/2014/main" id="{A9343AAA-0042-9A46-A33C-46A2AFC05124}"/>
              </a:ext>
            </a:extLst>
          </p:cNvPr>
          <p:cNvSpPr/>
          <p:nvPr/>
        </p:nvSpPr>
        <p:spPr>
          <a:xfrm>
            <a:off x="5000082" y="2058699"/>
            <a:ext cx="1614474" cy="340121"/>
          </a:xfrm>
          <a:prstGeom prst="roundRect">
            <a:avLst>
              <a:gd name="adj" fmla="val 4553"/>
            </a:avLst>
          </a:prstGeom>
          <a:solidFill>
            <a:schemeClr val="accent6">
              <a:lumMod val="40000"/>
              <a:lumOff val="60000"/>
              <a:alpha val="15279"/>
            </a:scheme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33" name="Rounded Rectangle 32">
            <a:extLst>
              <a:ext uri="{FF2B5EF4-FFF2-40B4-BE49-F238E27FC236}">
                <a16:creationId xmlns:a16="http://schemas.microsoft.com/office/drawing/2014/main" id="{FDE35BB3-281C-A847-9FCB-F269DBC8A853}"/>
              </a:ext>
            </a:extLst>
          </p:cNvPr>
          <p:cNvSpPr/>
          <p:nvPr/>
        </p:nvSpPr>
        <p:spPr>
          <a:xfrm>
            <a:off x="6754137" y="2053134"/>
            <a:ext cx="1297333" cy="345686"/>
          </a:xfrm>
          <a:prstGeom prst="roundRect">
            <a:avLst>
              <a:gd name="adj" fmla="val 4553"/>
            </a:avLst>
          </a:prstGeom>
          <a:solidFill>
            <a:srgbClr val="00B05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34" name="Rectangle 6">
            <a:extLst>
              <a:ext uri="{FF2B5EF4-FFF2-40B4-BE49-F238E27FC236}">
                <a16:creationId xmlns:a16="http://schemas.microsoft.com/office/drawing/2014/main" id="{5DD14945-FFB9-9447-99BD-5E998E52E86F}"/>
              </a:ext>
            </a:extLst>
          </p:cNvPr>
          <p:cNvSpPr>
            <a:spLocks noChangeArrowheads="1"/>
          </p:cNvSpPr>
          <p:nvPr/>
        </p:nvSpPr>
        <p:spPr bwMode="auto">
          <a:xfrm>
            <a:off x="5201392" y="1381315"/>
            <a:ext cx="3491346" cy="646331"/>
          </a:xfrm>
          <a:prstGeom prst="rect">
            <a:avLst/>
          </a:prstGeom>
          <a:noFill/>
          <a:ln w="9525">
            <a:noFill/>
            <a:miter lim="800000"/>
            <a:headEnd/>
            <a:tailEnd/>
          </a:ln>
        </p:spPr>
        <p:txBody>
          <a:bodyPr wrap="square" anchor="ctr">
            <a:prstTxWarp prst="textNoShape">
              <a:avLst/>
            </a:prstTxWarp>
            <a:spAutoFit/>
          </a:bodyPr>
          <a:lstStyle/>
          <a:p>
            <a:r>
              <a:rPr lang="en-US" sz="1800" dirty="0">
                <a:ea typeface="Times New Roman" pitchFamily="-84" charset="0"/>
                <a:cs typeface="Helvetica"/>
              </a:rPr>
              <a:t>Note these both oppose the driving force so are negative</a:t>
            </a:r>
            <a:endParaRPr lang="en-US" sz="1800" i="1" baseline="-25000" dirty="0">
              <a:latin typeface="+mn-lt"/>
              <a:ea typeface="Times New Roman" pitchFamily="-84" charset="0"/>
              <a:cs typeface="Helvetica"/>
            </a:endParaRPr>
          </a:p>
        </p:txBody>
      </p:sp>
    </p:spTree>
    <p:extLst>
      <p:ext uri="{BB962C8B-B14F-4D97-AF65-F5344CB8AC3E}">
        <p14:creationId xmlns:p14="http://schemas.microsoft.com/office/powerpoint/2010/main" val="22224730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646331"/>
          </a:xfrm>
          <a:prstGeom prst="rect">
            <a:avLst/>
          </a:prstGeom>
          <a:noFill/>
        </p:spPr>
        <p:txBody>
          <a:bodyPr wrap="square" rtlCol="0">
            <a:spAutoFit/>
          </a:bodyPr>
          <a:lstStyle/>
          <a:p>
            <a:pPr algn="ctr"/>
            <a:r>
              <a:rPr lang="en-US" sz="3600" dirty="0">
                <a:solidFill>
                  <a:schemeClr val="tx1">
                    <a:lumMod val="75000"/>
                    <a:lumOff val="25000"/>
                  </a:schemeClr>
                </a:solidFill>
                <a:latin typeface="Baskerville"/>
                <a:cs typeface="Baskerville"/>
              </a:rPr>
              <a:t>Assignment questions</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a:t>
            </a:r>
            <a:r>
              <a:rPr lang="en-US" sz="2000" i="1" dirty="0" err="1">
                <a:latin typeface="Baskerville"/>
                <a:cs typeface="Baskerville"/>
              </a:rPr>
              <a:t>Sarri</a:t>
            </a:r>
            <a:endParaRPr lang="en-US" sz="2000" i="1" dirty="0">
              <a:latin typeface="Baskerville"/>
              <a:cs typeface="Baskerville"/>
            </a:endParaRPr>
          </a:p>
        </p:txBody>
      </p:sp>
      <p:pic>
        <p:nvPicPr>
          <p:cNvPr id="21" name="Picture 20"/>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20" name="Rectangle 6">
            <a:extLst>
              <a:ext uri="{FF2B5EF4-FFF2-40B4-BE49-F238E27FC236}">
                <a16:creationId xmlns:a16="http://schemas.microsoft.com/office/drawing/2014/main" id="{5280B83C-3974-AC43-9B88-A76A83C5C8AD}"/>
              </a:ext>
            </a:extLst>
          </p:cNvPr>
          <p:cNvSpPr>
            <a:spLocks noChangeArrowheads="1"/>
          </p:cNvSpPr>
          <p:nvPr/>
        </p:nvSpPr>
        <p:spPr bwMode="auto">
          <a:xfrm>
            <a:off x="194986" y="800015"/>
            <a:ext cx="8637855" cy="4601965"/>
          </a:xfrm>
          <a:prstGeom prst="rect">
            <a:avLst/>
          </a:prstGeom>
          <a:noFill/>
          <a:ln w="9525">
            <a:noFill/>
            <a:miter lim="800000"/>
            <a:headEnd/>
            <a:tailEnd/>
          </a:ln>
        </p:spPr>
        <p:txBody>
          <a:bodyPr wrap="square" anchor="ctr">
            <a:prstTxWarp prst="textNoShape">
              <a:avLst/>
            </a:prstTxWarp>
            <a:spAutoFit/>
          </a:bodyPr>
          <a:lstStyle/>
          <a:p>
            <a:pPr marL="457200" indent="-457200">
              <a:lnSpc>
                <a:spcPct val="150000"/>
              </a:lnSpc>
              <a:buFont typeface="+mj-lt"/>
              <a:buAutoNum type="arabicPeriod"/>
            </a:pPr>
            <a:r>
              <a:rPr lang="en-US" sz="2200" dirty="0">
                <a:solidFill>
                  <a:srgbClr val="000000"/>
                </a:solidFill>
                <a:ea typeface="Times New Roman" pitchFamily="-84" charset="0"/>
                <a:cs typeface="Helvetica"/>
              </a:rPr>
              <a:t>For question 1 - What does it mean : “explain in which situations this form of the equations is most useful?”</a:t>
            </a:r>
          </a:p>
          <a:p>
            <a:pPr marL="457200" indent="-457200">
              <a:lnSpc>
                <a:spcPct val="150000"/>
              </a:lnSpc>
              <a:buFont typeface="+mj-lt"/>
              <a:buAutoNum type="arabicPeriod"/>
            </a:pPr>
            <a:endParaRPr lang="en-US" sz="2200" dirty="0">
              <a:solidFill>
                <a:srgbClr val="000000"/>
              </a:solidFill>
              <a:latin typeface="+mn-lt"/>
              <a:ea typeface="Times New Roman" pitchFamily="-84" charset="0"/>
              <a:cs typeface="Helvetica"/>
            </a:endParaRPr>
          </a:p>
          <a:p>
            <a:pPr>
              <a:lnSpc>
                <a:spcPct val="150000"/>
              </a:lnSpc>
            </a:pPr>
            <a:r>
              <a:rPr lang="en-US" sz="2200" dirty="0">
                <a:solidFill>
                  <a:srgbClr val="000000"/>
                </a:solidFill>
                <a:latin typeface="+mn-lt"/>
                <a:ea typeface="Times New Roman" pitchFamily="-84" charset="0"/>
                <a:cs typeface="Helvetica"/>
              </a:rPr>
              <a:t>Here I am looking for a comment which addresses the use of the macroscopic form of Maxwell’s equations, and the choice of differential form or integral form.</a:t>
            </a:r>
          </a:p>
          <a:p>
            <a:pPr>
              <a:lnSpc>
                <a:spcPct val="150000"/>
              </a:lnSpc>
            </a:pPr>
            <a:endParaRPr lang="en-US" sz="2200" dirty="0">
              <a:solidFill>
                <a:srgbClr val="000000"/>
              </a:solidFill>
              <a:latin typeface="+mn-lt"/>
              <a:ea typeface="Times New Roman" pitchFamily="-84" charset="0"/>
              <a:cs typeface="Helvetica"/>
            </a:endParaRPr>
          </a:p>
          <a:p>
            <a:pPr>
              <a:lnSpc>
                <a:spcPct val="150000"/>
              </a:lnSpc>
            </a:pPr>
            <a:r>
              <a:rPr lang="en-US" sz="2200" dirty="0">
                <a:solidFill>
                  <a:srgbClr val="000000"/>
                </a:solidFill>
                <a:latin typeface="+mn-lt"/>
                <a:ea typeface="Times New Roman" pitchFamily="-84" charset="0"/>
                <a:cs typeface="Helvetica"/>
              </a:rPr>
              <a:t>Deadline is Friday 11</a:t>
            </a:r>
            <a:r>
              <a:rPr lang="en-US" sz="2200" baseline="30000" dirty="0">
                <a:solidFill>
                  <a:srgbClr val="000000"/>
                </a:solidFill>
                <a:latin typeface="+mn-lt"/>
                <a:ea typeface="Times New Roman" pitchFamily="-84" charset="0"/>
                <a:cs typeface="Helvetica"/>
              </a:rPr>
              <a:t>th</a:t>
            </a:r>
            <a:r>
              <a:rPr lang="en-US" sz="2200" dirty="0">
                <a:solidFill>
                  <a:srgbClr val="000000"/>
                </a:solidFill>
                <a:latin typeface="+mn-lt"/>
                <a:ea typeface="Times New Roman" pitchFamily="-84" charset="0"/>
                <a:cs typeface="Helvetica"/>
              </a:rPr>
              <a:t> March 22:00</a:t>
            </a:r>
          </a:p>
          <a:p>
            <a:pPr>
              <a:lnSpc>
                <a:spcPct val="150000"/>
              </a:lnSpc>
            </a:pPr>
            <a:r>
              <a:rPr lang="en-US" sz="2200" dirty="0">
                <a:solidFill>
                  <a:srgbClr val="000000"/>
                </a:solidFill>
                <a:latin typeface="+mn-lt"/>
                <a:ea typeface="Times New Roman" pitchFamily="-84" charset="0"/>
                <a:cs typeface="Helvetica"/>
              </a:rPr>
              <a:t>Feedback will be provided by 28</a:t>
            </a:r>
            <a:r>
              <a:rPr lang="en-US" sz="2200" baseline="30000" dirty="0">
                <a:solidFill>
                  <a:srgbClr val="000000"/>
                </a:solidFill>
                <a:latin typeface="+mn-lt"/>
                <a:ea typeface="Times New Roman" pitchFamily="-84" charset="0"/>
                <a:cs typeface="Helvetica"/>
              </a:rPr>
              <a:t>th</a:t>
            </a:r>
            <a:r>
              <a:rPr lang="en-US" sz="2200" dirty="0">
                <a:solidFill>
                  <a:srgbClr val="000000"/>
                </a:solidFill>
                <a:latin typeface="+mn-lt"/>
                <a:ea typeface="Times New Roman" pitchFamily="-84" charset="0"/>
                <a:cs typeface="Helvetica"/>
              </a:rPr>
              <a:t> March.</a:t>
            </a:r>
          </a:p>
        </p:txBody>
      </p:sp>
    </p:spTree>
    <p:extLst>
      <p:ext uri="{BB962C8B-B14F-4D97-AF65-F5344CB8AC3E}">
        <p14:creationId xmlns:p14="http://schemas.microsoft.com/office/powerpoint/2010/main" val="17292620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Complex dielectric constant</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a:t>
            </a:r>
            <a:r>
              <a:rPr lang="en-US" sz="2000" i="1" dirty="0" err="1">
                <a:latin typeface="Baskerville"/>
                <a:cs typeface="Baskerville"/>
              </a:rPr>
              <a:t>Sarri</a:t>
            </a:r>
            <a:endParaRPr lang="en-US" sz="2000" i="1" dirty="0">
              <a:latin typeface="Baskerville"/>
              <a:cs typeface="Baskerville"/>
            </a:endParaRPr>
          </a:p>
        </p:txBody>
      </p:sp>
      <p:pic>
        <p:nvPicPr>
          <p:cNvPr id="11" name="Picture 10"/>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12" name="TextBox 11">
            <a:extLst>
              <a:ext uri="{FF2B5EF4-FFF2-40B4-BE49-F238E27FC236}">
                <a16:creationId xmlns:a16="http://schemas.microsoft.com/office/drawing/2014/main" id="{9F3BB3B5-69C2-374C-B1F4-035FD8BCD349}"/>
              </a:ext>
            </a:extLst>
          </p:cNvPr>
          <p:cNvSpPr txBox="1"/>
          <p:nvPr/>
        </p:nvSpPr>
        <p:spPr>
          <a:xfrm>
            <a:off x="165659" y="717898"/>
            <a:ext cx="8725274" cy="769441"/>
          </a:xfrm>
          <a:prstGeom prst="rect">
            <a:avLst/>
          </a:prstGeom>
          <a:noFill/>
        </p:spPr>
        <p:txBody>
          <a:bodyPr wrap="square" rtlCol="0">
            <a:spAutoFit/>
          </a:bodyPr>
          <a:lstStyle/>
          <a:p>
            <a:r>
              <a:rPr lang="en-US" sz="2200" dirty="0"/>
              <a:t>The dipole moment that will be induced on the atom will depend on this displacement of the electrons as: </a:t>
            </a:r>
          </a:p>
        </p:txBody>
      </p:sp>
      <p:pic>
        <p:nvPicPr>
          <p:cNvPr id="3" name="Picture 2">
            <a:extLst>
              <a:ext uri="{FF2B5EF4-FFF2-40B4-BE49-F238E27FC236}">
                <a16:creationId xmlns:a16="http://schemas.microsoft.com/office/drawing/2014/main" id="{B5D94C9B-2A66-BB48-BDA1-CCF51D9A72A9}"/>
              </a:ext>
            </a:extLst>
          </p:cNvPr>
          <p:cNvPicPr>
            <a:picLocks noChangeAspect="1"/>
          </p:cNvPicPr>
          <p:nvPr/>
        </p:nvPicPr>
        <p:blipFill>
          <a:blip r:embed="rId4"/>
          <a:stretch>
            <a:fillRect/>
          </a:stretch>
        </p:blipFill>
        <p:spPr>
          <a:xfrm>
            <a:off x="3966064" y="1167790"/>
            <a:ext cx="825500" cy="266700"/>
          </a:xfrm>
          <a:prstGeom prst="rect">
            <a:avLst/>
          </a:prstGeom>
        </p:spPr>
      </p:pic>
      <p:sp>
        <p:nvSpPr>
          <p:cNvPr id="14" name="TextBox 13">
            <a:extLst>
              <a:ext uri="{FF2B5EF4-FFF2-40B4-BE49-F238E27FC236}">
                <a16:creationId xmlns:a16="http://schemas.microsoft.com/office/drawing/2014/main" id="{181B1CF0-8090-814C-B614-66B15A19A1D7}"/>
              </a:ext>
            </a:extLst>
          </p:cNvPr>
          <p:cNvSpPr txBox="1"/>
          <p:nvPr/>
        </p:nvSpPr>
        <p:spPr>
          <a:xfrm>
            <a:off x="165658" y="1668788"/>
            <a:ext cx="8725274" cy="769441"/>
          </a:xfrm>
          <a:prstGeom prst="rect">
            <a:avLst/>
          </a:prstGeom>
          <a:noFill/>
        </p:spPr>
        <p:txBody>
          <a:bodyPr wrap="square" rtlCol="0">
            <a:spAutoFit/>
          </a:bodyPr>
          <a:lstStyle/>
          <a:p>
            <a:r>
              <a:rPr lang="en-US" sz="2200" dirty="0"/>
              <a:t>We define the number of dipoles in a unit volume as N, so the total induced dipole moment will be: </a:t>
            </a:r>
          </a:p>
        </p:txBody>
      </p:sp>
      <p:pic>
        <p:nvPicPr>
          <p:cNvPr id="7" name="Picture 6">
            <a:extLst>
              <a:ext uri="{FF2B5EF4-FFF2-40B4-BE49-F238E27FC236}">
                <a16:creationId xmlns:a16="http://schemas.microsoft.com/office/drawing/2014/main" id="{079409D4-7D0C-1746-B70E-56BAE7EB1A9E}"/>
              </a:ext>
            </a:extLst>
          </p:cNvPr>
          <p:cNvPicPr>
            <a:picLocks noChangeAspect="1"/>
          </p:cNvPicPr>
          <p:nvPr/>
        </p:nvPicPr>
        <p:blipFill>
          <a:blip r:embed="rId5"/>
          <a:stretch>
            <a:fillRect/>
          </a:stretch>
        </p:blipFill>
        <p:spPr>
          <a:xfrm>
            <a:off x="3104434" y="2390254"/>
            <a:ext cx="2832100" cy="723900"/>
          </a:xfrm>
          <a:prstGeom prst="rect">
            <a:avLst/>
          </a:prstGeom>
        </p:spPr>
      </p:pic>
      <p:pic>
        <p:nvPicPr>
          <p:cNvPr id="8" name="Picture 7">
            <a:extLst>
              <a:ext uri="{FF2B5EF4-FFF2-40B4-BE49-F238E27FC236}">
                <a16:creationId xmlns:a16="http://schemas.microsoft.com/office/drawing/2014/main" id="{FD6F7EE7-785A-E946-96A9-97183CAB9B47}"/>
              </a:ext>
            </a:extLst>
          </p:cNvPr>
          <p:cNvPicPr>
            <a:picLocks noChangeAspect="1"/>
          </p:cNvPicPr>
          <p:nvPr/>
        </p:nvPicPr>
        <p:blipFill>
          <a:blip r:embed="rId6"/>
          <a:stretch>
            <a:fillRect/>
          </a:stretch>
        </p:blipFill>
        <p:spPr>
          <a:xfrm>
            <a:off x="1919577" y="3288875"/>
            <a:ext cx="1968500" cy="342900"/>
          </a:xfrm>
          <a:prstGeom prst="rect">
            <a:avLst/>
          </a:prstGeom>
        </p:spPr>
      </p:pic>
      <p:pic>
        <p:nvPicPr>
          <p:cNvPr id="9" name="Picture 8">
            <a:extLst>
              <a:ext uri="{FF2B5EF4-FFF2-40B4-BE49-F238E27FC236}">
                <a16:creationId xmlns:a16="http://schemas.microsoft.com/office/drawing/2014/main" id="{A245EEEF-7E07-F744-A4C8-1A5372E4245D}"/>
              </a:ext>
            </a:extLst>
          </p:cNvPr>
          <p:cNvPicPr>
            <a:picLocks noChangeAspect="1"/>
          </p:cNvPicPr>
          <p:nvPr/>
        </p:nvPicPr>
        <p:blipFill>
          <a:blip r:embed="rId7"/>
          <a:stretch>
            <a:fillRect/>
          </a:stretch>
        </p:blipFill>
        <p:spPr>
          <a:xfrm>
            <a:off x="2251564" y="4604308"/>
            <a:ext cx="4254500" cy="889000"/>
          </a:xfrm>
          <a:prstGeom prst="rect">
            <a:avLst/>
          </a:prstGeom>
        </p:spPr>
      </p:pic>
      <p:sp>
        <p:nvSpPr>
          <p:cNvPr id="17" name="TextBox 16">
            <a:extLst>
              <a:ext uri="{FF2B5EF4-FFF2-40B4-BE49-F238E27FC236}">
                <a16:creationId xmlns:a16="http://schemas.microsoft.com/office/drawing/2014/main" id="{FE505CA2-BA66-5B43-BA46-739E6DC292DC}"/>
              </a:ext>
            </a:extLst>
          </p:cNvPr>
          <p:cNvSpPr txBox="1"/>
          <p:nvPr/>
        </p:nvSpPr>
        <p:spPr>
          <a:xfrm>
            <a:off x="165658" y="3244915"/>
            <a:ext cx="8725274" cy="430887"/>
          </a:xfrm>
          <a:prstGeom prst="rect">
            <a:avLst/>
          </a:prstGeom>
          <a:noFill/>
        </p:spPr>
        <p:txBody>
          <a:bodyPr wrap="square" rtlCol="0">
            <a:spAutoFit/>
          </a:bodyPr>
          <a:lstStyle/>
          <a:p>
            <a:r>
              <a:rPr lang="en-US" sz="2200" dirty="0"/>
              <a:t>By definition:</a:t>
            </a:r>
          </a:p>
        </p:txBody>
      </p:sp>
      <p:sp>
        <p:nvSpPr>
          <p:cNvPr id="19" name="TextBox 18">
            <a:extLst>
              <a:ext uri="{FF2B5EF4-FFF2-40B4-BE49-F238E27FC236}">
                <a16:creationId xmlns:a16="http://schemas.microsoft.com/office/drawing/2014/main" id="{0AB2E2C4-CF13-B94A-BAF5-0641C485FCF0}"/>
              </a:ext>
            </a:extLst>
          </p:cNvPr>
          <p:cNvSpPr txBox="1"/>
          <p:nvPr/>
        </p:nvSpPr>
        <p:spPr>
          <a:xfrm>
            <a:off x="165658" y="3939123"/>
            <a:ext cx="8725274" cy="430887"/>
          </a:xfrm>
          <a:prstGeom prst="rect">
            <a:avLst/>
          </a:prstGeom>
          <a:noFill/>
        </p:spPr>
        <p:txBody>
          <a:bodyPr wrap="square" rtlCol="0">
            <a:spAutoFit/>
          </a:bodyPr>
          <a:lstStyle/>
          <a:p>
            <a:r>
              <a:rPr lang="en-US" sz="2200" dirty="0"/>
              <a:t>From this we can determine the relative permittivity of the material.</a:t>
            </a:r>
          </a:p>
        </p:txBody>
      </p:sp>
      <p:sp>
        <p:nvSpPr>
          <p:cNvPr id="20" name="Rounded Rectangle 19">
            <a:extLst>
              <a:ext uri="{FF2B5EF4-FFF2-40B4-BE49-F238E27FC236}">
                <a16:creationId xmlns:a16="http://schemas.microsoft.com/office/drawing/2014/main" id="{514FB365-DC2F-D449-A2FB-CAFF2B09FCA1}"/>
              </a:ext>
            </a:extLst>
          </p:cNvPr>
          <p:cNvSpPr/>
          <p:nvPr/>
        </p:nvSpPr>
        <p:spPr>
          <a:xfrm>
            <a:off x="5368082" y="4916692"/>
            <a:ext cx="1308637" cy="484189"/>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21" name="Rectangle 6">
            <a:extLst>
              <a:ext uri="{FF2B5EF4-FFF2-40B4-BE49-F238E27FC236}">
                <a16:creationId xmlns:a16="http://schemas.microsoft.com/office/drawing/2014/main" id="{D2881211-41D3-D142-B837-E24024D98F51}"/>
              </a:ext>
            </a:extLst>
          </p:cNvPr>
          <p:cNvSpPr>
            <a:spLocks noChangeArrowheads="1"/>
          </p:cNvSpPr>
          <p:nvPr/>
        </p:nvSpPr>
        <p:spPr bwMode="auto">
          <a:xfrm>
            <a:off x="6711125" y="4450548"/>
            <a:ext cx="2345466" cy="1477328"/>
          </a:xfrm>
          <a:prstGeom prst="rect">
            <a:avLst/>
          </a:prstGeom>
          <a:noFill/>
          <a:ln w="9525">
            <a:noFill/>
            <a:miter lim="800000"/>
            <a:headEnd/>
            <a:tailEnd/>
          </a:ln>
        </p:spPr>
        <p:txBody>
          <a:bodyPr wrap="square" anchor="ctr">
            <a:prstTxWarp prst="textNoShape">
              <a:avLst/>
            </a:prstTxWarp>
            <a:spAutoFit/>
          </a:bodyPr>
          <a:lstStyle/>
          <a:p>
            <a:r>
              <a:rPr lang="en-US" sz="1800" dirty="0">
                <a:solidFill>
                  <a:srgbClr val="FF0000"/>
                </a:solidFill>
                <a:ea typeface="Times New Roman" pitchFamily="-84" charset="0"/>
                <a:cs typeface="Helvetica"/>
              </a:rPr>
              <a:t>Like the wavevector we can describe this as a complex number separating the real and imaginary terms</a:t>
            </a:r>
            <a:endParaRPr lang="en-US" sz="1800" i="1" baseline="-25000" dirty="0">
              <a:solidFill>
                <a:srgbClr val="FF0000"/>
              </a:solidFill>
              <a:latin typeface="+mn-lt"/>
              <a:ea typeface="Times New Roman" pitchFamily="-84" charset="0"/>
              <a:cs typeface="Helvetica"/>
            </a:endParaRPr>
          </a:p>
        </p:txBody>
      </p:sp>
    </p:spTree>
    <p:extLst>
      <p:ext uri="{BB962C8B-B14F-4D97-AF65-F5344CB8AC3E}">
        <p14:creationId xmlns:p14="http://schemas.microsoft.com/office/powerpoint/2010/main" val="134943361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Complex dielectric constant</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a:t>
            </a:r>
            <a:r>
              <a:rPr lang="en-US" sz="2000" i="1" dirty="0" err="1">
                <a:latin typeface="Baskerville"/>
                <a:cs typeface="Baskerville"/>
              </a:rPr>
              <a:t>Sarri</a:t>
            </a:r>
            <a:endParaRPr lang="en-US" sz="2000" i="1" dirty="0">
              <a:latin typeface="Baskerville"/>
              <a:cs typeface="Baskerville"/>
            </a:endParaRPr>
          </a:p>
        </p:txBody>
      </p:sp>
      <p:pic>
        <p:nvPicPr>
          <p:cNvPr id="11" name="Picture 10"/>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12" name="TextBox 11">
            <a:extLst>
              <a:ext uri="{FF2B5EF4-FFF2-40B4-BE49-F238E27FC236}">
                <a16:creationId xmlns:a16="http://schemas.microsoft.com/office/drawing/2014/main" id="{1BE11481-098A-244F-9088-3A132E0EEA81}"/>
              </a:ext>
            </a:extLst>
          </p:cNvPr>
          <p:cNvSpPr txBox="1"/>
          <p:nvPr/>
        </p:nvSpPr>
        <p:spPr>
          <a:xfrm>
            <a:off x="165659" y="717898"/>
            <a:ext cx="8725274" cy="769441"/>
          </a:xfrm>
          <a:prstGeom prst="rect">
            <a:avLst/>
          </a:prstGeom>
          <a:noFill/>
        </p:spPr>
        <p:txBody>
          <a:bodyPr wrap="square" rtlCol="0">
            <a:spAutoFit/>
          </a:bodyPr>
          <a:lstStyle/>
          <a:p>
            <a:r>
              <a:rPr lang="en-US" sz="2200" dirty="0"/>
              <a:t>The refractive index is defined in terms of the ratio of phase velocities and so for a dielectric we can write:</a:t>
            </a:r>
          </a:p>
        </p:txBody>
      </p:sp>
      <p:pic>
        <p:nvPicPr>
          <p:cNvPr id="3" name="Picture 2">
            <a:extLst>
              <a:ext uri="{FF2B5EF4-FFF2-40B4-BE49-F238E27FC236}">
                <a16:creationId xmlns:a16="http://schemas.microsoft.com/office/drawing/2014/main" id="{C5B519EF-271E-1C48-932C-BD4232636766}"/>
              </a:ext>
            </a:extLst>
          </p:cNvPr>
          <p:cNvPicPr>
            <a:picLocks noChangeAspect="1"/>
          </p:cNvPicPr>
          <p:nvPr/>
        </p:nvPicPr>
        <p:blipFill>
          <a:blip r:embed="rId4"/>
          <a:stretch>
            <a:fillRect/>
          </a:stretch>
        </p:blipFill>
        <p:spPr>
          <a:xfrm>
            <a:off x="2477136" y="1575533"/>
            <a:ext cx="3670300" cy="685800"/>
          </a:xfrm>
          <a:prstGeom prst="rect">
            <a:avLst/>
          </a:prstGeom>
        </p:spPr>
      </p:pic>
      <p:sp>
        <p:nvSpPr>
          <p:cNvPr id="14" name="TextBox 13">
            <a:extLst>
              <a:ext uri="{FF2B5EF4-FFF2-40B4-BE49-F238E27FC236}">
                <a16:creationId xmlns:a16="http://schemas.microsoft.com/office/drawing/2014/main" id="{A5542BDF-394C-4041-A39B-D1E239A89D91}"/>
              </a:ext>
            </a:extLst>
          </p:cNvPr>
          <p:cNvSpPr txBox="1"/>
          <p:nvPr/>
        </p:nvSpPr>
        <p:spPr>
          <a:xfrm>
            <a:off x="165659" y="2310576"/>
            <a:ext cx="8725274" cy="430887"/>
          </a:xfrm>
          <a:prstGeom prst="rect">
            <a:avLst/>
          </a:prstGeom>
          <a:noFill/>
        </p:spPr>
        <p:txBody>
          <a:bodyPr wrap="square" rtlCol="0">
            <a:spAutoFit/>
          </a:bodyPr>
          <a:lstStyle/>
          <a:p>
            <a:r>
              <a:rPr lang="en-US" sz="2200" dirty="0"/>
              <a:t>Also, in a non-magnetic material, 𝜇</a:t>
            </a:r>
            <a:r>
              <a:rPr lang="en-US" sz="2200" baseline="-25000" dirty="0"/>
              <a:t>r</a:t>
            </a:r>
            <a:r>
              <a:rPr lang="en-US" sz="2200" dirty="0"/>
              <a:t> ~ 1 so,</a:t>
            </a:r>
            <a:endParaRPr lang="en-US" sz="2200" baseline="-25000" dirty="0"/>
          </a:p>
        </p:txBody>
      </p:sp>
      <p:pic>
        <p:nvPicPr>
          <p:cNvPr id="5" name="Picture 4">
            <a:extLst>
              <a:ext uri="{FF2B5EF4-FFF2-40B4-BE49-F238E27FC236}">
                <a16:creationId xmlns:a16="http://schemas.microsoft.com/office/drawing/2014/main" id="{5C3B4CA7-AB08-E345-8C56-3B76A215C53C}"/>
              </a:ext>
            </a:extLst>
          </p:cNvPr>
          <p:cNvPicPr>
            <a:picLocks noChangeAspect="1"/>
          </p:cNvPicPr>
          <p:nvPr/>
        </p:nvPicPr>
        <p:blipFill>
          <a:blip r:embed="rId5"/>
          <a:stretch>
            <a:fillRect/>
          </a:stretch>
        </p:blipFill>
        <p:spPr>
          <a:xfrm>
            <a:off x="5313680" y="2396035"/>
            <a:ext cx="1016000" cy="292100"/>
          </a:xfrm>
          <a:prstGeom prst="rect">
            <a:avLst/>
          </a:prstGeom>
        </p:spPr>
      </p:pic>
      <p:sp>
        <p:nvSpPr>
          <p:cNvPr id="16" name="TextBox 15">
            <a:extLst>
              <a:ext uri="{FF2B5EF4-FFF2-40B4-BE49-F238E27FC236}">
                <a16:creationId xmlns:a16="http://schemas.microsoft.com/office/drawing/2014/main" id="{B24E3D0A-942A-3F41-89C0-7BFD43715439}"/>
              </a:ext>
            </a:extLst>
          </p:cNvPr>
          <p:cNvSpPr txBox="1"/>
          <p:nvPr/>
        </p:nvSpPr>
        <p:spPr>
          <a:xfrm>
            <a:off x="128869" y="2795259"/>
            <a:ext cx="8725274" cy="769441"/>
          </a:xfrm>
          <a:prstGeom prst="rect">
            <a:avLst/>
          </a:prstGeom>
          <a:noFill/>
        </p:spPr>
        <p:txBody>
          <a:bodyPr wrap="square" rtlCol="0">
            <a:spAutoFit/>
          </a:bodyPr>
          <a:lstStyle/>
          <a:p>
            <a:r>
              <a:rPr lang="en-US" sz="2200" dirty="0"/>
              <a:t>We have also seen that we may have a complex refractive index that we express as: </a:t>
            </a:r>
            <a:endParaRPr lang="en-US" sz="2200" baseline="-25000" dirty="0"/>
          </a:p>
        </p:txBody>
      </p:sp>
      <p:pic>
        <p:nvPicPr>
          <p:cNvPr id="7" name="Picture 6">
            <a:extLst>
              <a:ext uri="{FF2B5EF4-FFF2-40B4-BE49-F238E27FC236}">
                <a16:creationId xmlns:a16="http://schemas.microsoft.com/office/drawing/2014/main" id="{4D1816E6-0DFC-B146-836C-A30D0B369465}"/>
              </a:ext>
            </a:extLst>
          </p:cNvPr>
          <p:cNvPicPr>
            <a:picLocks noChangeAspect="1"/>
          </p:cNvPicPr>
          <p:nvPr/>
        </p:nvPicPr>
        <p:blipFill>
          <a:blip r:embed="rId6"/>
          <a:stretch>
            <a:fillRect/>
          </a:stretch>
        </p:blipFill>
        <p:spPr>
          <a:xfrm>
            <a:off x="3544591" y="3305772"/>
            <a:ext cx="1498600" cy="241300"/>
          </a:xfrm>
          <a:prstGeom prst="rect">
            <a:avLst/>
          </a:prstGeom>
        </p:spPr>
      </p:pic>
      <p:sp>
        <p:nvSpPr>
          <p:cNvPr id="17" name="TextBox 16">
            <a:extLst>
              <a:ext uri="{FF2B5EF4-FFF2-40B4-BE49-F238E27FC236}">
                <a16:creationId xmlns:a16="http://schemas.microsoft.com/office/drawing/2014/main" id="{DF1A28C4-ECCE-8E4E-A171-7D06C49EF463}"/>
              </a:ext>
            </a:extLst>
          </p:cNvPr>
          <p:cNvSpPr txBox="1"/>
          <p:nvPr/>
        </p:nvSpPr>
        <p:spPr>
          <a:xfrm>
            <a:off x="147264" y="3643206"/>
            <a:ext cx="8725274" cy="430887"/>
          </a:xfrm>
          <a:prstGeom prst="rect">
            <a:avLst/>
          </a:prstGeom>
          <a:noFill/>
        </p:spPr>
        <p:txBody>
          <a:bodyPr wrap="square" rtlCol="0">
            <a:spAutoFit/>
          </a:bodyPr>
          <a:lstStyle/>
          <a:p>
            <a:r>
              <a:rPr lang="en-US" sz="2200" dirty="0"/>
              <a:t>We can relate this to our expression for relative permittivity of the material:</a:t>
            </a:r>
            <a:endParaRPr lang="en-US" sz="2200" baseline="-25000" dirty="0"/>
          </a:p>
        </p:txBody>
      </p:sp>
      <p:sp>
        <p:nvSpPr>
          <p:cNvPr id="21" name="TextBox 20">
            <a:extLst>
              <a:ext uri="{FF2B5EF4-FFF2-40B4-BE49-F238E27FC236}">
                <a16:creationId xmlns:a16="http://schemas.microsoft.com/office/drawing/2014/main" id="{C098D826-B110-6B48-AB66-3A94FF5A735E}"/>
              </a:ext>
            </a:extLst>
          </p:cNvPr>
          <p:cNvSpPr txBox="1"/>
          <p:nvPr/>
        </p:nvSpPr>
        <p:spPr>
          <a:xfrm>
            <a:off x="165658" y="5412667"/>
            <a:ext cx="8725274" cy="769441"/>
          </a:xfrm>
          <a:prstGeom prst="rect">
            <a:avLst/>
          </a:prstGeom>
          <a:noFill/>
        </p:spPr>
        <p:txBody>
          <a:bodyPr wrap="square" rtlCol="0">
            <a:spAutoFit/>
          </a:bodyPr>
          <a:lstStyle/>
          <a:p>
            <a:r>
              <a:rPr lang="en-US" sz="2200" dirty="0"/>
              <a:t>In this derivation, we’ve neglected the effect of </a:t>
            </a:r>
            <a:r>
              <a:rPr lang="en-US" sz="2200" dirty="0" err="1"/>
              <a:t>neighbouring</a:t>
            </a:r>
            <a:r>
              <a:rPr lang="en-US" sz="2200" dirty="0"/>
              <a:t> atoms so this is primarily valid for low density materials like </a:t>
            </a:r>
            <a:r>
              <a:rPr lang="en-US" sz="2200" dirty="0" err="1"/>
              <a:t>rarefield</a:t>
            </a:r>
            <a:r>
              <a:rPr lang="en-US" sz="2200" dirty="0"/>
              <a:t> gases.</a:t>
            </a:r>
            <a:endParaRPr lang="en-US" sz="2200" baseline="-25000" dirty="0"/>
          </a:p>
        </p:txBody>
      </p:sp>
      <p:pic>
        <p:nvPicPr>
          <p:cNvPr id="22" name="Picture 21">
            <a:extLst>
              <a:ext uri="{FF2B5EF4-FFF2-40B4-BE49-F238E27FC236}">
                <a16:creationId xmlns:a16="http://schemas.microsoft.com/office/drawing/2014/main" id="{1F2FB221-27D3-BC4E-B79C-6443A243A57F}"/>
              </a:ext>
            </a:extLst>
          </p:cNvPr>
          <p:cNvPicPr>
            <a:picLocks noChangeAspect="1"/>
          </p:cNvPicPr>
          <p:nvPr/>
        </p:nvPicPr>
        <p:blipFill>
          <a:blip r:embed="rId7"/>
          <a:stretch>
            <a:fillRect/>
          </a:stretch>
        </p:blipFill>
        <p:spPr>
          <a:xfrm>
            <a:off x="2554756" y="4199132"/>
            <a:ext cx="3873500" cy="317500"/>
          </a:xfrm>
          <a:prstGeom prst="rect">
            <a:avLst/>
          </a:prstGeom>
        </p:spPr>
      </p:pic>
      <p:pic>
        <p:nvPicPr>
          <p:cNvPr id="23" name="Picture 22">
            <a:extLst>
              <a:ext uri="{FF2B5EF4-FFF2-40B4-BE49-F238E27FC236}">
                <a16:creationId xmlns:a16="http://schemas.microsoft.com/office/drawing/2014/main" id="{B503C896-3605-D942-9004-D73064B81441}"/>
              </a:ext>
            </a:extLst>
          </p:cNvPr>
          <p:cNvPicPr>
            <a:picLocks noChangeAspect="1"/>
          </p:cNvPicPr>
          <p:nvPr/>
        </p:nvPicPr>
        <p:blipFill>
          <a:blip r:embed="rId8"/>
          <a:stretch>
            <a:fillRect/>
          </a:stretch>
        </p:blipFill>
        <p:spPr>
          <a:xfrm>
            <a:off x="4945380" y="4786200"/>
            <a:ext cx="1384300" cy="304800"/>
          </a:xfrm>
          <a:prstGeom prst="rect">
            <a:avLst/>
          </a:prstGeom>
        </p:spPr>
      </p:pic>
      <p:pic>
        <p:nvPicPr>
          <p:cNvPr id="24" name="Picture 23">
            <a:extLst>
              <a:ext uri="{FF2B5EF4-FFF2-40B4-BE49-F238E27FC236}">
                <a16:creationId xmlns:a16="http://schemas.microsoft.com/office/drawing/2014/main" id="{1E14CB69-D694-634E-A39E-2C464DA32B31}"/>
              </a:ext>
            </a:extLst>
          </p:cNvPr>
          <p:cNvPicPr>
            <a:picLocks noChangeAspect="1"/>
          </p:cNvPicPr>
          <p:nvPr/>
        </p:nvPicPr>
        <p:blipFill>
          <a:blip r:embed="rId9"/>
          <a:stretch>
            <a:fillRect/>
          </a:stretch>
        </p:blipFill>
        <p:spPr>
          <a:xfrm>
            <a:off x="2131061" y="4779302"/>
            <a:ext cx="1498600" cy="317500"/>
          </a:xfrm>
          <a:prstGeom prst="rect">
            <a:avLst/>
          </a:prstGeom>
        </p:spPr>
      </p:pic>
      <p:sp>
        <p:nvSpPr>
          <p:cNvPr id="25" name="Rectangle 24">
            <a:extLst>
              <a:ext uri="{FF2B5EF4-FFF2-40B4-BE49-F238E27FC236}">
                <a16:creationId xmlns:a16="http://schemas.microsoft.com/office/drawing/2014/main" id="{FAC0132F-9C0D-3649-B17B-2686F0D13481}"/>
              </a:ext>
            </a:extLst>
          </p:cNvPr>
          <p:cNvSpPr/>
          <p:nvPr/>
        </p:nvSpPr>
        <p:spPr>
          <a:xfrm>
            <a:off x="2011299" y="4676093"/>
            <a:ext cx="1811193" cy="606374"/>
          </a:xfrm>
          <a:prstGeom prst="rect">
            <a:avLst/>
          </a:prstGeom>
          <a:ln w="25400">
            <a:solidFill>
              <a:schemeClr val="tx1"/>
            </a:solidFill>
            <a:prstDash val="sysDash"/>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6" name="Rectangle 25">
            <a:extLst>
              <a:ext uri="{FF2B5EF4-FFF2-40B4-BE49-F238E27FC236}">
                <a16:creationId xmlns:a16="http://schemas.microsoft.com/office/drawing/2014/main" id="{385E601D-A0C7-B548-A5BC-1AC90E77CA79}"/>
              </a:ext>
            </a:extLst>
          </p:cNvPr>
          <p:cNvSpPr/>
          <p:nvPr/>
        </p:nvSpPr>
        <p:spPr>
          <a:xfrm>
            <a:off x="4731933" y="4676093"/>
            <a:ext cx="1811193" cy="606374"/>
          </a:xfrm>
          <a:prstGeom prst="rect">
            <a:avLst/>
          </a:prstGeom>
          <a:ln w="25400">
            <a:solidFill>
              <a:schemeClr val="tx1"/>
            </a:solidFill>
            <a:prstDash val="sysDash"/>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49214091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Socrative 2:</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23" name="TextBox 22">
            <a:extLst>
              <a:ext uri="{FF2B5EF4-FFF2-40B4-BE49-F238E27FC236}">
                <a16:creationId xmlns:a16="http://schemas.microsoft.com/office/drawing/2014/main" id="{CAF599AF-5001-6D45-BB61-6DCEA88FBEEC}"/>
              </a:ext>
            </a:extLst>
          </p:cNvPr>
          <p:cNvSpPr txBox="1"/>
          <p:nvPr/>
        </p:nvSpPr>
        <p:spPr>
          <a:xfrm>
            <a:off x="234682" y="801851"/>
            <a:ext cx="8429631" cy="830997"/>
          </a:xfrm>
          <a:prstGeom prst="rect">
            <a:avLst/>
          </a:prstGeom>
          <a:noFill/>
        </p:spPr>
        <p:txBody>
          <a:bodyPr wrap="square" rtlCol="0">
            <a:spAutoFit/>
          </a:bodyPr>
          <a:lstStyle/>
          <a:p>
            <a:r>
              <a:rPr lang="en-US" dirty="0"/>
              <a:t>What will happen if the driving frequency matches the natural frequency?</a:t>
            </a:r>
          </a:p>
        </p:txBody>
      </p:sp>
      <p:sp>
        <p:nvSpPr>
          <p:cNvPr id="26" name="TextBox 25">
            <a:extLst>
              <a:ext uri="{FF2B5EF4-FFF2-40B4-BE49-F238E27FC236}">
                <a16:creationId xmlns:a16="http://schemas.microsoft.com/office/drawing/2014/main" id="{30F56764-138F-CD41-8085-9CBEE8158524}"/>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sp>
        <p:nvSpPr>
          <p:cNvPr id="25" name="TextBox 24">
            <a:extLst>
              <a:ext uri="{FF2B5EF4-FFF2-40B4-BE49-F238E27FC236}">
                <a16:creationId xmlns:a16="http://schemas.microsoft.com/office/drawing/2014/main" id="{39EBF349-51EF-FC4A-A376-253F2649B266}"/>
              </a:ext>
            </a:extLst>
          </p:cNvPr>
          <p:cNvSpPr txBox="1"/>
          <p:nvPr/>
        </p:nvSpPr>
        <p:spPr>
          <a:xfrm>
            <a:off x="214834" y="2691671"/>
            <a:ext cx="8637855" cy="3416320"/>
          </a:xfrm>
          <a:prstGeom prst="rect">
            <a:avLst/>
          </a:prstGeom>
          <a:noFill/>
        </p:spPr>
        <p:txBody>
          <a:bodyPr wrap="square" rtlCol="0">
            <a:spAutoFit/>
          </a:bodyPr>
          <a:lstStyle/>
          <a:p>
            <a:pPr marL="457200" indent="-457200">
              <a:buAutoNum type="alphaUcParenR"/>
            </a:pPr>
            <a:r>
              <a:rPr lang="en-US" dirty="0"/>
              <a:t>The oscillation will be cancelled</a:t>
            </a:r>
          </a:p>
          <a:p>
            <a:pPr marL="457200" indent="-457200">
              <a:buAutoNum type="alphaUcParenR"/>
            </a:pPr>
            <a:endParaRPr lang="en-US" dirty="0"/>
          </a:p>
          <a:p>
            <a:pPr marL="457200" indent="-457200">
              <a:buAutoNum type="alphaUcParenR"/>
            </a:pPr>
            <a:r>
              <a:rPr lang="en-US" dirty="0"/>
              <a:t>The oscillation amplitude will be enhanced</a:t>
            </a:r>
          </a:p>
          <a:p>
            <a:pPr marL="457200" indent="-457200">
              <a:buAutoNum type="alphaUcParenR"/>
            </a:pPr>
            <a:endParaRPr lang="en-US" dirty="0"/>
          </a:p>
          <a:p>
            <a:pPr marL="457200" indent="-457200">
              <a:buAutoNum type="alphaUcParenR"/>
            </a:pPr>
            <a:r>
              <a:rPr lang="en-US" dirty="0"/>
              <a:t>Energy will be transferred into the electron motion </a:t>
            </a:r>
          </a:p>
          <a:p>
            <a:pPr marL="457200" indent="-457200">
              <a:buAutoNum type="alphaUcParenR"/>
            </a:pPr>
            <a:endParaRPr lang="en-US" dirty="0"/>
          </a:p>
          <a:p>
            <a:pPr marL="457200" indent="-457200">
              <a:buAutoNum type="alphaUcParenR"/>
            </a:pPr>
            <a:r>
              <a:rPr lang="en-US" dirty="0"/>
              <a:t>There will be a resonance</a:t>
            </a:r>
          </a:p>
          <a:p>
            <a:pPr marL="457200" indent="-457200">
              <a:buAutoNum type="alphaUcParenR"/>
            </a:pPr>
            <a:endParaRPr lang="en-US" dirty="0"/>
          </a:p>
          <a:p>
            <a:pPr marL="457200" indent="-457200">
              <a:buAutoNum type="alphaUcParenR"/>
            </a:pPr>
            <a:r>
              <a:rPr lang="en-US" dirty="0"/>
              <a:t>Don’t know</a:t>
            </a:r>
          </a:p>
        </p:txBody>
      </p:sp>
      <p:pic>
        <p:nvPicPr>
          <p:cNvPr id="11" name="Picture 2">
            <a:extLst>
              <a:ext uri="{FF2B5EF4-FFF2-40B4-BE49-F238E27FC236}">
                <a16:creationId xmlns:a16="http://schemas.microsoft.com/office/drawing/2014/main" id="{E670728F-0BC5-BE48-8D25-22B850FFB3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3191" y="4167266"/>
            <a:ext cx="1759346" cy="175934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04A41893-E4B3-7548-BC8D-8571E921D578}"/>
              </a:ext>
            </a:extLst>
          </p:cNvPr>
          <p:cNvPicPr>
            <a:picLocks noChangeAspect="1"/>
          </p:cNvPicPr>
          <p:nvPr/>
        </p:nvPicPr>
        <p:blipFill>
          <a:blip r:embed="rId5"/>
          <a:stretch>
            <a:fillRect/>
          </a:stretch>
        </p:blipFill>
        <p:spPr>
          <a:xfrm>
            <a:off x="944205" y="1810470"/>
            <a:ext cx="4368800" cy="647700"/>
          </a:xfrm>
          <a:prstGeom prst="rect">
            <a:avLst/>
          </a:prstGeom>
        </p:spPr>
      </p:pic>
      <p:pic>
        <p:nvPicPr>
          <p:cNvPr id="16" name="Picture 15">
            <a:extLst>
              <a:ext uri="{FF2B5EF4-FFF2-40B4-BE49-F238E27FC236}">
                <a16:creationId xmlns:a16="http://schemas.microsoft.com/office/drawing/2014/main" id="{EB0FBDCD-7194-FE4E-B3DA-0DD4F95DF007}"/>
              </a:ext>
            </a:extLst>
          </p:cNvPr>
          <p:cNvPicPr>
            <a:picLocks noChangeAspect="1"/>
          </p:cNvPicPr>
          <p:nvPr/>
        </p:nvPicPr>
        <p:blipFill>
          <a:blip r:embed="rId6"/>
          <a:stretch>
            <a:fillRect/>
          </a:stretch>
        </p:blipFill>
        <p:spPr>
          <a:xfrm>
            <a:off x="6034702" y="1770959"/>
            <a:ext cx="2387600" cy="723900"/>
          </a:xfrm>
          <a:prstGeom prst="rect">
            <a:avLst/>
          </a:prstGeom>
        </p:spPr>
      </p:pic>
    </p:spTree>
    <p:extLst>
      <p:ext uri="{BB962C8B-B14F-4D97-AF65-F5344CB8AC3E}">
        <p14:creationId xmlns:p14="http://schemas.microsoft.com/office/powerpoint/2010/main" val="345232025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Resonance</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a:t>
            </a:r>
            <a:r>
              <a:rPr lang="en-US" sz="2000" i="1" dirty="0" err="1">
                <a:latin typeface="Baskerville"/>
                <a:cs typeface="Baskerville"/>
              </a:rPr>
              <a:t>Sarri</a:t>
            </a:r>
            <a:endParaRPr lang="en-US" sz="2000" i="1" dirty="0">
              <a:latin typeface="Baskerville"/>
              <a:cs typeface="Baskerville"/>
            </a:endParaRPr>
          </a:p>
        </p:txBody>
      </p:sp>
      <p:sp>
        <p:nvSpPr>
          <p:cNvPr id="2" name="TextBox 1"/>
          <p:cNvSpPr txBox="1"/>
          <p:nvPr/>
        </p:nvSpPr>
        <p:spPr>
          <a:xfrm>
            <a:off x="165659" y="786927"/>
            <a:ext cx="8725274" cy="2462213"/>
          </a:xfrm>
          <a:prstGeom prst="rect">
            <a:avLst/>
          </a:prstGeom>
          <a:noFill/>
        </p:spPr>
        <p:txBody>
          <a:bodyPr wrap="square" rtlCol="0">
            <a:spAutoFit/>
          </a:bodyPr>
          <a:lstStyle/>
          <a:p>
            <a:r>
              <a:rPr lang="en-US" sz="2200" dirty="0"/>
              <a:t>If the frequency of the driving wave is exactly the same as the frequency with which the electron would oscillate in the molecule (</a:t>
            </a:r>
            <a:r>
              <a:rPr lang="en-US" sz="2200" i="1" dirty="0">
                <a:latin typeface="Symbol" charset="2"/>
                <a:cs typeface="Symbol" charset="2"/>
              </a:rPr>
              <a:t>w</a:t>
            </a:r>
            <a:r>
              <a:rPr lang="en-US" sz="2200" i="1" baseline="-25000" dirty="0">
                <a:latin typeface="Symbol" charset="2"/>
                <a:cs typeface="Symbol" charset="2"/>
              </a:rPr>
              <a:t>0</a:t>
            </a:r>
            <a:r>
              <a:rPr lang="en-US" sz="2200" dirty="0"/>
              <a:t>)we will have resonance.</a:t>
            </a:r>
          </a:p>
          <a:p>
            <a:endParaRPr lang="en-US" sz="2200" dirty="0"/>
          </a:p>
          <a:p>
            <a:r>
              <a:rPr lang="en-US" sz="2200" dirty="0"/>
              <a:t>Formally, this occurs whenever a driving force is applied to a system with </a:t>
            </a:r>
          </a:p>
          <a:p>
            <a:r>
              <a:rPr lang="en-US" sz="2200" dirty="0"/>
              <a:t>the same frequency as the natural frequency of the system all across physics and typically corresponds to maximum absorption.</a:t>
            </a:r>
          </a:p>
        </p:txBody>
      </p:sp>
      <p:pic>
        <p:nvPicPr>
          <p:cNvPr id="3" name="Picture 2"/>
          <p:cNvPicPr>
            <a:picLocks noChangeAspect="1"/>
          </p:cNvPicPr>
          <p:nvPr/>
        </p:nvPicPr>
        <p:blipFill>
          <a:blip r:embed="rId3"/>
          <a:stretch>
            <a:fillRect/>
          </a:stretch>
        </p:blipFill>
        <p:spPr>
          <a:xfrm>
            <a:off x="360363" y="3525765"/>
            <a:ext cx="3392787" cy="2366469"/>
          </a:xfrm>
          <a:prstGeom prst="rect">
            <a:avLst/>
          </a:prstGeom>
        </p:spPr>
      </p:pic>
      <p:pic>
        <p:nvPicPr>
          <p:cNvPr id="5" name="Picture 4"/>
          <p:cNvPicPr>
            <a:picLocks noChangeAspect="1"/>
          </p:cNvPicPr>
          <p:nvPr/>
        </p:nvPicPr>
        <p:blipFill>
          <a:blip r:embed="rId4"/>
          <a:stretch>
            <a:fillRect/>
          </a:stretch>
        </p:blipFill>
        <p:spPr>
          <a:xfrm>
            <a:off x="6147761" y="3448618"/>
            <a:ext cx="2570286" cy="2570286"/>
          </a:xfrm>
          <a:prstGeom prst="rect">
            <a:avLst/>
          </a:prstGeom>
        </p:spPr>
      </p:pic>
      <p:cxnSp>
        <p:nvCxnSpPr>
          <p:cNvPr id="8" name="Straight Arrow Connector 7"/>
          <p:cNvCxnSpPr/>
          <p:nvPr/>
        </p:nvCxnSpPr>
        <p:spPr bwMode="auto">
          <a:xfrm flipV="1">
            <a:off x="3886344" y="4677329"/>
            <a:ext cx="2084535" cy="1380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pic>
        <p:nvPicPr>
          <p:cNvPr id="14" name="Picture 13"/>
          <p:cNvPicPr/>
          <p:nvPr/>
        </p:nvPicPr>
        <p:blipFill>
          <a:blip r:embed="rId5">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Tree>
    <p:extLst>
      <p:ext uri="{BB962C8B-B14F-4D97-AF65-F5344CB8AC3E}">
        <p14:creationId xmlns:p14="http://schemas.microsoft.com/office/powerpoint/2010/main" val="64647249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Resonant oscillations</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a:t>
            </a:r>
            <a:r>
              <a:rPr lang="en-US" sz="2000" i="1" dirty="0" err="1">
                <a:latin typeface="Baskerville"/>
                <a:cs typeface="Baskerville"/>
              </a:rPr>
              <a:t>Sarri</a:t>
            </a:r>
            <a:endParaRPr lang="en-US" sz="2000" i="1" dirty="0">
              <a:latin typeface="Baskerville"/>
              <a:cs typeface="Baskerville"/>
            </a:endParaRPr>
          </a:p>
        </p:txBody>
      </p:sp>
      <p:pic>
        <p:nvPicPr>
          <p:cNvPr id="11" name="Picture 10"/>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12" name="TextBox 11">
            <a:extLst>
              <a:ext uri="{FF2B5EF4-FFF2-40B4-BE49-F238E27FC236}">
                <a16:creationId xmlns:a16="http://schemas.microsoft.com/office/drawing/2014/main" id="{9F3BB3B5-69C2-374C-B1F4-035FD8BCD349}"/>
              </a:ext>
            </a:extLst>
          </p:cNvPr>
          <p:cNvSpPr txBox="1"/>
          <p:nvPr/>
        </p:nvSpPr>
        <p:spPr>
          <a:xfrm>
            <a:off x="165659" y="717898"/>
            <a:ext cx="8725274" cy="430887"/>
          </a:xfrm>
          <a:prstGeom prst="rect">
            <a:avLst/>
          </a:prstGeom>
          <a:noFill/>
        </p:spPr>
        <p:txBody>
          <a:bodyPr wrap="square" rtlCol="0">
            <a:spAutoFit/>
          </a:bodyPr>
          <a:lstStyle/>
          <a:p>
            <a:r>
              <a:rPr lang="en-US" sz="2200" dirty="0"/>
              <a:t>If we have resonance then our polarization can be expressed as: </a:t>
            </a:r>
          </a:p>
        </p:txBody>
      </p:sp>
      <p:sp>
        <p:nvSpPr>
          <p:cNvPr id="17" name="TextBox 16">
            <a:extLst>
              <a:ext uri="{FF2B5EF4-FFF2-40B4-BE49-F238E27FC236}">
                <a16:creationId xmlns:a16="http://schemas.microsoft.com/office/drawing/2014/main" id="{FE505CA2-BA66-5B43-BA46-739E6DC292DC}"/>
              </a:ext>
            </a:extLst>
          </p:cNvPr>
          <p:cNvSpPr txBox="1"/>
          <p:nvPr/>
        </p:nvSpPr>
        <p:spPr>
          <a:xfrm>
            <a:off x="190973" y="2529890"/>
            <a:ext cx="8725274" cy="430887"/>
          </a:xfrm>
          <a:prstGeom prst="rect">
            <a:avLst/>
          </a:prstGeom>
          <a:noFill/>
        </p:spPr>
        <p:txBody>
          <a:bodyPr wrap="square" rtlCol="0">
            <a:spAutoFit/>
          </a:bodyPr>
          <a:lstStyle/>
          <a:p>
            <a:r>
              <a:rPr lang="en-US" sz="2200" dirty="0"/>
              <a:t>Therefore:</a:t>
            </a:r>
          </a:p>
        </p:txBody>
      </p:sp>
      <p:pic>
        <p:nvPicPr>
          <p:cNvPr id="16" name="Picture 15">
            <a:extLst>
              <a:ext uri="{FF2B5EF4-FFF2-40B4-BE49-F238E27FC236}">
                <a16:creationId xmlns:a16="http://schemas.microsoft.com/office/drawing/2014/main" id="{F72B54A5-8A63-DC41-A950-DC3563FB5D02}"/>
              </a:ext>
            </a:extLst>
          </p:cNvPr>
          <p:cNvPicPr>
            <a:picLocks noChangeAspect="1"/>
          </p:cNvPicPr>
          <p:nvPr/>
        </p:nvPicPr>
        <p:blipFill>
          <a:blip r:embed="rId4"/>
          <a:stretch>
            <a:fillRect/>
          </a:stretch>
        </p:blipFill>
        <p:spPr>
          <a:xfrm>
            <a:off x="1148412" y="1458104"/>
            <a:ext cx="2959100" cy="723900"/>
          </a:xfrm>
          <a:prstGeom prst="rect">
            <a:avLst/>
          </a:prstGeom>
        </p:spPr>
      </p:pic>
      <p:pic>
        <p:nvPicPr>
          <p:cNvPr id="22" name="Picture 21">
            <a:extLst>
              <a:ext uri="{FF2B5EF4-FFF2-40B4-BE49-F238E27FC236}">
                <a16:creationId xmlns:a16="http://schemas.microsoft.com/office/drawing/2014/main" id="{BE66F68A-A5F2-AE4C-BBE5-2ABEB4EFFE62}"/>
              </a:ext>
            </a:extLst>
          </p:cNvPr>
          <p:cNvPicPr>
            <a:picLocks noChangeAspect="1"/>
          </p:cNvPicPr>
          <p:nvPr/>
        </p:nvPicPr>
        <p:blipFill>
          <a:blip r:embed="rId5"/>
          <a:stretch>
            <a:fillRect/>
          </a:stretch>
        </p:blipFill>
        <p:spPr>
          <a:xfrm>
            <a:off x="5255925" y="1451984"/>
            <a:ext cx="2286000" cy="685800"/>
          </a:xfrm>
          <a:prstGeom prst="rect">
            <a:avLst/>
          </a:prstGeom>
        </p:spPr>
      </p:pic>
      <p:pic>
        <p:nvPicPr>
          <p:cNvPr id="23" name="Picture 22">
            <a:extLst>
              <a:ext uri="{FF2B5EF4-FFF2-40B4-BE49-F238E27FC236}">
                <a16:creationId xmlns:a16="http://schemas.microsoft.com/office/drawing/2014/main" id="{A3BBF267-DBBA-9644-A1FF-AE950663FAB6}"/>
              </a:ext>
            </a:extLst>
          </p:cNvPr>
          <p:cNvPicPr>
            <a:picLocks noChangeAspect="1"/>
          </p:cNvPicPr>
          <p:nvPr/>
        </p:nvPicPr>
        <p:blipFill>
          <a:blip r:embed="rId6"/>
          <a:stretch>
            <a:fillRect/>
          </a:stretch>
        </p:blipFill>
        <p:spPr>
          <a:xfrm>
            <a:off x="3209082" y="2795110"/>
            <a:ext cx="2159000" cy="685800"/>
          </a:xfrm>
          <a:prstGeom prst="rect">
            <a:avLst/>
          </a:prstGeom>
        </p:spPr>
      </p:pic>
      <p:sp>
        <p:nvSpPr>
          <p:cNvPr id="20" name="TextBox 19">
            <a:extLst>
              <a:ext uri="{FF2B5EF4-FFF2-40B4-BE49-F238E27FC236}">
                <a16:creationId xmlns:a16="http://schemas.microsoft.com/office/drawing/2014/main" id="{FF1C146D-FEB4-714B-9AA0-5F43B434823F}"/>
              </a:ext>
            </a:extLst>
          </p:cNvPr>
          <p:cNvSpPr txBox="1"/>
          <p:nvPr/>
        </p:nvSpPr>
        <p:spPr>
          <a:xfrm>
            <a:off x="209361" y="3797740"/>
            <a:ext cx="8725274" cy="769441"/>
          </a:xfrm>
          <a:prstGeom prst="rect">
            <a:avLst/>
          </a:prstGeom>
          <a:noFill/>
        </p:spPr>
        <p:txBody>
          <a:bodyPr wrap="square" rtlCol="0">
            <a:spAutoFit/>
          </a:bodyPr>
          <a:lstStyle/>
          <a:p>
            <a:r>
              <a:rPr lang="en-US" sz="2200" dirty="0"/>
              <a:t>At resonance the imaginary component of the refractive index becomes significant.</a:t>
            </a:r>
          </a:p>
        </p:txBody>
      </p:sp>
    </p:spTree>
    <p:extLst>
      <p:ext uri="{BB962C8B-B14F-4D97-AF65-F5344CB8AC3E}">
        <p14:creationId xmlns:p14="http://schemas.microsoft.com/office/powerpoint/2010/main" val="18030630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Dispersion curve around absorption</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a:t>
            </a:r>
            <a:r>
              <a:rPr lang="en-US" sz="2000" i="1" dirty="0" err="1">
                <a:latin typeface="Baskerville"/>
                <a:cs typeface="Baskerville"/>
              </a:rPr>
              <a:t>Sarri</a:t>
            </a:r>
            <a:endParaRPr lang="en-US" sz="2000" i="1" dirty="0">
              <a:latin typeface="Baskerville"/>
              <a:cs typeface="Baskerville"/>
            </a:endParaRPr>
          </a:p>
        </p:txBody>
      </p:sp>
      <p:pic>
        <p:nvPicPr>
          <p:cNvPr id="2" name="Picture 1"/>
          <p:cNvPicPr>
            <a:picLocks noChangeAspect="1"/>
          </p:cNvPicPr>
          <p:nvPr/>
        </p:nvPicPr>
        <p:blipFill rotWithShape="1">
          <a:blip r:embed="rId3"/>
          <a:srcRect r="9798" b="36936"/>
          <a:stretch/>
        </p:blipFill>
        <p:spPr>
          <a:xfrm>
            <a:off x="4138411" y="2368046"/>
            <a:ext cx="5005587" cy="2962731"/>
          </a:xfrm>
          <a:prstGeom prst="rect">
            <a:avLst/>
          </a:prstGeom>
        </p:spPr>
      </p:pic>
      <p:pic>
        <p:nvPicPr>
          <p:cNvPr id="11" name="Picture 10"/>
          <p:cNvPicPr/>
          <p:nvPr/>
        </p:nvPicPr>
        <p:blipFill>
          <a:blip r:embed="rId4">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grpSp>
        <p:nvGrpSpPr>
          <p:cNvPr id="12" name="Group 11">
            <a:extLst>
              <a:ext uri="{FF2B5EF4-FFF2-40B4-BE49-F238E27FC236}">
                <a16:creationId xmlns:a16="http://schemas.microsoft.com/office/drawing/2014/main" id="{AE7B6CCC-F73C-7B4A-A337-F0B90E0EDC86}"/>
              </a:ext>
            </a:extLst>
          </p:cNvPr>
          <p:cNvGrpSpPr/>
          <p:nvPr/>
        </p:nvGrpSpPr>
        <p:grpSpPr>
          <a:xfrm>
            <a:off x="166983" y="2290987"/>
            <a:ext cx="4238129" cy="2434049"/>
            <a:chOff x="75957" y="2728968"/>
            <a:chExt cx="4238129" cy="2434049"/>
          </a:xfrm>
        </p:grpSpPr>
        <p:sp>
          <p:nvSpPr>
            <p:cNvPr id="14" name="Line 5">
              <a:extLst>
                <a:ext uri="{FF2B5EF4-FFF2-40B4-BE49-F238E27FC236}">
                  <a16:creationId xmlns:a16="http://schemas.microsoft.com/office/drawing/2014/main" id="{A714DAD6-64DF-D54C-8719-3DB058F89C20}"/>
                </a:ext>
              </a:extLst>
            </p:cNvPr>
            <p:cNvSpPr>
              <a:spLocks noChangeShapeType="1"/>
            </p:cNvSpPr>
            <p:nvPr/>
          </p:nvSpPr>
          <p:spPr bwMode="auto">
            <a:xfrm>
              <a:off x="444917" y="2728968"/>
              <a:ext cx="0" cy="2160588"/>
            </a:xfrm>
            <a:prstGeom prst="line">
              <a:avLst/>
            </a:prstGeom>
            <a:noFill/>
            <a:ln w="25400">
              <a:solidFill>
                <a:schemeClr val="bg2"/>
              </a:solidFill>
              <a:round/>
              <a:headEnd type="triangle" w="med" len="med"/>
              <a:tailEnd/>
            </a:ln>
          </p:spPr>
          <p:txBody>
            <a:bodyPr>
              <a:prstTxWarp prst="textNoShape">
                <a:avLst/>
              </a:prstTxWarp>
            </a:bodyPr>
            <a:lstStyle/>
            <a:p>
              <a:endParaRPr lang="en-GB"/>
            </a:p>
          </p:txBody>
        </p:sp>
        <p:sp>
          <p:nvSpPr>
            <p:cNvPr id="16" name="Line 6">
              <a:extLst>
                <a:ext uri="{FF2B5EF4-FFF2-40B4-BE49-F238E27FC236}">
                  <a16:creationId xmlns:a16="http://schemas.microsoft.com/office/drawing/2014/main" id="{5FFD3CAE-15CB-0243-ABE0-9BAA499CF527}"/>
                </a:ext>
              </a:extLst>
            </p:cNvPr>
            <p:cNvSpPr>
              <a:spLocks noChangeShapeType="1"/>
            </p:cNvSpPr>
            <p:nvPr/>
          </p:nvSpPr>
          <p:spPr bwMode="auto">
            <a:xfrm>
              <a:off x="444917" y="4889556"/>
              <a:ext cx="3097212" cy="0"/>
            </a:xfrm>
            <a:prstGeom prst="line">
              <a:avLst/>
            </a:prstGeom>
            <a:noFill/>
            <a:ln w="25400">
              <a:solidFill>
                <a:schemeClr val="bg2"/>
              </a:solidFill>
              <a:round/>
              <a:headEnd/>
              <a:tailEnd type="triangle" w="med" len="med"/>
            </a:ln>
          </p:spPr>
          <p:txBody>
            <a:bodyPr>
              <a:prstTxWarp prst="textNoShape">
                <a:avLst/>
              </a:prstTxWarp>
            </a:bodyPr>
            <a:lstStyle/>
            <a:p>
              <a:endParaRPr lang="en-GB"/>
            </a:p>
          </p:txBody>
        </p:sp>
        <p:sp>
          <p:nvSpPr>
            <p:cNvPr id="17" name="Freeform 8">
              <a:extLst>
                <a:ext uri="{FF2B5EF4-FFF2-40B4-BE49-F238E27FC236}">
                  <a16:creationId xmlns:a16="http://schemas.microsoft.com/office/drawing/2014/main" id="{A18950CA-C8A0-D34A-B12F-041EA05CBD56}"/>
                </a:ext>
              </a:extLst>
            </p:cNvPr>
            <p:cNvSpPr>
              <a:spLocks/>
            </p:cNvSpPr>
            <p:nvPr/>
          </p:nvSpPr>
          <p:spPr bwMode="auto">
            <a:xfrm>
              <a:off x="733842" y="2728968"/>
              <a:ext cx="2519362" cy="1871663"/>
            </a:xfrm>
            <a:custGeom>
              <a:avLst/>
              <a:gdLst>
                <a:gd name="T0" fmla="*/ 0 w 1587"/>
                <a:gd name="T1" fmla="*/ 0 h 1179"/>
                <a:gd name="T2" fmla="*/ 227 w 1587"/>
                <a:gd name="T3" fmla="*/ 726 h 1179"/>
                <a:gd name="T4" fmla="*/ 816 w 1587"/>
                <a:gd name="T5" fmla="*/ 1088 h 1179"/>
                <a:gd name="T6" fmla="*/ 1587 w 1587"/>
                <a:gd name="T7" fmla="*/ 1179 h 1179"/>
                <a:gd name="T8" fmla="*/ 0 60000 65536"/>
                <a:gd name="T9" fmla="*/ 0 60000 65536"/>
                <a:gd name="T10" fmla="*/ 0 60000 65536"/>
                <a:gd name="T11" fmla="*/ 0 60000 65536"/>
                <a:gd name="T12" fmla="*/ 0 w 1587"/>
                <a:gd name="T13" fmla="*/ 0 h 1179"/>
                <a:gd name="T14" fmla="*/ 1587 w 1587"/>
                <a:gd name="T15" fmla="*/ 1179 h 1179"/>
              </a:gdLst>
              <a:ahLst/>
              <a:cxnLst>
                <a:cxn ang="T8">
                  <a:pos x="T0" y="T1"/>
                </a:cxn>
                <a:cxn ang="T9">
                  <a:pos x="T2" y="T3"/>
                </a:cxn>
                <a:cxn ang="T10">
                  <a:pos x="T4" y="T5"/>
                </a:cxn>
                <a:cxn ang="T11">
                  <a:pos x="T6" y="T7"/>
                </a:cxn>
              </a:cxnLst>
              <a:rect l="T12" t="T13" r="T14" b="T15"/>
              <a:pathLst>
                <a:path w="1587" h="1179">
                  <a:moveTo>
                    <a:pt x="0" y="0"/>
                  </a:moveTo>
                  <a:cubicBezTo>
                    <a:pt x="45" y="272"/>
                    <a:pt x="91" y="545"/>
                    <a:pt x="227" y="726"/>
                  </a:cubicBezTo>
                  <a:cubicBezTo>
                    <a:pt x="363" y="907"/>
                    <a:pt x="589" y="1013"/>
                    <a:pt x="816" y="1088"/>
                  </a:cubicBezTo>
                  <a:cubicBezTo>
                    <a:pt x="1043" y="1163"/>
                    <a:pt x="1315" y="1171"/>
                    <a:pt x="1587" y="1179"/>
                  </a:cubicBezTo>
                </a:path>
              </a:pathLst>
            </a:custGeom>
            <a:noFill/>
            <a:ln w="28575">
              <a:solidFill>
                <a:schemeClr val="bg2"/>
              </a:solidFill>
              <a:round/>
              <a:headEnd/>
              <a:tailEnd/>
            </a:ln>
          </p:spPr>
          <p:txBody>
            <a:bodyPr>
              <a:prstTxWarp prst="textNoShape">
                <a:avLst/>
              </a:prstTxWarp>
            </a:bodyPr>
            <a:lstStyle/>
            <a:p>
              <a:endParaRPr lang="en-GB"/>
            </a:p>
          </p:txBody>
        </p:sp>
        <p:sp>
          <p:nvSpPr>
            <p:cNvPr id="19" name="Line 9">
              <a:extLst>
                <a:ext uri="{FF2B5EF4-FFF2-40B4-BE49-F238E27FC236}">
                  <a16:creationId xmlns:a16="http://schemas.microsoft.com/office/drawing/2014/main" id="{9C27BA3A-8B97-5842-89AC-30CDE75C1385}"/>
                </a:ext>
              </a:extLst>
            </p:cNvPr>
            <p:cNvSpPr>
              <a:spLocks noChangeShapeType="1"/>
            </p:cNvSpPr>
            <p:nvPr/>
          </p:nvSpPr>
          <p:spPr bwMode="auto">
            <a:xfrm>
              <a:off x="517942" y="3376668"/>
              <a:ext cx="1368425" cy="1296988"/>
            </a:xfrm>
            <a:prstGeom prst="line">
              <a:avLst/>
            </a:prstGeom>
            <a:noFill/>
            <a:ln w="25400">
              <a:solidFill>
                <a:schemeClr val="bg2"/>
              </a:solidFill>
              <a:prstDash val="dash"/>
              <a:round/>
              <a:headEnd/>
              <a:tailEnd/>
            </a:ln>
          </p:spPr>
          <p:txBody>
            <a:bodyPr>
              <a:prstTxWarp prst="textNoShape">
                <a:avLst/>
              </a:prstTxWarp>
            </a:bodyPr>
            <a:lstStyle/>
            <a:p>
              <a:endParaRPr lang="en-GB"/>
            </a:p>
          </p:txBody>
        </p:sp>
        <p:sp>
          <p:nvSpPr>
            <p:cNvPr id="20" name="Text Box 10">
              <a:extLst>
                <a:ext uri="{FF2B5EF4-FFF2-40B4-BE49-F238E27FC236}">
                  <a16:creationId xmlns:a16="http://schemas.microsoft.com/office/drawing/2014/main" id="{41BAF3F6-F7EC-0942-B400-107DBDCCA1CC}"/>
                </a:ext>
              </a:extLst>
            </p:cNvPr>
            <p:cNvSpPr txBox="1">
              <a:spLocks noChangeArrowheads="1"/>
            </p:cNvSpPr>
            <p:nvPr/>
          </p:nvSpPr>
          <p:spPr bwMode="auto">
            <a:xfrm>
              <a:off x="75957" y="2750178"/>
              <a:ext cx="360362" cy="366712"/>
            </a:xfrm>
            <a:prstGeom prst="rect">
              <a:avLst/>
            </a:prstGeom>
            <a:noFill/>
            <a:ln w="9525">
              <a:noFill/>
              <a:miter lim="800000"/>
              <a:headEnd/>
              <a:tailEnd/>
            </a:ln>
          </p:spPr>
          <p:txBody>
            <a:bodyPr>
              <a:prstTxWarp prst="textNoShape">
                <a:avLst/>
              </a:prstTxWarp>
              <a:spAutoFit/>
            </a:bodyPr>
            <a:lstStyle/>
            <a:p>
              <a:pPr>
                <a:spcBef>
                  <a:spcPct val="50000"/>
                </a:spcBef>
              </a:pPr>
              <a:r>
                <a:rPr lang="en-GB" dirty="0">
                  <a:solidFill>
                    <a:srgbClr val="000000"/>
                  </a:solidFill>
                </a:rPr>
                <a:t>n</a:t>
              </a:r>
            </a:p>
          </p:txBody>
        </p:sp>
        <p:sp>
          <p:nvSpPr>
            <p:cNvPr id="21" name="Text Box 11">
              <a:extLst>
                <a:ext uri="{FF2B5EF4-FFF2-40B4-BE49-F238E27FC236}">
                  <a16:creationId xmlns:a16="http://schemas.microsoft.com/office/drawing/2014/main" id="{E0FE71D3-3919-5C45-A5DB-30D7200DF577}"/>
                </a:ext>
              </a:extLst>
            </p:cNvPr>
            <p:cNvSpPr txBox="1">
              <a:spLocks noChangeArrowheads="1"/>
            </p:cNvSpPr>
            <p:nvPr/>
          </p:nvSpPr>
          <p:spPr bwMode="auto">
            <a:xfrm>
              <a:off x="3521923" y="4701352"/>
              <a:ext cx="792163" cy="461665"/>
            </a:xfrm>
            <a:prstGeom prst="rect">
              <a:avLst/>
            </a:prstGeom>
            <a:noFill/>
            <a:ln w="9525">
              <a:noFill/>
              <a:miter lim="800000"/>
              <a:headEnd/>
              <a:tailEnd/>
            </a:ln>
          </p:spPr>
          <p:txBody>
            <a:bodyPr>
              <a:prstTxWarp prst="textNoShape">
                <a:avLst/>
              </a:prstTxWarp>
              <a:spAutoFit/>
            </a:bodyPr>
            <a:lstStyle/>
            <a:p>
              <a:pPr>
                <a:spcBef>
                  <a:spcPct val="50000"/>
                </a:spcBef>
              </a:pPr>
              <a:r>
                <a:rPr lang="en-GB" dirty="0" err="1">
                  <a:solidFill>
                    <a:srgbClr val="000000"/>
                  </a:solidFill>
                  <a:sym typeface="Symbol" pitchFamily="-1" charset="2"/>
                </a:rPr>
                <a:t>λ</a:t>
              </a:r>
              <a:endParaRPr lang="en-GB" dirty="0">
                <a:solidFill>
                  <a:srgbClr val="000000"/>
                </a:solidFill>
                <a:sym typeface="Symbol" pitchFamily="-1" charset="2"/>
              </a:endParaRPr>
            </a:p>
          </p:txBody>
        </p:sp>
        <p:sp>
          <p:nvSpPr>
            <p:cNvPr id="22" name="Line 12">
              <a:extLst>
                <a:ext uri="{FF2B5EF4-FFF2-40B4-BE49-F238E27FC236}">
                  <a16:creationId xmlns:a16="http://schemas.microsoft.com/office/drawing/2014/main" id="{FBF2C5F0-ABC5-7845-980E-D43A21C5265D}"/>
                </a:ext>
              </a:extLst>
            </p:cNvPr>
            <p:cNvSpPr>
              <a:spLocks noChangeShapeType="1"/>
            </p:cNvSpPr>
            <p:nvPr/>
          </p:nvSpPr>
          <p:spPr bwMode="auto">
            <a:xfrm flipV="1">
              <a:off x="1209133" y="3656396"/>
              <a:ext cx="288925" cy="304321"/>
            </a:xfrm>
            <a:prstGeom prst="line">
              <a:avLst/>
            </a:prstGeom>
            <a:noFill/>
            <a:ln w="25400">
              <a:solidFill>
                <a:schemeClr val="bg2"/>
              </a:solidFill>
              <a:round/>
              <a:headEnd type="triangle" w="med" len="med"/>
              <a:tailEnd/>
            </a:ln>
          </p:spPr>
          <p:txBody>
            <a:bodyPr>
              <a:prstTxWarp prst="textNoShape">
                <a:avLst/>
              </a:prstTxWarp>
            </a:bodyPr>
            <a:lstStyle/>
            <a:p>
              <a:endParaRPr lang="en-GB"/>
            </a:p>
          </p:txBody>
        </p:sp>
        <p:graphicFrame>
          <p:nvGraphicFramePr>
            <p:cNvPr id="23" name="Object 2">
              <a:extLst>
                <a:ext uri="{FF2B5EF4-FFF2-40B4-BE49-F238E27FC236}">
                  <a16:creationId xmlns:a16="http://schemas.microsoft.com/office/drawing/2014/main" id="{6BA72B77-A1E5-054A-98E1-04DFE6E22D35}"/>
                </a:ext>
              </a:extLst>
            </p:cNvPr>
            <p:cNvGraphicFramePr>
              <a:graphicFrameLocks noChangeAspect="1"/>
            </p:cNvGraphicFramePr>
            <p:nvPr>
              <p:extLst>
                <p:ext uri="{D42A27DB-BD31-4B8C-83A1-F6EECF244321}">
                  <p14:modId xmlns:p14="http://schemas.microsoft.com/office/powerpoint/2010/main" val="2304722410"/>
                </p:ext>
              </p:extLst>
            </p:nvPr>
          </p:nvGraphicFramePr>
          <p:xfrm>
            <a:off x="1528023" y="2912621"/>
            <a:ext cx="1993900" cy="757237"/>
          </p:xfrm>
          <a:graphic>
            <a:graphicData uri="http://schemas.openxmlformats.org/presentationml/2006/ole">
              <mc:AlternateContent xmlns:mc="http://schemas.openxmlformats.org/markup-compatibility/2006">
                <mc:Choice xmlns:v="urn:schemas-microsoft-com:vml" Requires="v">
                  <p:oleObj name="Equation" r:id="rId5" imgW="990600" imgH="406400" progId="Equation.3">
                    <p:embed/>
                  </p:oleObj>
                </mc:Choice>
                <mc:Fallback>
                  <p:oleObj name="Equation" r:id="rId5" imgW="990600" imgH="406400" progId="Equation.3">
                    <p:embed/>
                    <p:pic>
                      <p:nvPicPr>
                        <p:cNvPr id="23" name="Object 2">
                          <a:extLst>
                            <a:ext uri="{FF2B5EF4-FFF2-40B4-BE49-F238E27FC236}">
                              <a16:creationId xmlns:a16="http://schemas.microsoft.com/office/drawing/2014/main" id="{6BA72B77-A1E5-054A-98E1-04DFE6E22D35}"/>
                            </a:ext>
                          </a:extLst>
                        </p:cNvPr>
                        <p:cNvPicPr>
                          <a:picLocks noChangeAspect="1" noChangeArrowheads="1"/>
                        </p:cNvPicPr>
                        <p:nvPr/>
                      </p:nvPicPr>
                      <p:blipFill>
                        <a:blip r:embed="rId6"/>
                        <a:srcRect/>
                        <a:stretch>
                          <a:fillRect/>
                        </a:stretch>
                      </p:blipFill>
                      <p:spPr bwMode="auto">
                        <a:xfrm>
                          <a:off x="1528023" y="2912621"/>
                          <a:ext cx="1993900" cy="757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bg2"/>
                              </a:solidFill>
                              <a:miter lim="800000"/>
                              <a:headEnd/>
                              <a:tailEnd/>
                            </a14:hiddenLine>
                          </a:ext>
                        </a:extLst>
                      </p:spPr>
                    </p:pic>
                  </p:oleObj>
                </mc:Fallback>
              </mc:AlternateContent>
            </a:graphicData>
          </a:graphic>
        </p:graphicFrame>
      </p:grpSp>
      <p:sp>
        <p:nvSpPr>
          <p:cNvPr id="24" name="Text Box 21">
            <a:extLst>
              <a:ext uri="{FF2B5EF4-FFF2-40B4-BE49-F238E27FC236}">
                <a16:creationId xmlns:a16="http://schemas.microsoft.com/office/drawing/2014/main" id="{05AE0EEF-84F9-394D-9226-5CDE15E442EB}"/>
              </a:ext>
            </a:extLst>
          </p:cNvPr>
          <p:cNvSpPr txBox="1">
            <a:spLocks noChangeArrowheads="1"/>
          </p:cNvSpPr>
          <p:nvPr/>
        </p:nvSpPr>
        <p:spPr bwMode="auto">
          <a:xfrm>
            <a:off x="194986" y="940494"/>
            <a:ext cx="8695941" cy="769441"/>
          </a:xfrm>
          <a:prstGeom prst="rect">
            <a:avLst/>
          </a:prstGeom>
          <a:noFill/>
          <a:ln w="9525">
            <a:noFill/>
            <a:miter lim="800000"/>
            <a:headEnd/>
            <a:tailEnd/>
          </a:ln>
        </p:spPr>
        <p:txBody>
          <a:bodyPr wrap="square">
            <a:prstTxWarp prst="textNoShape">
              <a:avLst/>
            </a:prstTxWarp>
            <a:spAutoFit/>
          </a:bodyPr>
          <a:lstStyle/>
          <a:p>
            <a:pPr>
              <a:spcBef>
                <a:spcPct val="50000"/>
              </a:spcBef>
            </a:pPr>
            <a:r>
              <a:rPr lang="en-GB" sz="2200" dirty="0">
                <a:solidFill>
                  <a:srgbClr val="000000"/>
                </a:solidFill>
              </a:rPr>
              <a:t>When there is a resonance and significant absorption the shape of the refractive index curve changes from the family Cauchy expression (left).</a:t>
            </a:r>
          </a:p>
        </p:txBody>
      </p:sp>
      <p:sp>
        <p:nvSpPr>
          <p:cNvPr id="25" name="Rectangle 6">
            <a:extLst>
              <a:ext uri="{FF2B5EF4-FFF2-40B4-BE49-F238E27FC236}">
                <a16:creationId xmlns:a16="http://schemas.microsoft.com/office/drawing/2014/main" id="{6B88F5E0-638F-9D4D-AB22-255AAA440D89}"/>
              </a:ext>
            </a:extLst>
          </p:cNvPr>
          <p:cNvSpPr>
            <a:spLocks noChangeArrowheads="1"/>
          </p:cNvSpPr>
          <p:nvPr/>
        </p:nvSpPr>
        <p:spPr bwMode="auto">
          <a:xfrm>
            <a:off x="4647084" y="3699428"/>
            <a:ext cx="1418314" cy="584775"/>
          </a:xfrm>
          <a:prstGeom prst="rect">
            <a:avLst/>
          </a:prstGeom>
          <a:noFill/>
          <a:ln w="9525">
            <a:noFill/>
            <a:miter lim="800000"/>
            <a:headEnd/>
            <a:tailEnd/>
          </a:ln>
        </p:spPr>
        <p:txBody>
          <a:bodyPr wrap="square" anchor="ctr">
            <a:prstTxWarp prst="textNoShape">
              <a:avLst/>
            </a:prstTxWarp>
            <a:spAutoFit/>
          </a:bodyPr>
          <a:lstStyle/>
          <a:p>
            <a:r>
              <a:rPr lang="en-US" sz="1600" dirty="0">
                <a:solidFill>
                  <a:srgbClr val="FF0000"/>
                </a:solidFill>
                <a:ea typeface="Times New Roman" pitchFamily="-84" charset="0"/>
                <a:cs typeface="Helvetica"/>
              </a:rPr>
              <a:t>Imaginary component</a:t>
            </a:r>
            <a:endParaRPr lang="en-US" sz="1600" i="1" baseline="-25000" dirty="0">
              <a:solidFill>
                <a:srgbClr val="FF0000"/>
              </a:solidFill>
              <a:latin typeface="+mn-lt"/>
              <a:ea typeface="Times New Roman" pitchFamily="-84" charset="0"/>
              <a:cs typeface="Helvetica"/>
            </a:endParaRPr>
          </a:p>
        </p:txBody>
      </p:sp>
      <p:sp>
        <p:nvSpPr>
          <p:cNvPr id="26" name="Rectangle 6">
            <a:extLst>
              <a:ext uri="{FF2B5EF4-FFF2-40B4-BE49-F238E27FC236}">
                <a16:creationId xmlns:a16="http://schemas.microsoft.com/office/drawing/2014/main" id="{530B763A-575F-8843-BA2F-A1E3F419A07B}"/>
              </a:ext>
            </a:extLst>
          </p:cNvPr>
          <p:cNvSpPr>
            <a:spLocks noChangeArrowheads="1"/>
          </p:cNvSpPr>
          <p:nvPr/>
        </p:nvSpPr>
        <p:spPr bwMode="auto">
          <a:xfrm>
            <a:off x="7214629" y="2386521"/>
            <a:ext cx="1223123" cy="584775"/>
          </a:xfrm>
          <a:prstGeom prst="rect">
            <a:avLst/>
          </a:prstGeom>
          <a:noFill/>
          <a:ln w="9525">
            <a:noFill/>
            <a:miter lim="800000"/>
            <a:headEnd/>
            <a:tailEnd/>
          </a:ln>
        </p:spPr>
        <p:txBody>
          <a:bodyPr wrap="square" anchor="ctr">
            <a:prstTxWarp prst="textNoShape">
              <a:avLst/>
            </a:prstTxWarp>
            <a:spAutoFit/>
          </a:bodyPr>
          <a:lstStyle/>
          <a:p>
            <a:r>
              <a:rPr lang="en-US" sz="1600" dirty="0">
                <a:solidFill>
                  <a:schemeClr val="accent6">
                    <a:lumMod val="60000"/>
                    <a:lumOff val="40000"/>
                  </a:schemeClr>
                </a:solidFill>
                <a:ea typeface="Times New Roman" pitchFamily="-84" charset="0"/>
                <a:cs typeface="Helvetica"/>
              </a:rPr>
              <a:t>Real component</a:t>
            </a:r>
            <a:endParaRPr lang="en-US" sz="1600" baseline="-25000" dirty="0">
              <a:solidFill>
                <a:schemeClr val="accent6">
                  <a:lumMod val="60000"/>
                  <a:lumOff val="40000"/>
                </a:schemeClr>
              </a:solidFill>
              <a:latin typeface="+mn-lt"/>
              <a:ea typeface="Times New Roman" pitchFamily="-84" charset="0"/>
              <a:cs typeface="Helvetica"/>
            </a:endParaRPr>
          </a:p>
        </p:txBody>
      </p:sp>
      <p:sp>
        <p:nvSpPr>
          <p:cNvPr id="27" name="Rounded Rectangle 26">
            <a:extLst>
              <a:ext uri="{FF2B5EF4-FFF2-40B4-BE49-F238E27FC236}">
                <a16:creationId xmlns:a16="http://schemas.microsoft.com/office/drawing/2014/main" id="{BCFF3C85-F257-7749-8895-8B724AB5AC95}"/>
              </a:ext>
            </a:extLst>
          </p:cNvPr>
          <p:cNvSpPr/>
          <p:nvPr/>
        </p:nvSpPr>
        <p:spPr>
          <a:xfrm>
            <a:off x="5829769" y="3899483"/>
            <a:ext cx="279873" cy="336192"/>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28" name="Rounded Rectangle 27">
            <a:extLst>
              <a:ext uri="{FF2B5EF4-FFF2-40B4-BE49-F238E27FC236}">
                <a16:creationId xmlns:a16="http://schemas.microsoft.com/office/drawing/2014/main" id="{392C9E07-B714-F64E-8119-F843C909734B}"/>
              </a:ext>
            </a:extLst>
          </p:cNvPr>
          <p:cNvSpPr/>
          <p:nvPr/>
        </p:nvSpPr>
        <p:spPr>
          <a:xfrm>
            <a:off x="7820415" y="2925392"/>
            <a:ext cx="365320" cy="282545"/>
          </a:xfrm>
          <a:prstGeom prst="roundRect">
            <a:avLst>
              <a:gd name="adj" fmla="val 4553"/>
            </a:avLst>
          </a:prstGeom>
          <a:solidFill>
            <a:schemeClr val="accent6">
              <a:lumMod val="40000"/>
              <a:lumOff val="60000"/>
              <a:alpha val="15279"/>
            </a:scheme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29" name="Rounded Rectangle 28">
            <a:extLst>
              <a:ext uri="{FF2B5EF4-FFF2-40B4-BE49-F238E27FC236}">
                <a16:creationId xmlns:a16="http://schemas.microsoft.com/office/drawing/2014/main" id="{68DEB25D-E186-454D-BEE2-B35A4C11C08B}"/>
              </a:ext>
            </a:extLst>
          </p:cNvPr>
          <p:cNvSpPr/>
          <p:nvPr/>
        </p:nvSpPr>
        <p:spPr>
          <a:xfrm>
            <a:off x="8670177" y="3243190"/>
            <a:ext cx="279873" cy="336192"/>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30" name="Rounded Rectangle 29">
            <a:extLst>
              <a:ext uri="{FF2B5EF4-FFF2-40B4-BE49-F238E27FC236}">
                <a16:creationId xmlns:a16="http://schemas.microsoft.com/office/drawing/2014/main" id="{50FA1EF8-9E20-5941-8036-D6F484AA0091}"/>
              </a:ext>
            </a:extLst>
          </p:cNvPr>
          <p:cNvSpPr/>
          <p:nvPr/>
        </p:nvSpPr>
        <p:spPr>
          <a:xfrm>
            <a:off x="4138411" y="3364761"/>
            <a:ext cx="365320" cy="282545"/>
          </a:xfrm>
          <a:prstGeom prst="roundRect">
            <a:avLst>
              <a:gd name="adj" fmla="val 4553"/>
            </a:avLst>
          </a:prstGeom>
          <a:solidFill>
            <a:schemeClr val="accent6">
              <a:lumMod val="40000"/>
              <a:lumOff val="60000"/>
              <a:alpha val="15279"/>
            </a:scheme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32" name="Rectangle 6">
            <a:extLst>
              <a:ext uri="{FF2B5EF4-FFF2-40B4-BE49-F238E27FC236}">
                <a16:creationId xmlns:a16="http://schemas.microsoft.com/office/drawing/2014/main" id="{1A44C81E-BC64-6644-A7A9-C7A0ECD8819F}"/>
              </a:ext>
            </a:extLst>
          </p:cNvPr>
          <p:cNvSpPr>
            <a:spLocks noChangeArrowheads="1"/>
          </p:cNvSpPr>
          <p:nvPr/>
        </p:nvSpPr>
        <p:spPr bwMode="auto">
          <a:xfrm>
            <a:off x="6359732" y="4702054"/>
            <a:ext cx="2327234" cy="584775"/>
          </a:xfrm>
          <a:prstGeom prst="rect">
            <a:avLst/>
          </a:prstGeom>
          <a:noFill/>
          <a:ln w="9525">
            <a:noFill/>
            <a:miter lim="800000"/>
            <a:headEnd/>
            <a:tailEnd/>
          </a:ln>
        </p:spPr>
        <p:txBody>
          <a:bodyPr wrap="square" anchor="ctr">
            <a:prstTxWarp prst="textNoShape">
              <a:avLst/>
            </a:prstTxWarp>
            <a:spAutoFit/>
          </a:bodyPr>
          <a:lstStyle/>
          <a:p>
            <a:r>
              <a:rPr lang="en-US" sz="1600" dirty="0">
                <a:solidFill>
                  <a:srgbClr val="FF0000"/>
                </a:solidFill>
                <a:ea typeface="Times New Roman" pitchFamily="-84" charset="0"/>
                <a:cs typeface="Helvetica"/>
              </a:rPr>
              <a:t>This takes the form of a Lorentzian function.</a:t>
            </a:r>
            <a:endParaRPr lang="en-US" sz="1600" i="1" baseline="-25000" dirty="0">
              <a:solidFill>
                <a:srgbClr val="FF0000"/>
              </a:solidFill>
              <a:latin typeface="+mn-lt"/>
              <a:ea typeface="Times New Roman" pitchFamily="-84" charset="0"/>
              <a:cs typeface="Helvetica"/>
            </a:endParaRPr>
          </a:p>
        </p:txBody>
      </p:sp>
    </p:spTree>
    <p:extLst>
      <p:ext uri="{BB962C8B-B14F-4D97-AF65-F5344CB8AC3E}">
        <p14:creationId xmlns:p14="http://schemas.microsoft.com/office/powerpoint/2010/main" val="105432949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Dispersion curve around absorption</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a:t>
            </a:r>
            <a:r>
              <a:rPr lang="en-US" sz="2000" i="1" dirty="0" err="1">
                <a:latin typeface="Baskerville"/>
                <a:cs typeface="Baskerville"/>
              </a:rPr>
              <a:t>Sarri</a:t>
            </a:r>
            <a:endParaRPr lang="en-US" sz="2000" i="1" dirty="0">
              <a:latin typeface="Baskerville"/>
              <a:cs typeface="Baskerville"/>
            </a:endParaRPr>
          </a:p>
        </p:txBody>
      </p:sp>
      <p:pic>
        <p:nvPicPr>
          <p:cNvPr id="11" name="Picture 10"/>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31" name="Text Box 21">
            <a:extLst>
              <a:ext uri="{FF2B5EF4-FFF2-40B4-BE49-F238E27FC236}">
                <a16:creationId xmlns:a16="http://schemas.microsoft.com/office/drawing/2014/main" id="{ACE6F30D-EFAB-2A45-BF9A-517732CFBECB}"/>
              </a:ext>
            </a:extLst>
          </p:cNvPr>
          <p:cNvSpPr txBox="1">
            <a:spLocks noChangeArrowheads="1"/>
          </p:cNvSpPr>
          <p:nvPr/>
        </p:nvSpPr>
        <p:spPr bwMode="auto">
          <a:xfrm>
            <a:off x="234683" y="5365953"/>
            <a:ext cx="9027303" cy="769441"/>
          </a:xfrm>
          <a:prstGeom prst="rect">
            <a:avLst/>
          </a:prstGeom>
          <a:noFill/>
          <a:ln w="9525">
            <a:noFill/>
            <a:miter lim="800000"/>
            <a:headEnd/>
            <a:tailEnd/>
          </a:ln>
        </p:spPr>
        <p:txBody>
          <a:bodyPr wrap="square">
            <a:prstTxWarp prst="textNoShape">
              <a:avLst/>
            </a:prstTxWarp>
            <a:spAutoFit/>
          </a:bodyPr>
          <a:lstStyle/>
          <a:p>
            <a:pPr>
              <a:spcBef>
                <a:spcPct val="50000"/>
              </a:spcBef>
            </a:pPr>
            <a:r>
              <a:rPr lang="en-GB" sz="2200" dirty="0">
                <a:solidFill>
                  <a:srgbClr val="000000"/>
                </a:solidFill>
              </a:rPr>
              <a:t>This change in gradient influences the group velocity of the electromagnetic wave. </a:t>
            </a:r>
          </a:p>
        </p:txBody>
      </p:sp>
      <p:pic>
        <p:nvPicPr>
          <p:cNvPr id="5" name="Picture 4" descr="Diagram&#10;&#10;Description automatically generated">
            <a:extLst>
              <a:ext uri="{FF2B5EF4-FFF2-40B4-BE49-F238E27FC236}">
                <a16:creationId xmlns:a16="http://schemas.microsoft.com/office/drawing/2014/main" id="{DBBE0594-B138-C245-B974-ED7BAC3DD3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648" y="897865"/>
            <a:ext cx="8140700" cy="4025900"/>
          </a:xfrm>
          <a:prstGeom prst="rect">
            <a:avLst/>
          </a:prstGeom>
        </p:spPr>
      </p:pic>
      <p:sp>
        <p:nvSpPr>
          <p:cNvPr id="33" name="Text Box 11">
            <a:extLst>
              <a:ext uri="{FF2B5EF4-FFF2-40B4-BE49-F238E27FC236}">
                <a16:creationId xmlns:a16="http://schemas.microsoft.com/office/drawing/2014/main" id="{941B5AFE-413F-CB4E-B6E6-6D1EC9BD238E}"/>
              </a:ext>
            </a:extLst>
          </p:cNvPr>
          <p:cNvSpPr txBox="1">
            <a:spLocks noChangeArrowheads="1"/>
          </p:cNvSpPr>
          <p:nvPr/>
        </p:nvSpPr>
        <p:spPr bwMode="auto">
          <a:xfrm>
            <a:off x="4449711" y="4689195"/>
            <a:ext cx="4945114" cy="369332"/>
          </a:xfrm>
          <a:prstGeom prst="rect">
            <a:avLst/>
          </a:prstGeom>
          <a:noFill/>
          <a:ln w="9525">
            <a:noFill/>
            <a:miter lim="800000"/>
            <a:headEnd/>
            <a:tailEnd/>
          </a:ln>
        </p:spPr>
        <p:txBody>
          <a:bodyPr wrap="square">
            <a:prstTxWarp prst="textNoShape">
              <a:avLst/>
            </a:prstTxWarp>
            <a:spAutoFit/>
          </a:bodyPr>
          <a:lstStyle/>
          <a:p>
            <a:pPr>
              <a:spcBef>
                <a:spcPct val="50000"/>
              </a:spcBef>
            </a:pPr>
            <a:r>
              <a:rPr lang="en-GB" sz="1800" dirty="0">
                <a:solidFill>
                  <a:srgbClr val="000000"/>
                </a:solidFill>
              </a:rPr>
              <a:t>From Brown University: Daniel </a:t>
            </a:r>
            <a:r>
              <a:rPr lang="en-GB" sz="1800" dirty="0" err="1">
                <a:solidFill>
                  <a:srgbClr val="000000"/>
                </a:solidFill>
              </a:rPr>
              <a:t>Mittleman</a:t>
            </a:r>
            <a:endParaRPr lang="en-GB" sz="1800" dirty="0">
              <a:solidFill>
                <a:srgbClr val="000000"/>
              </a:solidFill>
            </a:endParaRPr>
          </a:p>
        </p:txBody>
      </p:sp>
    </p:spTree>
    <p:extLst>
      <p:ext uri="{BB962C8B-B14F-4D97-AF65-F5344CB8AC3E}">
        <p14:creationId xmlns:p14="http://schemas.microsoft.com/office/powerpoint/2010/main" val="2179907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Box 21">
            <a:extLst>
              <a:ext uri="{FF2B5EF4-FFF2-40B4-BE49-F238E27FC236}">
                <a16:creationId xmlns:a16="http://schemas.microsoft.com/office/drawing/2014/main" id="{05AE0EEF-84F9-394D-9226-5CDE15E442EB}"/>
              </a:ext>
            </a:extLst>
          </p:cNvPr>
          <p:cNvSpPr txBox="1">
            <a:spLocks noChangeArrowheads="1"/>
          </p:cNvSpPr>
          <p:nvPr/>
        </p:nvSpPr>
        <p:spPr bwMode="auto">
          <a:xfrm>
            <a:off x="176596" y="1459200"/>
            <a:ext cx="8695941" cy="938719"/>
          </a:xfrm>
          <a:prstGeom prst="rect">
            <a:avLst/>
          </a:prstGeom>
          <a:noFill/>
          <a:ln w="9525">
            <a:noFill/>
            <a:miter lim="800000"/>
            <a:headEnd/>
            <a:tailEnd/>
          </a:ln>
        </p:spPr>
        <p:txBody>
          <a:bodyPr wrap="square">
            <a:prstTxWarp prst="textNoShape">
              <a:avLst/>
            </a:prstTxWarp>
            <a:spAutoFit/>
          </a:bodyPr>
          <a:lstStyle/>
          <a:p>
            <a:pPr>
              <a:spcBef>
                <a:spcPct val="50000"/>
              </a:spcBef>
            </a:pPr>
            <a:r>
              <a:rPr lang="en-GB" sz="2200" dirty="0">
                <a:solidFill>
                  <a:srgbClr val="000000"/>
                </a:solidFill>
              </a:rPr>
              <a:t>This implies that                          and</a:t>
            </a:r>
          </a:p>
          <a:p>
            <a:pPr>
              <a:spcBef>
                <a:spcPct val="50000"/>
              </a:spcBef>
            </a:pPr>
            <a:r>
              <a:rPr lang="en-GB" sz="2200" dirty="0">
                <a:solidFill>
                  <a:srgbClr val="000000"/>
                </a:solidFill>
              </a:rPr>
              <a:t>This is </a:t>
            </a:r>
            <a:r>
              <a:rPr lang="en-GB" sz="2200" b="1" dirty="0">
                <a:solidFill>
                  <a:srgbClr val="000000"/>
                </a:solidFill>
              </a:rPr>
              <a:t>anomalous dispersion</a:t>
            </a:r>
            <a:r>
              <a:rPr lang="en-GB" sz="2200" dirty="0">
                <a:solidFill>
                  <a:srgbClr val="000000"/>
                </a:solidFill>
              </a:rPr>
              <a:t>.</a:t>
            </a:r>
          </a:p>
        </p:txBody>
      </p:sp>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Superluminal light</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a:t>
            </a:r>
            <a:r>
              <a:rPr lang="en-US" sz="2000" i="1" dirty="0" err="1">
                <a:latin typeface="Baskerville"/>
                <a:cs typeface="Baskerville"/>
              </a:rPr>
              <a:t>Sarri</a:t>
            </a:r>
            <a:endParaRPr lang="en-US" sz="2000" i="1" dirty="0">
              <a:latin typeface="Baskerville"/>
              <a:cs typeface="Baskerville"/>
            </a:endParaRPr>
          </a:p>
        </p:txBody>
      </p:sp>
      <p:pic>
        <p:nvPicPr>
          <p:cNvPr id="11" name="Picture 10"/>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pic>
        <p:nvPicPr>
          <p:cNvPr id="3" name="Picture 2">
            <a:extLst>
              <a:ext uri="{FF2B5EF4-FFF2-40B4-BE49-F238E27FC236}">
                <a16:creationId xmlns:a16="http://schemas.microsoft.com/office/drawing/2014/main" id="{6E475E3A-70CA-9446-8FC6-8152E8391C99}"/>
              </a:ext>
            </a:extLst>
          </p:cNvPr>
          <p:cNvPicPr>
            <a:picLocks noChangeAspect="1"/>
          </p:cNvPicPr>
          <p:nvPr/>
        </p:nvPicPr>
        <p:blipFill>
          <a:blip r:embed="rId4"/>
          <a:stretch>
            <a:fillRect/>
          </a:stretch>
        </p:blipFill>
        <p:spPr>
          <a:xfrm>
            <a:off x="6273517" y="779378"/>
            <a:ext cx="863600" cy="584200"/>
          </a:xfrm>
          <a:prstGeom prst="rect">
            <a:avLst/>
          </a:prstGeom>
        </p:spPr>
      </p:pic>
      <p:pic>
        <p:nvPicPr>
          <p:cNvPr id="5" name="Picture 4">
            <a:extLst>
              <a:ext uri="{FF2B5EF4-FFF2-40B4-BE49-F238E27FC236}">
                <a16:creationId xmlns:a16="http://schemas.microsoft.com/office/drawing/2014/main" id="{7A08EA05-120C-6C42-8FB0-81A4D671D743}"/>
              </a:ext>
            </a:extLst>
          </p:cNvPr>
          <p:cNvPicPr>
            <a:picLocks noChangeAspect="1"/>
          </p:cNvPicPr>
          <p:nvPr/>
        </p:nvPicPr>
        <p:blipFill>
          <a:blip r:embed="rId5"/>
          <a:stretch>
            <a:fillRect/>
          </a:stretch>
        </p:blipFill>
        <p:spPr>
          <a:xfrm>
            <a:off x="7667552" y="941399"/>
            <a:ext cx="660400" cy="203200"/>
          </a:xfrm>
          <a:prstGeom prst="rect">
            <a:avLst/>
          </a:prstGeom>
        </p:spPr>
      </p:pic>
      <p:pic>
        <p:nvPicPr>
          <p:cNvPr id="7" name="Picture 6">
            <a:extLst>
              <a:ext uri="{FF2B5EF4-FFF2-40B4-BE49-F238E27FC236}">
                <a16:creationId xmlns:a16="http://schemas.microsoft.com/office/drawing/2014/main" id="{36117B05-49E5-234F-955E-99D0AFD47945}"/>
              </a:ext>
            </a:extLst>
          </p:cNvPr>
          <p:cNvPicPr>
            <a:picLocks noChangeAspect="1"/>
          </p:cNvPicPr>
          <p:nvPr/>
        </p:nvPicPr>
        <p:blipFill>
          <a:blip r:embed="rId6"/>
          <a:stretch>
            <a:fillRect/>
          </a:stretch>
        </p:blipFill>
        <p:spPr>
          <a:xfrm>
            <a:off x="4598345" y="1519446"/>
            <a:ext cx="685800" cy="241300"/>
          </a:xfrm>
          <a:prstGeom prst="rect">
            <a:avLst/>
          </a:prstGeom>
        </p:spPr>
      </p:pic>
      <p:pic>
        <p:nvPicPr>
          <p:cNvPr id="8" name="Picture 7">
            <a:extLst>
              <a:ext uri="{FF2B5EF4-FFF2-40B4-BE49-F238E27FC236}">
                <a16:creationId xmlns:a16="http://schemas.microsoft.com/office/drawing/2014/main" id="{C8EF2140-836B-D74F-81FC-D1888ADA3D3D}"/>
              </a:ext>
            </a:extLst>
          </p:cNvPr>
          <p:cNvPicPr>
            <a:picLocks noChangeAspect="1"/>
          </p:cNvPicPr>
          <p:nvPr/>
        </p:nvPicPr>
        <p:blipFill>
          <a:blip r:embed="rId7"/>
          <a:stretch>
            <a:fillRect/>
          </a:stretch>
        </p:blipFill>
        <p:spPr>
          <a:xfrm>
            <a:off x="2332419" y="1526574"/>
            <a:ext cx="1333500" cy="317500"/>
          </a:xfrm>
          <a:prstGeom prst="rect">
            <a:avLst/>
          </a:prstGeom>
        </p:spPr>
      </p:pic>
      <p:grpSp>
        <p:nvGrpSpPr>
          <p:cNvPr id="35" name="Group 34">
            <a:extLst>
              <a:ext uri="{FF2B5EF4-FFF2-40B4-BE49-F238E27FC236}">
                <a16:creationId xmlns:a16="http://schemas.microsoft.com/office/drawing/2014/main" id="{FCF3EDCE-68D6-7D4F-8DA0-102C331B50A3}"/>
              </a:ext>
            </a:extLst>
          </p:cNvPr>
          <p:cNvGrpSpPr/>
          <p:nvPr/>
        </p:nvGrpSpPr>
        <p:grpSpPr>
          <a:xfrm>
            <a:off x="5790288" y="1519446"/>
            <a:ext cx="3100638" cy="847006"/>
            <a:chOff x="5518706" y="1671342"/>
            <a:chExt cx="3100638" cy="847006"/>
          </a:xfrm>
        </p:grpSpPr>
        <p:sp>
          <p:nvSpPr>
            <p:cNvPr id="33" name="Rounded Rectangle 32">
              <a:extLst>
                <a:ext uri="{FF2B5EF4-FFF2-40B4-BE49-F238E27FC236}">
                  <a16:creationId xmlns:a16="http://schemas.microsoft.com/office/drawing/2014/main" id="{14AFFBFC-F169-CF40-9EF5-A87205FE1677}"/>
                </a:ext>
              </a:extLst>
            </p:cNvPr>
            <p:cNvSpPr/>
            <p:nvPr/>
          </p:nvSpPr>
          <p:spPr>
            <a:xfrm>
              <a:off x="5518706" y="1671342"/>
              <a:ext cx="3100638" cy="847006"/>
            </a:xfrm>
            <a:prstGeom prst="roundRect">
              <a:avLst>
                <a:gd name="adj" fmla="val 4553"/>
              </a:avLst>
            </a:prstGeom>
            <a:solidFill>
              <a:schemeClr val="bg1"/>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pic>
          <p:nvPicPr>
            <p:cNvPr id="9" name="Picture 8">
              <a:extLst>
                <a:ext uri="{FF2B5EF4-FFF2-40B4-BE49-F238E27FC236}">
                  <a16:creationId xmlns:a16="http://schemas.microsoft.com/office/drawing/2014/main" id="{E0368AD0-A94C-904B-B209-2FDCE02A189D}"/>
                </a:ext>
              </a:extLst>
            </p:cNvPr>
            <p:cNvPicPr>
              <a:picLocks noChangeAspect="1"/>
            </p:cNvPicPr>
            <p:nvPr/>
          </p:nvPicPr>
          <p:blipFill>
            <a:blip r:embed="rId8"/>
            <a:stretch>
              <a:fillRect/>
            </a:stretch>
          </p:blipFill>
          <p:spPr>
            <a:xfrm>
              <a:off x="7624570" y="1767045"/>
              <a:ext cx="863600" cy="584200"/>
            </a:xfrm>
            <a:prstGeom prst="rect">
              <a:avLst/>
            </a:prstGeom>
          </p:spPr>
        </p:pic>
        <p:sp>
          <p:nvSpPr>
            <p:cNvPr id="34" name="Text Box 21">
              <a:extLst>
                <a:ext uri="{FF2B5EF4-FFF2-40B4-BE49-F238E27FC236}">
                  <a16:creationId xmlns:a16="http://schemas.microsoft.com/office/drawing/2014/main" id="{C08853F1-5383-A941-9417-9B60E7CB19C1}"/>
                </a:ext>
              </a:extLst>
            </p:cNvPr>
            <p:cNvSpPr txBox="1">
              <a:spLocks noChangeArrowheads="1"/>
            </p:cNvSpPr>
            <p:nvPr/>
          </p:nvSpPr>
          <p:spPr bwMode="auto">
            <a:xfrm>
              <a:off x="5549839" y="1705202"/>
              <a:ext cx="2574980" cy="707886"/>
            </a:xfrm>
            <a:prstGeom prst="rect">
              <a:avLst/>
            </a:prstGeom>
            <a:noFill/>
            <a:ln w="9525">
              <a:noFill/>
              <a:miter lim="800000"/>
              <a:headEnd/>
              <a:tailEnd/>
            </a:ln>
          </p:spPr>
          <p:txBody>
            <a:bodyPr wrap="square">
              <a:prstTxWarp prst="textNoShape">
                <a:avLst/>
              </a:prstTxWarp>
              <a:spAutoFit/>
            </a:bodyPr>
            <a:lstStyle/>
            <a:p>
              <a:pPr>
                <a:spcBef>
                  <a:spcPct val="50000"/>
                </a:spcBef>
              </a:pPr>
              <a:r>
                <a:rPr lang="en-GB" sz="2000" b="1" dirty="0">
                  <a:solidFill>
                    <a:srgbClr val="000000"/>
                  </a:solidFill>
                </a:rPr>
                <a:t>Remember:</a:t>
              </a:r>
              <a:r>
                <a:rPr lang="en-GB" sz="2000" dirty="0">
                  <a:solidFill>
                    <a:srgbClr val="000000"/>
                  </a:solidFill>
                </a:rPr>
                <a:t> for normal dispersion</a:t>
              </a:r>
            </a:p>
          </p:txBody>
        </p:sp>
      </p:grpSp>
      <p:pic>
        <p:nvPicPr>
          <p:cNvPr id="13316" name="Picture 4">
            <a:extLst>
              <a:ext uri="{FF2B5EF4-FFF2-40B4-BE49-F238E27FC236}">
                <a16:creationId xmlns:a16="http://schemas.microsoft.com/office/drawing/2014/main" id="{267721AE-6CBA-3D40-B51C-3DCF448A510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5417" y="2499648"/>
            <a:ext cx="4100270" cy="2365241"/>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4B4216A5-265D-BA4B-B0A6-11ACCBA7718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35409" y="2499647"/>
            <a:ext cx="4100270" cy="2365241"/>
          </a:xfrm>
          <a:prstGeom prst="rect">
            <a:avLst/>
          </a:prstGeom>
          <a:noFill/>
          <a:extLst>
            <a:ext uri="{909E8E84-426E-40DD-AFC4-6F175D3DCCD1}">
              <a14:hiddenFill xmlns:a14="http://schemas.microsoft.com/office/drawing/2010/main">
                <a:solidFill>
                  <a:srgbClr val="FFFFFF"/>
                </a:solidFill>
              </a14:hiddenFill>
            </a:ext>
          </a:extLst>
        </p:spPr>
      </p:pic>
      <p:sp>
        <p:nvSpPr>
          <p:cNvPr id="40" name="Text Box 21">
            <a:extLst>
              <a:ext uri="{FF2B5EF4-FFF2-40B4-BE49-F238E27FC236}">
                <a16:creationId xmlns:a16="http://schemas.microsoft.com/office/drawing/2014/main" id="{773781C3-F890-8546-84C9-73C34D4BB883}"/>
              </a:ext>
            </a:extLst>
          </p:cNvPr>
          <p:cNvSpPr txBox="1">
            <a:spLocks noChangeArrowheads="1"/>
          </p:cNvSpPr>
          <p:nvPr/>
        </p:nvSpPr>
        <p:spPr bwMode="auto">
          <a:xfrm>
            <a:off x="176597" y="5102542"/>
            <a:ext cx="8695941" cy="1107996"/>
          </a:xfrm>
          <a:prstGeom prst="rect">
            <a:avLst/>
          </a:prstGeom>
          <a:noFill/>
          <a:ln w="9525">
            <a:noFill/>
            <a:miter lim="800000"/>
            <a:headEnd/>
            <a:tailEnd/>
          </a:ln>
        </p:spPr>
        <p:txBody>
          <a:bodyPr wrap="square">
            <a:prstTxWarp prst="textNoShape">
              <a:avLst/>
            </a:prstTxWarp>
            <a:spAutoFit/>
          </a:bodyPr>
          <a:lstStyle/>
          <a:p>
            <a:pPr>
              <a:spcBef>
                <a:spcPct val="50000"/>
              </a:spcBef>
            </a:pPr>
            <a:r>
              <a:rPr lang="en-GB" sz="2200" dirty="0">
                <a:solidFill>
                  <a:srgbClr val="000000"/>
                </a:solidFill>
              </a:rPr>
              <a:t>It might appear that this contradicts special relativity (we have a velocity greater than the speed of light in a vacuum), but “signal velocity” the information that is contained by the wave is always travelling at less than </a:t>
            </a:r>
            <a:r>
              <a:rPr lang="en-GB" sz="2200" i="1" dirty="0">
                <a:solidFill>
                  <a:srgbClr val="000000"/>
                </a:solidFill>
              </a:rPr>
              <a:t>c</a:t>
            </a:r>
            <a:r>
              <a:rPr lang="en-GB" sz="2200" dirty="0">
                <a:solidFill>
                  <a:srgbClr val="000000"/>
                </a:solidFill>
              </a:rPr>
              <a:t>.</a:t>
            </a:r>
          </a:p>
        </p:txBody>
      </p:sp>
      <p:sp>
        <p:nvSpPr>
          <p:cNvPr id="41" name="Text Box 21">
            <a:extLst>
              <a:ext uri="{FF2B5EF4-FFF2-40B4-BE49-F238E27FC236}">
                <a16:creationId xmlns:a16="http://schemas.microsoft.com/office/drawing/2014/main" id="{1530AF48-1213-7140-99C2-3ECEEEC8A460}"/>
              </a:ext>
            </a:extLst>
          </p:cNvPr>
          <p:cNvSpPr txBox="1">
            <a:spLocks noChangeArrowheads="1"/>
          </p:cNvSpPr>
          <p:nvPr/>
        </p:nvSpPr>
        <p:spPr bwMode="auto">
          <a:xfrm>
            <a:off x="194985" y="926585"/>
            <a:ext cx="8695941" cy="430887"/>
          </a:xfrm>
          <a:prstGeom prst="rect">
            <a:avLst/>
          </a:prstGeom>
          <a:noFill/>
          <a:ln w="9525">
            <a:noFill/>
            <a:miter lim="800000"/>
            <a:headEnd/>
            <a:tailEnd/>
          </a:ln>
        </p:spPr>
        <p:txBody>
          <a:bodyPr wrap="square">
            <a:prstTxWarp prst="textNoShape">
              <a:avLst/>
            </a:prstTxWarp>
            <a:spAutoFit/>
          </a:bodyPr>
          <a:lstStyle/>
          <a:p>
            <a:pPr>
              <a:spcBef>
                <a:spcPct val="50000"/>
              </a:spcBef>
            </a:pPr>
            <a:r>
              <a:rPr lang="en-GB" sz="2200" dirty="0">
                <a:solidFill>
                  <a:srgbClr val="000000"/>
                </a:solidFill>
              </a:rPr>
              <a:t>When we are close to resonance we can have: </a:t>
            </a:r>
          </a:p>
        </p:txBody>
      </p:sp>
      <p:sp>
        <p:nvSpPr>
          <p:cNvPr id="42" name="Text Box 11">
            <a:extLst>
              <a:ext uri="{FF2B5EF4-FFF2-40B4-BE49-F238E27FC236}">
                <a16:creationId xmlns:a16="http://schemas.microsoft.com/office/drawing/2014/main" id="{4F1CC572-7FA6-7544-BD16-B5EB7E1274BE}"/>
              </a:ext>
            </a:extLst>
          </p:cNvPr>
          <p:cNvSpPr txBox="1">
            <a:spLocks noChangeArrowheads="1"/>
          </p:cNvSpPr>
          <p:nvPr/>
        </p:nvSpPr>
        <p:spPr bwMode="auto">
          <a:xfrm>
            <a:off x="4784464" y="4818861"/>
            <a:ext cx="4945114" cy="369332"/>
          </a:xfrm>
          <a:prstGeom prst="rect">
            <a:avLst/>
          </a:prstGeom>
          <a:noFill/>
          <a:ln w="9525">
            <a:noFill/>
            <a:miter lim="800000"/>
            <a:headEnd/>
            <a:tailEnd/>
          </a:ln>
        </p:spPr>
        <p:txBody>
          <a:bodyPr wrap="square">
            <a:prstTxWarp prst="textNoShape">
              <a:avLst/>
            </a:prstTxWarp>
            <a:spAutoFit/>
          </a:bodyPr>
          <a:lstStyle/>
          <a:p>
            <a:pPr>
              <a:spcBef>
                <a:spcPct val="50000"/>
              </a:spcBef>
            </a:pPr>
            <a:r>
              <a:rPr lang="en-GB" sz="1800" dirty="0">
                <a:solidFill>
                  <a:srgbClr val="000000"/>
                </a:solidFill>
              </a:rPr>
              <a:t>From UCLA - Ned Wright</a:t>
            </a:r>
          </a:p>
        </p:txBody>
      </p:sp>
    </p:spTree>
    <p:extLst>
      <p:ext uri="{BB962C8B-B14F-4D97-AF65-F5344CB8AC3E}">
        <p14:creationId xmlns:p14="http://schemas.microsoft.com/office/powerpoint/2010/main" val="246926696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Example group velocity question</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a:t>
            </a:r>
            <a:r>
              <a:rPr lang="en-US" sz="2000" i="1" dirty="0" err="1">
                <a:latin typeface="Baskerville"/>
                <a:cs typeface="Baskerville"/>
              </a:rPr>
              <a:t>Sarri</a:t>
            </a:r>
            <a:endParaRPr lang="en-US" sz="2000" i="1" dirty="0">
              <a:latin typeface="Baskerville"/>
              <a:cs typeface="Baskerville"/>
            </a:endParaRPr>
          </a:p>
        </p:txBody>
      </p:sp>
      <p:pic>
        <p:nvPicPr>
          <p:cNvPr id="2" name="Picture 1"/>
          <p:cNvPicPr>
            <a:picLocks noChangeAspect="1"/>
          </p:cNvPicPr>
          <p:nvPr/>
        </p:nvPicPr>
        <p:blipFill rotWithShape="1">
          <a:blip r:embed="rId3"/>
          <a:srcRect l="49895" t="23677" r="12670" b="10836"/>
          <a:stretch/>
        </p:blipFill>
        <p:spPr>
          <a:xfrm>
            <a:off x="4272197" y="1711551"/>
            <a:ext cx="4300537" cy="3294449"/>
          </a:xfrm>
          <a:prstGeom prst="rect">
            <a:avLst/>
          </a:prstGeom>
        </p:spPr>
      </p:pic>
      <p:pic>
        <p:nvPicPr>
          <p:cNvPr id="11" name="Picture 10"/>
          <p:cNvPicPr/>
          <p:nvPr/>
        </p:nvPicPr>
        <p:blipFill>
          <a:blip r:embed="rId4">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12" name="Text Box 21">
            <a:extLst>
              <a:ext uri="{FF2B5EF4-FFF2-40B4-BE49-F238E27FC236}">
                <a16:creationId xmlns:a16="http://schemas.microsoft.com/office/drawing/2014/main" id="{C82DB68A-00C2-AE44-995F-301E23D0D796}"/>
              </a:ext>
            </a:extLst>
          </p:cNvPr>
          <p:cNvSpPr txBox="1">
            <a:spLocks noChangeArrowheads="1"/>
          </p:cNvSpPr>
          <p:nvPr/>
        </p:nvSpPr>
        <p:spPr bwMode="auto">
          <a:xfrm>
            <a:off x="194985" y="926585"/>
            <a:ext cx="8695941" cy="769441"/>
          </a:xfrm>
          <a:prstGeom prst="rect">
            <a:avLst/>
          </a:prstGeom>
          <a:noFill/>
          <a:ln w="9525">
            <a:noFill/>
            <a:miter lim="800000"/>
            <a:headEnd/>
            <a:tailEnd/>
          </a:ln>
        </p:spPr>
        <p:txBody>
          <a:bodyPr wrap="square">
            <a:prstTxWarp prst="textNoShape">
              <a:avLst/>
            </a:prstTxWarp>
            <a:spAutoFit/>
          </a:bodyPr>
          <a:lstStyle/>
          <a:p>
            <a:pPr>
              <a:spcBef>
                <a:spcPct val="50000"/>
              </a:spcBef>
            </a:pPr>
            <a:r>
              <a:rPr lang="en-GB" sz="2200" dirty="0">
                <a:solidFill>
                  <a:srgbClr val="000000"/>
                </a:solidFill>
              </a:rPr>
              <a:t>Calculate the group velocity of light at a wavelength of 500 nm (in free space) when:</a:t>
            </a:r>
          </a:p>
        </p:txBody>
      </p:sp>
      <p:pic>
        <p:nvPicPr>
          <p:cNvPr id="3" name="Picture 2">
            <a:extLst>
              <a:ext uri="{FF2B5EF4-FFF2-40B4-BE49-F238E27FC236}">
                <a16:creationId xmlns:a16="http://schemas.microsoft.com/office/drawing/2014/main" id="{6F644686-8DDC-4045-AD65-5CF33CEB5AD0}"/>
              </a:ext>
            </a:extLst>
          </p:cNvPr>
          <p:cNvPicPr>
            <a:picLocks noChangeAspect="1"/>
          </p:cNvPicPr>
          <p:nvPr/>
        </p:nvPicPr>
        <p:blipFill>
          <a:blip r:embed="rId5"/>
          <a:stretch>
            <a:fillRect/>
          </a:stretch>
        </p:blipFill>
        <p:spPr>
          <a:xfrm>
            <a:off x="858915" y="2330700"/>
            <a:ext cx="3073400" cy="698500"/>
          </a:xfrm>
          <a:prstGeom prst="rect">
            <a:avLst/>
          </a:prstGeom>
        </p:spPr>
      </p:pic>
      <p:sp>
        <p:nvSpPr>
          <p:cNvPr id="14" name="Text Box 21">
            <a:extLst>
              <a:ext uri="{FF2B5EF4-FFF2-40B4-BE49-F238E27FC236}">
                <a16:creationId xmlns:a16="http://schemas.microsoft.com/office/drawing/2014/main" id="{6D255934-3654-B74E-8237-821A25168022}"/>
              </a:ext>
            </a:extLst>
          </p:cNvPr>
          <p:cNvSpPr txBox="1">
            <a:spLocks noChangeArrowheads="1"/>
          </p:cNvSpPr>
          <p:nvPr/>
        </p:nvSpPr>
        <p:spPr bwMode="auto">
          <a:xfrm>
            <a:off x="234683" y="5006000"/>
            <a:ext cx="8695941" cy="430887"/>
          </a:xfrm>
          <a:prstGeom prst="rect">
            <a:avLst/>
          </a:prstGeom>
          <a:noFill/>
          <a:ln w="9525">
            <a:noFill/>
            <a:miter lim="800000"/>
            <a:headEnd/>
            <a:tailEnd/>
          </a:ln>
        </p:spPr>
        <p:txBody>
          <a:bodyPr wrap="square">
            <a:prstTxWarp prst="textNoShape">
              <a:avLst/>
            </a:prstTxWarp>
            <a:spAutoFit/>
          </a:bodyPr>
          <a:lstStyle/>
          <a:p>
            <a:pPr>
              <a:spcBef>
                <a:spcPct val="50000"/>
              </a:spcBef>
            </a:pPr>
            <a:r>
              <a:rPr lang="en-GB" sz="2200" dirty="0">
                <a:solidFill>
                  <a:srgbClr val="000000"/>
                </a:solidFill>
              </a:rPr>
              <a:t>What is your first step?</a:t>
            </a:r>
          </a:p>
        </p:txBody>
      </p:sp>
      <p:pic>
        <p:nvPicPr>
          <p:cNvPr id="7" name="Picture 6">
            <a:extLst>
              <a:ext uri="{FF2B5EF4-FFF2-40B4-BE49-F238E27FC236}">
                <a16:creationId xmlns:a16="http://schemas.microsoft.com/office/drawing/2014/main" id="{CCD86A29-961D-EE4C-88E7-E44B530C47CD}"/>
              </a:ext>
            </a:extLst>
          </p:cNvPr>
          <p:cNvPicPr>
            <a:picLocks noChangeAspect="1"/>
          </p:cNvPicPr>
          <p:nvPr/>
        </p:nvPicPr>
        <p:blipFill>
          <a:blip r:embed="rId6"/>
          <a:stretch>
            <a:fillRect/>
          </a:stretch>
        </p:blipFill>
        <p:spPr>
          <a:xfrm>
            <a:off x="858915" y="3371946"/>
            <a:ext cx="2336800" cy="685800"/>
          </a:xfrm>
          <a:prstGeom prst="rect">
            <a:avLst/>
          </a:prstGeom>
        </p:spPr>
      </p:pic>
    </p:spTree>
    <p:extLst>
      <p:ext uri="{BB962C8B-B14F-4D97-AF65-F5344CB8AC3E}">
        <p14:creationId xmlns:p14="http://schemas.microsoft.com/office/powerpoint/2010/main" val="39028074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a:t>
            </a:r>
            <a:r>
              <a:rPr lang="en-US" sz="2000" i="1" dirty="0" err="1">
                <a:latin typeface="Baskerville"/>
                <a:cs typeface="Baskerville"/>
              </a:rPr>
              <a:t>Sarri</a:t>
            </a:r>
            <a:endParaRPr lang="en-US" sz="2000" i="1" dirty="0">
              <a:latin typeface="Baskerville"/>
              <a:cs typeface="Baskerville"/>
            </a:endParaRPr>
          </a:p>
        </p:txBody>
      </p:sp>
      <p:pic>
        <p:nvPicPr>
          <p:cNvPr id="11" name="Picture 10"/>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pic>
        <p:nvPicPr>
          <p:cNvPr id="12" name="Picture 11">
            <a:extLst>
              <a:ext uri="{FF2B5EF4-FFF2-40B4-BE49-F238E27FC236}">
                <a16:creationId xmlns:a16="http://schemas.microsoft.com/office/drawing/2014/main" id="{AAA36A4A-33E5-654B-BF40-96D5662391AF}"/>
              </a:ext>
            </a:extLst>
          </p:cNvPr>
          <p:cNvPicPr>
            <a:picLocks noChangeAspect="1"/>
          </p:cNvPicPr>
          <p:nvPr/>
        </p:nvPicPr>
        <p:blipFill>
          <a:blip r:embed="rId4"/>
          <a:stretch>
            <a:fillRect/>
          </a:stretch>
        </p:blipFill>
        <p:spPr>
          <a:xfrm>
            <a:off x="525015" y="1806711"/>
            <a:ext cx="3073400" cy="698500"/>
          </a:xfrm>
          <a:prstGeom prst="rect">
            <a:avLst/>
          </a:prstGeom>
        </p:spPr>
      </p:pic>
      <p:pic>
        <p:nvPicPr>
          <p:cNvPr id="14" name="Picture 13">
            <a:extLst>
              <a:ext uri="{FF2B5EF4-FFF2-40B4-BE49-F238E27FC236}">
                <a16:creationId xmlns:a16="http://schemas.microsoft.com/office/drawing/2014/main" id="{31BB97FC-161C-4842-9546-3EC1655B3FC1}"/>
              </a:ext>
            </a:extLst>
          </p:cNvPr>
          <p:cNvPicPr>
            <a:picLocks noChangeAspect="1"/>
          </p:cNvPicPr>
          <p:nvPr/>
        </p:nvPicPr>
        <p:blipFill>
          <a:blip r:embed="rId5"/>
          <a:stretch>
            <a:fillRect/>
          </a:stretch>
        </p:blipFill>
        <p:spPr>
          <a:xfrm>
            <a:off x="480043" y="3969878"/>
            <a:ext cx="2336800" cy="685800"/>
          </a:xfrm>
          <a:prstGeom prst="rect">
            <a:avLst/>
          </a:prstGeom>
        </p:spPr>
      </p:pic>
      <p:pic>
        <p:nvPicPr>
          <p:cNvPr id="2" name="Picture 1">
            <a:extLst>
              <a:ext uri="{FF2B5EF4-FFF2-40B4-BE49-F238E27FC236}">
                <a16:creationId xmlns:a16="http://schemas.microsoft.com/office/drawing/2014/main" id="{09235715-3C0E-7F48-83F2-B70B08461710}"/>
              </a:ext>
            </a:extLst>
          </p:cNvPr>
          <p:cNvPicPr>
            <a:picLocks noChangeAspect="1"/>
          </p:cNvPicPr>
          <p:nvPr/>
        </p:nvPicPr>
        <p:blipFill>
          <a:blip r:embed="rId6"/>
          <a:stretch>
            <a:fillRect/>
          </a:stretch>
        </p:blipFill>
        <p:spPr>
          <a:xfrm>
            <a:off x="467362" y="810467"/>
            <a:ext cx="2222500" cy="292100"/>
          </a:xfrm>
          <a:prstGeom prst="rect">
            <a:avLst/>
          </a:prstGeom>
        </p:spPr>
      </p:pic>
      <p:pic>
        <p:nvPicPr>
          <p:cNvPr id="5" name="Picture 4">
            <a:extLst>
              <a:ext uri="{FF2B5EF4-FFF2-40B4-BE49-F238E27FC236}">
                <a16:creationId xmlns:a16="http://schemas.microsoft.com/office/drawing/2014/main" id="{03EEE0E3-2568-AD47-9802-A9B670059282}"/>
              </a:ext>
            </a:extLst>
          </p:cNvPr>
          <p:cNvPicPr>
            <a:picLocks noChangeAspect="1"/>
          </p:cNvPicPr>
          <p:nvPr/>
        </p:nvPicPr>
        <p:blipFill>
          <a:blip r:embed="rId7"/>
          <a:stretch>
            <a:fillRect/>
          </a:stretch>
        </p:blipFill>
        <p:spPr>
          <a:xfrm>
            <a:off x="4512005" y="1796224"/>
            <a:ext cx="4254500" cy="685800"/>
          </a:xfrm>
          <a:prstGeom prst="rect">
            <a:avLst/>
          </a:prstGeom>
        </p:spPr>
      </p:pic>
      <p:pic>
        <p:nvPicPr>
          <p:cNvPr id="7" name="Picture 6">
            <a:extLst>
              <a:ext uri="{FF2B5EF4-FFF2-40B4-BE49-F238E27FC236}">
                <a16:creationId xmlns:a16="http://schemas.microsoft.com/office/drawing/2014/main" id="{8214E532-6735-2F40-B05F-CAF7BE39BE7F}"/>
              </a:ext>
            </a:extLst>
          </p:cNvPr>
          <p:cNvPicPr>
            <a:picLocks noChangeAspect="1"/>
          </p:cNvPicPr>
          <p:nvPr/>
        </p:nvPicPr>
        <p:blipFill>
          <a:blip r:embed="rId8"/>
          <a:stretch>
            <a:fillRect/>
          </a:stretch>
        </p:blipFill>
        <p:spPr>
          <a:xfrm>
            <a:off x="4067135" y="3991727"/>
            <a:ext cx="4483100" cy="698500"/>
          </a:xfrm>
          <a:prstGeom prst="rect">
            <a:avLst/>
          </a:prstGeom>
        </p:spPr>
      </p:pic>
      <p:pic>
        <p:nvPicPr>
          <p:cNvPr id="8" name="Picture 7">
            <a:extLst>
              <a:ext uri="{FF2B5EF4-FFF2-40B4-BE49-F238E27FC236}">
                <a16:creationId xmlns:a16="http://schemas.microsoft.com/office/drawing/2014/main" id="{74426080-8B1B-2540-8FFA-9B193C2BB92F}"/>
              </a:ext>
            </a:extLst>
          </p:cNvPr>
          <p:cNvPicPr>
            <a:picLocks noChangeAspect="1"/>
          </p:cNvPicPr>
          <p:nvPr/>
        </p:nvPicPr>
        <p:blipFill>
          <a:blip r:embed="rId9"/>
          <a:stretch>
            <a:fillRect/>
          </a:stretch>
        </p:blipFill>
        <p:spPr>
          <a:xfrm>
            <a:off x="489280" y="5240749"/>
            <a:ext cx="8432800" cy="698500"/>
          </a:xfrm>
          <a:prstGeom prst="rect">
            <a:avLst/>
          </a:prstGeom>
        </p:spPr>
      </p:pic>
      <p:pic>
        <p:nvPicPr>
          <p:cNvPr id="9" name="Picture 8">
            <a:extLst>
              <a:ext uri="{FF2B5EF4-FFF2-40B4-BE49-F238E27FC236}">
                <a16:creationId xmlns:a16="http://schemas.microsoft.com/office/drawing/2014/main" id="{AB513A39-9D13-A043-A3BD-A07EEDEF4A1E}"/>
              </a:ext>
            </a:extLst>
          </p:cNvPr>
          <p:cNvPicPr>
            <a:picLocks noChangeAspect="1"/>
          </p:cNvPicPr>
          <p:nvPr/>
        </p:nvPicPr>
        <p:blipFill>
          <a:blip r:embed="rId10"/>
          <a:stretch>
            <a:fillRect/>
          </a:stretch>
        </p:blipFill>
        <p:spPr>
          <a:xfrm>
            <a:off x="501834" y="2996879"/>
            <a:ext cx="2870200" cy="520700"/>
          </a:xfrm>
          <a:prstGeom prst="rect">
            <a:avLst/>
          </a:prstGeom>
        </p:spPr>
      </p:pic>
      <p:sp>
        <p:nvSpPr>
          <p:cNvPr id="17" name="Text Box 21">
            <a:extLst>
              <a:ext uri="{FF2B5EF4-FFF2-40B4-BE49-F238E27FC236}">
                <a16:creationId xmlns:a16="http://schemas.microsoft.com/office/drawing/2014/main" id="{7028DFB0-1DC4-DD41-959F-B309133FCF4E}"/>
              </a:ext>
            </a:extLst>
          </p:cNvPr>
          <p:cNvSpPr txBox="1">
            <a:spLocks noChangeArrowheads="1"/>
          </p:cNvSpPr>
          <p:nvPr/>
        </p:nvSpPr>
        <p:spPr bwMode="auto">
          <a:xfrm>
            <a:off x="176597" y="1211472"/>
            <a:ext cx="8695941" cy="430887"/>
          </a:xfrm>
          <a:prstGeom prst="rect">
            <a:avLst/>
          </a:prstGeom>
          <a:noFill/>
          <a:ln w="9525">
            <a:noFill/>
            <a:miter lim="800000"/>
            <a:headEnd/>
            <a:tailEnd/>
          </a:ln>
        </p:spPr>
        <p:txBody>
          <a:bodyPr wrap="square">
            <a:prstTxWarp prst="textNoShape">
              <a:avLst/>
            </a:prstTxWarp>
            <a:spAutoFit/>
          </a:bodyPr>
          <a:lstStyle/>
          <a:p>
            <a:pPr>
              <a:spcBef>
                <a:spcPct val="50000"/>
              </a:spcBef>
            </a:pPr>
            <a:r>
              <a:rPr lang="en-GB" sz="2200" dirty="0">
                <a:solidFill>
                  <a:srgbClr val="000000"/>
                </a:solidFill>
              </a:rPr>
              <a:t>1. Calculate the refractive index:</a:t>
            </a:r>
          </a:p>
        </p:txBody>
      </p:sp>
      <p:sp>
        <p:nvSpPr>
          <p:cNvPr id="19" name="Text Box 21">
            <a:extLst>
              <a:ext uri="{FF2B5EF4-FFF2-40B4-BE49-F238E27FC236}">
                <a16:creationId xmlns:a16="http://schemas.microsoft.com/office/drawing/2014/main" id="{411CA0EB-BBBC-8C4F-B5EC-2EAC7B49D675}"/>
              </a:ext>
            </a:extLst>
          </p:cNvPr>
          <p:cNvSpPr txBox="1">
            <a:spLocks noChangeArrowheads="1"/>
          </p:cNvSpPr>
          <p:nvPr/>
        </p:nvSpPr>
        <p:spPr bwMode="auto">
          <a:xfrm>
            <a:off x="177373" y="2505211"/>
            <a:ext cx="8695941" cy="430887"/>
          </a:xfrm>
          <a:prstGeom prst="rect">
            <a:avLst/>
          </a:prstGeom>
          <a:noFill/>
          <a:ln w="9525">
            <a:noFill/>
            <a:miter lim="800000"/>
            <a:headEnd/>
            <a:tailEnd/>
          </a:ln>
        </p:spPr>
        <p:txBody>
          <a:bodyPr wrap="square">
            <a:prstTxWarp prst="textNoShape">
              <a:avLst/>
            </a:prstTxWarp>
            <a:spAutoFit/>
          </a:bodyPr>
          <a:lstStyle/>
          <a:p>
            <a:pPr>
              <a:spcBef>
                <a:spcPct val="50000"/>
              </a:spcBef>
            </a:pPr>
            <a:r>
              <a:rPr lang="en-GB" sz="2200" dirty="0">
                <a:solidFill>
                  <a:srgbClr val="000000"/>
                </a:solidFill>
              </a:rPr>
              <a:t>2. Calculate the phase velocity:</a:t>
            </a:r>
          </a:p>
        </p:txBody>
      </p:sp>
      <p:sp>
        <p:nvSpPr>
          <p:cNvPr id="20" name="Text Box 21">
            <a:extLst>
              <a:ext uri="{FF2B5EF4-FFF2-40B4-BE49-F238E27FC236}">
                <a16:creationId xmlns:a16="http://schemas.microsoft.com/office/drawing/2014/main" id="{A21322C2-27B0-5848-8278-CF50F0F7E291}"/>
              </a:ext>
            </a:extLst>
          </p:cNvPr>
          <p:cNvSpPr txBox="1">
            <a:spLocks noChangeArrowheads="1"/>
          </p:cNvSpPr>
          <p:nvPr/>
        </p:nvSpPr>
        <p:spPr bwMode="auto">
          <a:xfrm>
            <a:off x="3873869" y="3183297"/>
            <a:ext cx="4869632" cy="769441"/>
          </a:xfrm>
          <a:prstGeom prst="rect">
            <a:avLst/>
          </a:prstGeom>
          <a:noFill/>
          <a:ln w="9525">
            <a:noFill/>
            <a:miter lim="800000"/>
            <a:headEnd/>
            <a:tailEnd/>
          </a:ln>
        </p:spPr>
        <p:txBody>
          <a:bodyPr wrap="square">
            <a:prstTxWarp prst="textNoShape">
              <a:avLst/>
            </a:prstTxWarp>
            <a:spAutoFit/>
          </a:bodyPr>
          <a:lstStyle/>
          <a:p>
            <a:pPr>
              <a:spcBef>
                <a:spcPct val="50000"/>
              </a:spcBef>
            </a:pPr>
            <a:r>
              <a:rPr lang="en-GB" sz="2200" dirty="0">
                <a:solidFill>
                  <a:srgbClr val="000000"/>
                </a:solidFill>
              </a:rPr>
              <a:t>3. Differentiate the refractive index </a:t>
            </a:r>
            <a:r>
              <a:rPr lang="en-GB" sz="2200" dirty="0" err="1">
                <a:solidFill>
                  <a:srgbClr val="000000"/>
                </a:solidFill>
              </a:rPr>
              <a:t>wrt</a:t>
            </a:r>
            <a:r>
              <a:rPr lang="en-GB" sz="2200" dirty="0">
                <a:solidFill>
                  <a:srgbClr val="000000"/>
                </a:solidFill>
              </a:rPr>
              <a:t> wavelength:</a:t>
            </a:r>
          </a:p>
        </p:txBody>
      </p:sp>
      <p:sp>
        <p:nvSpPr>
          <p:cNvPr id="21" name="Text Box 21">
            <a:extLst>
              <a:ext uri="{FF2B5EF4-FFF2-40B4-BE49-F238E27FC236}">
                <a16:creationId xmlns:a16="http://schemas.microsoft.com/office/drawing/2014/main" id="{C2A802F3-5154-E943-B16C-0731C00D9C53}"/>
              </a:ext>
            </a:extLst>
          </p:cNvPr>
          <p:cNvSpPr txBox="1">
            <a:spLocks noChangeArrowheads="1"/>
          </p:cNvSpPr>
          <p:nvPr/>
        </p:nvSpPr>
        <p:spPr bwMode="auto">
          <a:xfrm>
            <a:off x="176596" y="4803906"/>
            <a:ext cx="8745483" cy="430887"/>
          </a:xfrm>
          <a:prstGeom prst="rect">
            <a:avLst/>
          </a:prstGeom>
          <a:noFill/>
          <a:ln w="9525">
            <a:noFill/>
            <a:miter lim="800000"/>
            <a:headEnd/>
            <a:tailEnd/>
          </a:ln>
        </p:spPr>
        <p:txBody>
          <a:bodyPr wrap="square">
            <a:prstTxWarp prst="textNoShape">
              <a:avLst/>
            </a:prstTxWarp>
            <a:spAutoFit/>
          </a:bodyPr>
          <a:lstStyle/>
          <a:p>
            <a:pPr>
              <a:spcBef>
                <a:spcPct val="50000"/>
              </a:spcBef>
            </a:pPr>
            <a:r>
              <a:rPr lang="en-GB" sz="2200" dirty="0">
                <a:solidFill>
                  <a:srgbClr val="000000"/>
                </a:solidFill>
              </a:rPr>
              <a:t>4. Sub in values and calculate the group velocity.</a:t>
            </a:r>
          </a:p>
        </p:txBody>
      </p:sp>
      <p:cxnSp>
        <p:nvCxnSpPr>
          <p:cNvPr id="22" name="Straight Arrow Connector 21">
            <a:extLst>
              <a:ext uri="{FF2B5EF4-FFF2-40B4-BE49-F238E27FC236}">
                <a16:creationId xmlns:a16="http://schemas.microsoft.com/office/drawing/2014/main" id="{6E8C43F5-8BE9-E245-9BF2-1607231409FD}"/>
              </a:ext>
            </a:extLst>
          </p:cNvPr>
          <p:cNvCxnSpPr/>
          <p:nvPr/>
        </p:nvCxnSpPr>
        <p:spPr bwMode="auto">
          <a:xfrm>
            <a:off x="3873869" y="2158584"/>
            <a:ext cx="565110"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23" name="Straight Arrow Connector 22">
            <a:extLst>
              <a:ext uri="{FF2B5EF4-FFF2-40B4-BE49-F238E27FC236}">
                <a16:creationId xmlns:a16="http://schemas.microsoft.com/office/drawing/2014/main" id="{BCC5EC0E-2239-604F-A11A-A7A1B5878D2A}"/>
              </a:ext>
            </a:extLst>
          </p:cNvPr>
          <p:cNvCxnSpPr>
            <a:cxnSpLocks/>
          </p:cNvCxnSpPr>
          <p:nvPr/>
        </p:nvCxnSpPr>
        <p:spPr bwMode="auto">
          <a:xfrm flipH="1">
            <a:off x="3372034" y="4349647"/>
            <a:ext cx="432409"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25" name="Rounded Rectangle 24">
            <a:extLst>
              <a:ext uri="{FF2B5EF4-FFF2-40B4-BE49-F238E27FC236}">
                <a16:creationId xmlns:a16="http://schemas.microsoft.com/office/drawing/2014/main" id="{E6927BCF-C460-8A41-991F-E98C57B421B6}"/>
              </a:ext>
            </a:extLst>
          </p:cNvPr>
          <p:cNvSpPr/>
          <p:nvPr/>
        </p:nvSpPr>
        <p:spPr>
          <a:xfrm>
            <a:off x="2292090" y="3942847"/>
            <a:ext cx="524753" cy="769441"/>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26" name="Rounded Rectangle 25">
            <a:extLst>
              <a:ext uri="{FF2B5EF4-FFF2-40B4-BE49-F238E27FC236}">
                <a16:creationId xmlns:a16="http://schemas.microsoft.com/office/drawing/2014/main" id="{C5591BE2-62CB-C047-8087-6991DF30ECAC}"/>
              </a:ext>
            </a:extLst>
          </p:cNvPr>
          <p:cNvSpPr/>
          <p:nvPr/>
        </p:nvSpPr>
        <p:spPr>
          <a:xfrm>
            <a:off x="3972260" y="3920786"/>
            <a:ext cx="4577975" cy="769441"/>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27" name="TextBox 26">
            <a:extLst>
              <a:ext uri="{FF2B5EF4-FFF2-40B4-BE49-F238E27FC236}">
                <a16:creationId xmlns:a16="http://schemas.microsoft.com/office/drawing/2014/main" id="{691228CF-CDF8-E24D-8C79-0806EEC345F3}"/>
              </a:ext>
            </a:extLst>
          </p:cNvPr>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Example group velocity question</a:t>
            </a:r>
          </a:p>
        </p:txBody>
      </p:sp>
    </p:spTree>
    <p:extLst>
      <p:ext uri="{BB962C8B-B14F-4D97-AF65-F5344CB8AC3E}">
        <p14:creationId xmlns:p14="http://schemas.microsoft.com/office/powerpoint/2010/main" val="223824600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PHY2004: Electromagnetism and Optics</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6" name="TextBox 15"/>
          <p:cNvSpPr txBox="1"/>
          <p:nvPr/>
        </p:nvSpPr>
        <p:spPr>
          <a:xfrm>
            <a:off x="0" y="1984822"/>
            <a:ext cx="9143999" cy="2400657"/>
          </a:xfrm>
          <a:prstGeom prst="rect">
            <a:avLst/>
          </a:prstGeom>
          <a:noFill/>
        </p:spPr>
        <p:txBody>
          <a:bodyPr wrap="square" rtlCol="0">
            <a:spAutoFit/>
          </a:bodyPr>
          <a:lstStyle/>
          <a:p>
            <a:pPr algn="ctr"/>
            <a:r>
              <a:rPr lang="en-US" sz="5000" b="1" dirty="0">
                <a:solidFill>
                  <a:schemeClr val="tx1">
                    <a:lumMod val="75000"/>
                    <a:lumOff val="25000"/>
                  </a:schemeClr>
                </a:solidFill>
                <a:latin typeface="Baskerville"/>
                <a:cs typeface="Baskerville"/>
              </a:rPr>
              <a:t>Lecture 14b: </a:t>
            </a:r>
          </a:p>
          <a:p>
            <a:pPr algn="ctr"/>
            <a:r>
              <a:rPr lang="en-US" sz="5000" dirty="0">
                <a:solidFill>
                  <a:schemeClr val="tx1">
                    <a:lumMod val="75000"/>
                    <a:lumOff val="25000"/>
                  </a:schemeClr>
                </a:solidFill>
                <a:latin typeface="Baskerville"/>
                <a:cs typeface="Baskerville"/>
              </a:rPr>
              <a:t>Boundary conditions and the dispersion relation</a:t>
            </a:r>
          </a:p>
        </p:txBody>
      </p:sp>
      <p:sp>
        <p:nvSpPr>
          <p:cNvPr id="18" name="TextBox 17"/>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a:t>
            </a:r>
            <a:r>
              <a:rPr lang="en-US" sz="2000" i="1" dirty="0" err="1">
                <a:latin typeface="Baskerville"/>
                <a:cs typeface="Baskerville"/>
              </a:rPr>
              <a:t>Sarri</a:t>
            </a:r>
            <a:endParaRPr lang="en-US" sz="2000" i="1" dirty="0">
              <a:latin typeface="Baskerville"/>
              <a:cs typeface="Baskerville"/>
            </a:endParaRPr>
          </a:p>
        </p:txBody>
      </p:sp>
      <p:pic>
        <p:nvPicPr>
          <p:cNvPr id="11" name="Picture 10"/>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Tree>
    <p:extLst>
      <p:ext uri="{BB962C8B-B14F-4D97-AF65-F5344CB8AC3E}">
        <p14:creationId xmlns:p14="http://schemas.microsoft.com/office/powerpoint/2010/main" val="28964138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646331"/>
          </a:xfrm>
          <a:prstGeom prst="rect">
            <a:avLst/>
          </a:prstGeom>
          <a:noFill/>
        </p:spPr>
        <p:txBody>
          <a:bodyPr wrap="square" rtlCol="0">
            <a:spAutoFit/>
          </a:bodyPr>
          <a:lstStyle/>
          <a:p>
            <a:pPr algn="ctr"/>
            <a:r>
              <a:rPr lang="en-US" sz="3600" dirty="0">
                <a:solidFill>
                  <a:schemeClr val="tx1">
                    <a:lumMod val="75000"/>
                    <a:lumOff val="25000"/>
                  </a:schemeClr>
                </a:solidFill>
                <a:latin typeface="Baskerville"/>
                <a:cs typeface="Baskerville"/>
              </a:rPr>
              <a:t>Plane of incidence</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a:t>
            </a:r>
            <a:r>
              <a:rPr lang="en-US" sz="2000" i="1" dirty="0" err="1">
                <a:latin typeface="Baskerville"/>
                <a:cs typeface="Baskerville"/>
              </a:rPr>
              <a:t>Sarri</a:t>
            </a:r>
            <a:endParaRPr lang="en-US" sz="2000" i="1" dirty="0">
              <a:latin typeface="Baskerville"/>
              <a:cs typeface="Baskerville"/>
            </a:endParaRPr>
          </a:p>
        </p:txBody>
      </p:sp>
      <p:pic>
        <p:nvPicPr>
          <p:cNvPr id="21" name="Picture 20"/>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66" name="Rectangle 6">
            <a:extLst>
              <a:ext uri="{FF2B5EF4-FFF2-40B4-BE49-F238E27FC236}">
                <a16:creationId xmlns:a16="http://schemas.microsoft.com/office/drawing/2014/main" id="{C65B7393-3A31-6A44-B2E0-B22733D13FCF}"/>
              </a:ext>
            </a:extLst>
          </p:cNvPr>
          <p:cNvSpPr>
            <a:spLocks noChangeArrowheads="1"/>
          </p:cNvSpPr>
          <p:nvPr/>
        </p:nvSpPr>
        <p:spPr bwMode="auto">
          <a:xfrm>
            <a:off x="176592" y="773328"/>
            <a:ext cx="8695946" cy="2144177"/>
          </a:xfrm>
          <a:prstGeom prst="rect">
            <a:avLst/>
          </a:prstGeom>
          <a:noFill/>
          <a:ln w="9525">
            <a:noFill/>
            <a:miter lim="800000"/>
            <a:headEnd/>
            <a:tailEnd/>
          </a:ln>
        </p:spPr>
        <p:txBody>
          <a:bodyPr wrap="square" anchor="ctr">
            <a:prstTxWarp prst="textNoShape">
              <a:avLst/>
            </a:prstTxWarp>
            <a:spAutoFit/>
          </a:bodyPr>
          <a:lstStyle/>
          <a:p>
            <a:r>
              <a:rPr lang="en-US" sz="2000" dirty="0">
                <a:ea typeface="Times New Roman" pitchFamily="-84" charset="0"/>
                <a:cs typeface="Helvetica"/>
              </a:rPr>
              <a:t>We have seen that when light propagates across an interface between media the electric of magnetic field may be modified and this modification depends on the orientation of the field vector to the interface. </a:t>
            </a:r>
            <a:endParaRPr lang="en-US" sz="2000" baseline="-25000" dirty="0">
              <a:latin typeface="+mn-lt"/>
              <a:ea typeface="Times New Roman" pitchFamily="-84" charset="0"/>
              <a:cs typeface="Helvetica"/>
            </a:endParaRPr>
          </a:p>
          <a:p>
            <a:endParaRPr lang="en-US" sz="2000" baseline="-25000" dirty="0">
              <a:latin typeface="+mn-lt"/>
              <a:ea typeface="Times New Roman" pitchFamily="-84" charset="0"/>
              <a:cs typeface="Helvetica"/>
            </a:endParaRPr>
          </a:p>
          <a:p>
            <a:r>
              <a:rPr lang="en-US" sz="2000" dirty="0">
                <a:latin typeface="+mn-lt"/>
                <a:ea typeface="Times New Roman" pitchFamily="-84" charset="0"/>
                <a:cs typeface="Helvetica"/>
              </a:rPr>
              <a:t>We have to be very clear about what our electric field components are perpendicular and parallel to.  Often the plane of incidence is used instead of the plane of the interface. </a:t>
            </a:r>
            <a:endParaRPr lang="en-US" sz="2000" dirty="0">
              <a:ea typeface="Times New Roman" pitchFamily="-84" charset="0"/>
              <a:cs typeface="Helvetica"/>
            </a:endParaRPr>
          </a:p>
        </p:txBody>
      </p:sp>
      <p:grpSp>
        <p:nvGrpSpPr>
          <p:cNvPr id="81" name="Group 80">
            <a:extLst>
              <a:ext uri="{FF2B5EF4-FFF2-40B4-BE49-F238E27FC236}">
                <a16:creationId xmlns:a16="http://schemas.microsoft.com/office/drawing/2014/main" id="{A23BE9B6-DC47-A648-9663-32EE173E8046}"/>
              </a:ext>
            </a:extLst>
          </p:cNvPr>
          <p:cNvGrpSpPr/>
          <p:nvPr/>
        </p:nvGrpSpPr>
        <p:grpSpPr>
          <a:xfrm>
            <a:off x="2040095" y="3341447"/>
            <a:ext cx="1221503" cy="917794"/>
            <a:chOff x="5266169" y="1013754"/>
            <a:chExt cx="1221503" cy="917794"/>
          </a:xfrm>
        </p:grpSpPr>
        <p:grpSp>
          <p:nvGrpSpPr>
            <p:cNvPr id="82" name="Group 81">
              <a:extLst>
                <a:ext uri="{FF2B5EF4-FFF2-40B4-BE49-F238E27FC236}">
                  <a16:creationId xmlns:a16="http://schemas.microsoft.com/office/drawing/2014/main" id="{BC54D120-EA94-C24F-898B-0217466BC3BB}"/>
                </a:ext>
              </a:extLst>
            </p:cNvPr>
            <p:cNvGrpSpPr/>
            <p:nvPr/>
          </p:nvGrpSpPr>
          <p:grpSpPr>
            <a:xfrm>
              <a:off x="5266169" y="1298670"/>
              <a:ext cx="825387" cy="632878"/>
              <a:chOff x="5438449" y="1259171"/>
              <a:chExt cx="825387" cy="632878"/>
            </a:xfrm>
          </p:grpSpPr>
          <p:cxnSp>
            <p:nvCxnSpPr>
              <p:cNvPr id="86" name="Straight Arrow Connector 85">
                <a:extLst>
                  <a:ext uri="{FF2B5EF4-FFF2-40B4-BE49-F238E27FC236}">
                    <a16:creationId xmlns:a16="http://schemas.microsoft.com/office/drawing/2014/main" id="{5BD6D1EC-E2FC-6E44-B492-8B533B131DBF}"/>
                  </a:ext>
                </a:extLst>
              </p:cNvPr>
              <p:cNvCxnSpPr>
                <a:cxnSpLocks/>
              </p:cNvCxnSpPr>
              <p:nvPr/>
            </p:nvCxnSpPr>
            <p:spPr bwMode="auto">
              <a:xfrm flipV="1">
                <a:off x="5438449" y="1295167"/>
                <a:ext cx="825387" cy="596882"/>
              </a:xfrm>
              <a:prstGeom prst="straightConnector1">
                <a:avLst/>
              </a:prstGeom>
              <a:solidFill>
                <a:schemeClr val="accent1"/>
              </a:solidFill>
              <a:ln w="25400" cap="flat" cmpd="sng" algn="ctr">
                <a:solidFill>
                  <a:srgbClr val="FF0066"/>
                </a:solidFill>
                <a:prstDash val="solid"/>
                <a:round/>
                <a:headEnd type="none" w="med" len="med"/>
                <a:tailEnd type="triangle" w="lg" len="lg"/>
              </a:ln>
              <a:effectLst/>
            </p:spPr>
          </p:cxnSp>
          <p:cxnSp>
            <p:nvCxnSpPr>
              <p:cNvPr id="87" name="Straight Arrow Connector 86">
                <a:extLst>
                  <a:ext uri="{FF2B5EF4-FFF2-40B4-BE49-F238E27FC236}">
                    <a16:creationId xmlns:a16="http://schemas.microsoft.com/office/drawing/2014/main" id="{E09DB17B-B6B0-AA47-96EE-FDB8EF1A79B7}"/>
                  </a:ext>
                </a:extLst>
              </p:cNvPr>
              <p:cNvCxnSpPr>
                <a:cxnSpLocks/>
              </p:cNvCxnSpPr>
              <p:nvPr/>
            </p:nvCxnSpPr>
            <p:spPr bwMode="auto">
              <a:xfrm>
                <a:off x="5458290" y="1892049"/>
                <a:ext cx="805546" cy="0"/>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cxnSp>
            <p:nvCxnSpPr>
              <p:cNvPr id="88" name="Straight Arrow Connector 87">
                <a:extLst>
                  <a:ext uri="{FF2B5EF4-FFF2-40B4-BE49-F238E27FC236}">
                    <a16:creationId xmlns:a16="http://schemas.microsoft.com/office/drawing/2014/main" id="{FE751AC4-58A3-C047-A867-B58D90359750}"/>
                  </a:ext>
                </a:extLst>
              </p:cNvPr>
              <p:cNvCxnSpPr>
                <a:cxnSpLocks/>
              </p:cNvCxnSpPr>
              <p:nvPr/>
            </p:nvCxnSpPr>
            <p:spPr bwMode="auto">
              <a:xfrm flipV="1">
                <a:off x="5458290" y="1259171"/>
                <a:ext cx="0" cy="632878"/>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grpSp>
        <p:sp>
          <p:nvSpPr>
            <p:cNvPr id="85" name="Rectangle 6">
              <a:extLst>
                <a:ext uri="{FF2B5EF4-FFF2-40B4-BE49-F238E27FC236}">
                  <a16:creationId xmlns:a16="http://schemas.microsoft.com/office/drawing/2014/main" id="{6510678E-EEE0-5749-A083-B9AEE188E5C2}"/>
                </a:ext>
              </a:extLst>
            </p:cNvPr>
            <p:cNvSpPr>
              <a:spLocks noChangeArrowheads="1"/>
            </p:cNvSpPr>
            <p:nvPr/>
          </p:nvSpPr>
          <p:spPr bwMode="auto">
            <a:xfrm>
              <a:off x="5773626" y="1013754"/>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a:solidFill>
                    <a:srgbClr val="FF0000"/>
                  </a:solidFill>
                  <a:ea typeface="Times New Roman" pitchFamily="-84" charset="0"/>
                  <a:cs typeface="Helvetica"/>
                </a:rPr>
                <a:t>E</a:t>
              </a:r>
              <a:r>
                <a:rPr lang="en-US" sz="1800" i="1" baseline="-25000" dirty="0">
                  <a:solidFill>
                    <a:srgbClr val="FF0000"/>
                  </a:solidFill>
                  <a:ea typeface="Times New Roman" pitchFamily="-84" charset="0"/>
                  <a:cs typeface="Helvetica"/>
                </a:rPr>
                <a:t>1</a:t>
              </a:r>
              <a:endParaRPr lang="en-US" sz="1800" i="1" baseline="-25000" dirty="0">
                <a:solidFill>
                  <a:srgbClr val="FF0000"/>
                </a:solidFill>
                <a:latin typeface="+mn-lt"/>
                <a:ea typeface="Times New Roman" pitchFamily="-84" charset="0"/>
                <a:cs typeface="Helvetica"/>
              </a:endParaRPr>
            </a:p>
          </p:txBody>
        </p:sp>
      </p:grpSp>
      <p:grpSp>
        <p:nvGrpSpPr>
          <p:cNvPr id="7" name="Group 6">
            <a:extLst>
              <a:ext uri="{FF2B5EF4-FFF2-40B4-BE49-F238E27FC236}">
                <a16:creationId xmlns:a16="http://schemas.microsoft.com/office/drawing/2014/main" id="{66DD31BF-FB1B-FF46-948C-B5AC9E08A495}"/>
              </a:ext>
            </a:extLst>
          </p:cNvPr>
          <p:cNvGrpSpPr/>
          <p:nvPr/>
        </p:nvGrpSpPr>
        <p:grpSpPr>
          <a:xfrm>
            <a:off x="754762" y="4927856"/>
            <a:ext cx="1166445" cy="1046018"/>
            <a:chOff x="608524" y="5151471"/>
            <a:chExt cx="1166445" cy="1046018"/>
          </a:xfrm>
        </p:grpSpPr>
        <p:grpSp>
          <p:nvGrpSpPr>
            <p:cNvPr id="90" name="Group 89">
              <a:extLst>
                <a:ext uri="{FF2B5EF4-FFF2-40B4-BE49-F238E27FC236}">
                  <a16:creationId xmlns:a16="http://schemas.microsoft.com/office/drawing/2014/main" id="{4C05FE26-F7B9-C745-B09E-BBDD51357340}"/>
                </a:ext>
              </a:extLst>
            </p:cNvPr>
            <p:cNvGrpSpPr/>
            <p:nvPr/>
          </p:nvGrpSpPr>
          <p:grpSpPr>
            <a:xfrm>
              <a:off x="969423" y="5151471"/>
              <a:ext cx="805546" cy="632878"/>
              <a:chOff x="5458290" y="1259171"/>
              <a:chExt cx="805546" cy="632878"/>
            </a:xfrm>
          </p:grpSpPr>
          <p:cxnSp>
            <p:nvCxnSpPr>
              <p:cNvPr id="95" name="Straight Arrow Connector 94">
                <a:extLst>
                  <a:ext uri="{FF2B5EF4-FFF2-40B4-BE49-F238E27FC236}">
                    <a16:creationId xmlns:a16="http://schemas.microsoft.com/office/drawing/2014/main" id="{AB3037CC-0D3E-7645-9387-EC6D6980976E}"/>
                  </a:ext>
                </a:extLst>
              </p:cNvPr>
              <p:cNvCxnSpPr>
                <a:cxnSpLocks/>
              </p:cNvCxnSpPr>
              <p:nvPr/>
            </p:nvCxnSpPr>
            <p:spPr bwMode="auto">
              <a:xfrm>
                <a:off x="5458290" y="1892049"/>
                <a:ext cx="805546" cy="0"/>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cxnSp>
            <p:nvCxnSpPr>
              <p:cNvPr id="96" name="Straight Arrow Connector 95">
                <a:extLst>
                  <a:ext uri="{FF2B5EF4-FFF2-40B4-BE49-F238E27FC236}">
                    <a16:creationId xmlns:a16="http://schemas.microsoft.com/office/drawing/2014/main" id="{9F864E21-2E49-9B48-AE16-FD6842B4BD01}"/>
                  </a:ext>
                </a:extLst>
              </p:cNvPr>
              <p:cNvCxnSpPr>
                <a:cxnSpLocks/>
              </p:cNvCxnSpPr>
              <p:nvPr/>
            </p:nvCxnSpPr>
            <p:spPr bwMode="auto">
              <a:xfrm flipV="1">
                <a:off x="5458290" y="1259171"/>
                <a:ext cx="0" cy="632878"/>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grpSp>
        <p:sp>
          <p:nvSpPr>
            <p:cNvPr id="93" name="Rectangle 6">
              <a:extLst>
                <a:ext uri="{FF2B5EF4-FFF2-40B4-BE49-F238E27FC236}">
                  <a16:creationId xmlns:a16="http://schemas.microsoft.com/office/drawing/2014/main" id="{B2438EE0-DE51-EA44-ADAA-A684E5A63402}"/>
                </a:ext>
              </a:extLst>
            </p:cNvPr>
            <p:cNvSpPr>
              <a:spLocks noChangeArrowheads="1"/>
            </p:cNvSpPr>
            <p:nvPr/>
          </p:nvSpPr>
          <p:spPr bwMode="auto">
            <a:xfrm>
              <a:off x="608524" y="5828157"/>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a:solidFill>
                    <a:srgbClr val="FF0000"/>
                  </a:solidFill>
                  <a:ea typeface="Times New Roman" pitchFamily="-84" charset="0"/>
                  <a:cs typeface="Helvetica"/>
                </a:rPr>
                <a:t>E</a:t>
              </a:r>
              <a:r>
                <a:rPr lang="en-US" sz="1800" i="1" baseline="-25000" dirty="0">
                  <a:solidFill>
                    <a:srgbClr val="FF0000"/>
                  </a:solidFill>
                  <a:ea typeface="Times New Roman" pitchFamily="-84" charset="0"/>
                  <a:cs typeface="Helvetica"/>
                </a:rPr>
                <a:t>1</a:t>
              </a:r>
              <a:endParaRPr lang="en-US" sz="1800" i="1" baseline="-25000" dirty="0">
                <a:solidFill>
                  <a:srgbClr val="FF0000"/>
                </a:solidFill>
                <a:latin typeface="+mn-lt"/>
                <a:ea typeface="Times New Roman" pitchFamily="-84" charset="0"/>
                <a:cs typeface="Helvetica"/>
              </a:endParaRPr>
            </a:p>
          </p:txBody>
        </p:sp>
        <p:sp>
          <p:nvSpPr>
            <p:cNvPr id="3" name="Oval 2">
              <a:extLst>
                <a:ext uri="{FF2B5EF4-FFF2-40B4-BE49-F238E27FC236}">
                  <a16:creationId xmlns:a16="http://schemas.microsoft.com/office/drawing/2014/main" id="{B1A7E466-D6BA-9F46-A590-512902151FA1}"/>
                </a:ext>
              </a:extLst>
            </p:cNvPr>
            <p:cNvSpPr/>
            <p:nvPr/>
          </p:nvSpPr>
          <p:spPr>
            <a:xfrm>
              <a:off x="925094" y="5736911"/>
              <a:ext cx="80907" cy="101219"/>
            </a:xfrm>
            <a:prstGeom prst="ellipse">
              <a:avLst/>
            </a:prstGeom>
            <a:solidFill>
              <a:srgbClr val="FF0000"/>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grpSp>
        <p:nvGrpSpPr>
          <p:cNvPr id="97" name="Group 96">
            <a:extLst>
              <a:ext uri="{FF2B5EF4-FFF2-40B4-BE49-F238E27FC236}">
                <a16:creationId xmlns:a16="http://schemas.microsoft.com/office/drawing/2014/main" id="{0E6B03C9-FDFB-8C47-9BD3-E23747B53E86}"/>
              </a:ext>
            </a:extLst>
          </p:cNvPr>
          <p:cNvGrpSpPr/>
          <p:nvPr/>
        </p:nvGrpSpPr>
        <p:grpSpPr>
          <a:xfrm>
            <a:off x="2855298" y="4876680"/>
            <a:ext cx="1109057" cy="1185913"/>
            <a:chOff x="665912" y="5151471"/>
            <a:chExt cx="1109057" cy="1185913"/>
          </a:xfrm>
        </p:grpSpPr>
        <p:grpSp>
          <p:nvGrpSpPr>
            <p:cNvPr id="98" name="Group 97">
              <a:extLst>
                <a:ext uri="{FF2B5EF4-FFF2-40B4-BE49-F238E27FC236}">
                  <a16:creationId xmlns:a16="http://schemas.microsoft.com/office/drawing/2014/main" id="{2D52D42C-BA7E-C646-9500-F973F6A384F2}"/>
                </a:ext>
              </a:extLst>
            </p:cNvPr>
            <p:cNvGrpSpPr/>
            <p:nvPr/>
          </p:nvGrpSpPr>
          <p:grpSpPr>
            <a:xfrm>
              <a:off x="969423" y="5151471"/>
              <a:ext cx="805546" cy="632878"/>
              <a:chOff x="5458290" y="1259171"/>
              <a:chExt cx="805546" cy="632878"/>
            </a:xfrm>
          </p:grpSpPr>
          <p:cxnSp>
            <p:nvCxnSpPr>
              <p:cNvPr id="101" name="Straight Arrow Connector 100">
                <a:extLst>
                  <a:ext uri="{FF2B5EF4-FFF2-40B4-BE49-F238E27FC236}">
                    <a16:creationId xmlns:a16="http://schemas.microsoft.com/office/drawing/2014/main" id="{46E00A4B-2FE4-8C47-B4CF-2A8DD65DE29A}"/>
                  </a:ext>
                </a:extLst>
              </p:cNvPr>
              <p:cNvCxnSpPr>
                <a:cxnSpLocks/>
              </p:cNvCxnSpPr>
              <p:nvPr/>
            </p:nvCxnSpPr>
            <p:spPr bwMode="auto">
              <a:xfrm>
                <a:off x="5458290" y="1892049"/>
                <a:ext cx="805546" cy="0"/>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cxnSp>
            <p:nvCxnSpPr>
              <p:cNvPr id="102" name="Straight Arrow Connector 101">
                <a:extLst>
                  <a:ext uri="{FF2B5EF4-FFF2-40B4-BE49-F238E27FC236}">
                    <a16:creationId xmlns:a16="http://schemas.microsoft.com/office/drawing/2014/main" id="{0A198C69-A955-BF4A-89FD-1CA00EDB93B1}"/>
                  </a:ext>
                </a:extLst>
              </p:cNvPr>
              <p:cNvCxnSpPr>
                <a:cxnSpLocks/>
              </p:cNvCxnSpPr>
              <p:nvPr/>
            </p:nvCxnSpPr>
            <p:spPr bwMode="auto">
              <a:xfrm flipV="1">
                <a:off x="5458290" y="1259171"/>
                <a:ext cx="0" cy="632878"/>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grpSp>
        <p:sp>
          <p:nvSpPr>
            <p:cNvPr id="99" name="Rectangle 6">
              <a:extLst>
                <a:ext uri="{FF2B5EF4-FFF2-40B4-BE49-F238E27FC236}">
                  <a16:creationId xmlns:a16="http://schemas.microsoft.com/office/drawing/2014/main" id="{F73145D1-2809-A34C-89DE-4EEE4370DDA5}"/>
                </a:ext>
              </a:extLst>
            </p:cNvPr>
            <p:cNvSpPr>
              <a:spLocks noChangeArrowheads="1"/>
            </p:cNvSpPr>
            <p:nvPr/>
          </p:nvSpPr>
          <p:spPr bwMode="auto">
            <a:xfrm>
              <a:off x="665912" y="5968052"/>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a:solidFill>
                    <a:srgbClr val="FF0000"/>
                  </a:solidFill>
                  <a:ea typeface="Times New Roman" pitchFamily="-84" charset="0"/>
                  <a:cs typeface="Helvetica"/>
                </a:rPr>
                <a:t>E</a:t>
              </a:r>
              <a:r>
                <a:rPr lang="en-US" sz="1800" i="1" baseline="-25000" dirty="0">
                  <a:solidFill>
                    <a:srgbClr val="FF0000"/>
                  </a:solidFill>
                  <a:ea typeface="Times New Roman" pitchFamily="-84" charset="0"/>
                  <a:cs typeface="Helvetica"/>
                </a:rPr>
                <a:t>1</a:t>
              </a:r>
              <a:endParaRPr lang="en-US" sz="1800" i="1" baseline="-25000" dirty="0">
                <a:solidFill>
                  <a:srgbClr val="FF0000"/>
                </a:solidFill>
                <a:latin typeface="+mn-lt"/>
                <a:ea typeface="Times New Roman" pitchFamily="-84" charset="0"/>
                <a:cs typeface="Helvetica"/>
              </a:endParaRPr>
            </a:p>
          </p:txBody>
        </p:sp>
      </p:grpSp>
      <p:cxnSp>
        <p:nvCxnSpPr>
          <p:cNvPr id="12" name="Straight Connector 11">
            <a:extLst>
              <a:ext uri="{FF2B5EF4-FFF2-40B4-BE49-F238E27FC236}">
                <a16:creationId xmlns:a16="http://schemas.microsoft.com/office/drawing/2014/main" id="{2EFC8592-7FE5-6F41-9B75-16282C1EEEAF}"/>
              </a:ext>
            </a:extLst>
          </p:cNvPr>
          <p:cNvCxnSpPr>
            <a:cxnSpLocks/>
          </p:cNvCxnSpPr>
          <p:nvPr/>
        </p:nvCxnSpPr>
        <p:spPr bwMode="auto">
          <a:xfrm flipH="1">
            <a:off x="2955259" y="5335412"/>
            <a:ext cx="360000" cy="3600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EBE7544-5181-EC46-8A94-4DDBA6E9862F}"/>
              </a:ext>
            </a:extLst>
          </p:cNvPr>
          <p:cNvCxnSpPr>
            <a:cxnSpLocks/>
          </p:cNvCxnSpPr>
          <p:nvPr/>
        </p:nvCxnSpPr>
        <p:spPr bwMode="auto">
          <a:xfrm>
            <a:off x="3015075" y="5344858"/>
            <a:ext cx="360000" cy="3600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104" name="Rectangle 6">
            <a:extLst>
              <a:ext uri="{FF2B5EF4-FFF2-40B4-BE49-F238E27FC236}">
                <a16:creationId xmlns:a16="http://schemas.microsoft.com/office/drawing/2014/main" id="{2F1010F9-E8DA-4B48-9C61-F06973B8E56F}"/>
              </a:ext>
            </a:extLst>
          </p:cNvPr>
          <p:cNvSpPr>
            <a:spLocks noChangeArrowheads="1"/>
          </p:cNvSpPr>
          <p:nvPr/>
        </p:nvSpPr>
        <p:spPr bwMode="auto">
          <a:xfrm>
            <a:off x="804433" y="3010975"/>
            <a:ext cx="3281456" cy="369332"/>
          </a:xfrm>
          <a:prstGeom prst="rect">
            <a:avLst/>
          </a:prstGeom>
          <a:noFill/>
          <a:ln w="9525">
            <a:noFill/>
            <a:miter lim="800000"/>
            <a:headEnd/>
            <a:tailEnd/>
          </a:ln>
        </p:spPr>
        <p:txBody>
          <a:bodyPr wrap="square" anchor="ctr">
            <a:prstTxWarp prst="textNoShape">
              <a:avLst/>
            </a:prstTxWarp>
            <a:spAutoFit/>
          </a:bodyPr>
          <a:lstStyle/>
          <a:p>
            <a:pPr algn="ctr"/>
            <a:r>
              <a:rPr lang="en-US" sz="1800" b="1" dirty="0">
                <a:solidFill>
                  <a:srgbClr val="000000"/>
                </a:solidFill>
                <a:ea typeface="Times New Roman" pitchFamily="-84" charset="0"/>
                <a:cs typeface="Helvetica"/>
              </a:rPr>
              <a:t>Parallel to plane of incidence</a:t>
            </a:r>
            <a:endParaRPr lang="en-US" sz="1800" b="1" dirty="0">
              <a:solidFill>
                <a:srgbClr val="000000"/>
              </a:solidFill>
              <a:latin typeface="+mn-lt"/>
              <a:ea typeface="Times New Roman" pitchFamily="-84" charset="0"/>
              <a:cs typeface="Helvetica"/>
            </a:endParaRPr>
          </a:p>
        </p:txBody>
      </p:sp>
      <p:sp>
        <p:nvSpPr>
          <p:cNvPr id="105" name="Rectangle 6">
            <a:extLst>
              <a:ext uri="{FF2B5EF4-FFF2-40B4-BE49-F238E27FC236}">
                <a16:creationId xmlns:a16="http://schemas.microsoft.com/office/drawing/2014/main" id="{D5D368AF-045C-8444-AF97-79E759475926}"/>
              </a:ext>
            </a:extLst>
          </p:cNvPr>
          <p:cNvSpPr>
            <a:spLocks noChangeArrowheads="1"/>
          </p:cNvSpPr>
          <p:nvPr/>
        </p:nvSpPr>
        <p:spPr bwMode="auto">
          <a:xfrm>
            <a:off x="512862" y="4414095"/>
            <a:ext cx="4069379" cy="369332"/>
          </a:xfrm>
          <a:prstGeom prst="rect">
            <a:avLst/>
          </a:prstGeom>
          <a:noFill/>
          <a:ln w="9525">
            <a:noFill/>
            <a:miter lim="800000"/>
            <a:headEnd/>
            <a:tailEnd/>
          </a:ln>
        </p:spPr>
        <p:txBody>
          <a:bodyPr wrap="square" anchor="ctr">
            <a:prstTxWarp prst="textNoShape">
              <a:avLst/>
            </a:prstTxWarp>
            <a:spAutoFit/>
          </a:bodyPr>
          <a:lstStyle/>
          <a:p>
            <a:pPr algn="ctr"/>
            <a:r>
              <a:rPr lang="en-US" sz="1800" b="1" dirty="0">
                <a:solidFill>
                  <a:srgbClr val="000000"/>
                </a:solidFill>
                <a:ea typeface="Times New Roman" pitchFamily="-84" charset="0"/>
                <a:cs typeface="Helvetica"/>
              </a:rPr>
              <a:t>Perpendicular to plane of incidence</a:t>
            </a:r>
            <a:endParaRPr lang="en-US" sz="1800" b="1" dirty="0">
              <a:solidFill>
                <a:srgbClr val="000000"/>
              </a:solidFill>
              <a:latin typeface="+mn-lt"/>
              <a:ea typeface="Times New Roman" pitchFamily="-84" charset="0"/>
              <a:cs typeface="Helvetica"/>
            </a:endParaRPr>
          </a:p>
        </p:txBody>
      </p:sp>
      <p:grpSp>
        <p:nvGrpSpPr>
          <p:cNvPr id="39" name="Group 38">
            <a:extLst>
              <a:ext uri="{FF2B5EF4-FFF2-40B4-BE49-F238E27FC236}">
                <a16:creationId xmlns:a16="http://schemas.microsoft.com/office/drawing/2014/main" id="{27454237-CFBE-E247-813C-848859A3E5F4}"/>
              </a:ext>
            </a:extLst>
          </p:cNvPr>
          <p:cNvGrpSpPr/>
          <p:nvPr/>
        </p:nvGrpSpPr>
        <p:grpSpPr>
          <a:xfrm>
            <a:off x="4608601" y="3297346"/>
            <a:ext cx="4329324" cy="2317169"/>
            <a:chOff x="4524565" y="3313398"/>
            <a:chExt cx="4329324" cy="2317169"/>
          </a:xfrm>
        </p:grpSpPr>
        <p:grpSp>
          <p:nvGrpSpPr>
            <p:cNvPr id="40" name="Group 39">
              <a:extLst>
                <a:ext uri="{FF2B5EF4-FFF2-40B4-BE49-F238E27FC236}">
                  <a16:creationId xmlns:a16="http://schemas.microsoft.com/office/drawing/2014/main" id="{B3032851-4B90-CE47-BF29-EC083FEBE133}"/>
                </a:ext>
              </a:extLst>
            </p:cNvPr>
            <p:cNvGrpSpPr/>
            <p:nvPr/>
          </p:nvGrpSpPr>
          <p:grpSpPr>
            <a:xfrm>
              <a:off x="4524565" y="3317240"/>
              <a:ext cx="4329324" cy="2313327"/>
              <a:chOff x="4571998" y="2576624"/>
              <a:chExt cx="4329324" cy="2313327"/>
            </a:xfrm>
          </p:grpSpPr>
          <p:cxnSp>
            <p:nvCxnSpPr>
              <p:cNvPr id="48" name="Straight Connector 47">
                <a:extLst>
                  <a:ext uri="{FF2B5EF4-FFF2-40B4-BE49-F238E27FC236}">
                    <a16:creationId xmlns:a16="http://schemas.microsoft.com/office/drawing/2014/main" id="{01996595-E8EC-304B-B2DA-A4A56269959D}"/>
                  </a:ext>
                </a:extLst>
              </p:cNvPr>
              <p:cNvCxnSpPr>
                <a:cxnSpLocks/>
              </p:cNvCxnSpPr>
              <p:nvPr/>
            </p:nvCxnSpPr>
            <p:spPr bwMode="auto">
              <a:xfrm flipH="1">
                <a:off x="4572000" y="3798138"/>
                <a:ext cx="2745716" cy="0"/>
              </a:xfrm>
              <a:prstGeom prst="line">
                <a:avLst/>
              </a:prstGeom>
              <a:solidFill>
                <a:schemeClr val="accent1"/>
              </a:solidFill>
              <a:ln w="22225" cap="flat" cmpd="sng" algn="ctr">
                <a:solidFill>
                  <a:schemeClr val="tx1"/>
                </a:solidFill>
                <a:prstDash val="solid"/>
                <a:round/>
                <a:headEnd type="none" w="med" len="med"/>
                <a:tailEnd type="none" w="med" len="med"/>
              </a:ln>
              <a:effectLst/>
            </p:spPr>
          </p:cxnSp>
          <p:sp>
            <p:nvSpPr>
              <p:cNvPr id="49" name="Rectangle 6">
                <a:extLst>
                  <a:ext uri="{FF2B5EF4-FFF2-40B4-BE49-F238E27FC236}">
                    <a16:creationId xmlns:a16="http://schemas.microsoft.com/office/drawing/2014/main" id="{76187994-AA5A-9742-AEC3-84E6E924B3FC}"/>
                  </a:ext>
                </a:extLst>
              </p:cNvPr>
              <p:cNvSpPr>
                <a:spLocks noChangeArrowheads="1"/>
              </p:cNvSpPr>
              <p:nvPr/>
            </p:nvSpPr>
            <p:spPr bwMode="auto">
              <a:xfrm>
                <a:off x="7317716" y="3562486"/>
                <a:ext cx="1073369" cy="369332"/>
              </a:xfrm>
              <a:prstGeom prst="rect">
                <a:avLst/>
              </a:prstGeom>
              <a:noFill/>
              <a:ln w="9525">
                <a:noFill/>
                <a:miter lim="800000"/>
                <a:headEnd/>
                <a:tailEnd/>
              </a:ln>
            </p:spPr>
            <p:txBody>
              <a:bodyPr wrap="square" anchor="ctr">
                <a:prstTxWarp prst="textNoShape">
                  <a:avLst/>
                </a:prstTxWarp>
                <a:spAutoFit/>
              </a:bodyPr>
              <a:lstStyle/>
              <a:p>
                <a:pPr algn="ctr"/>
                <a:r>
                  <a:rPr lang="en-US" sz="1800" dirty="0">
                    <a:solidFill>
                      <a:srgbClr val="000000"/>
                    </a:solidFill>
                    <a:ea typeface="Times New Roman" pitchFamily="-84" charset="0"/>
                    <a:cs typeface="Helvetica"/>
                  </a:rPr>
                  <a:t>interface</a:t>
                </a:r>
                <a:endParaRPr lang="en-US" sz="1800" dirty="0">
                  <a:solidFill>
                    <a:srgbClr val="000000"/>
                  </a:solidFill>
                  <a:latin typeface="+mn-lt"/>
                  <a:ea typeface="Times New Roman" pitchFamily="-84" charset="0"/>
                  <a:cs typeface="Helvetica"/>
                </a:endParaRPr>
              </a:p>
            </p:txBody>
          </p:sp>
          <p:sp>
            <p:nvSpPr>
              <p:cNvPr id="50" name="Rectangle 6">
                <a:extLst>
                  <a:ext uri="{FF2B5EF4-FFF2-40B4-BE49-F238E27FC236}">
                    <a16:creationId xmlns:a16="http://schemas.microsoft.com/office/drawing/2014/main" id="{E9B3B0D3-0C73-5243-8D27-8772D1388002}"/>
                  </a:ext>
                </a:extLst>
              </p:cNvPr>
              <p:cNvSpPr>
                <a:spLocks noChangeArrowheads="1"/>
              </p:cNvSpPr>
              <p:nvPr/>
            </p:nvSpPr>
            <p:spPr bwMode="auto">
              <a:xfrm>
                <a:off x="7317715" y="2576624"/>
                <a:ext cx="1583607" cy="923330"/>
              </a:xfrm>
              <a:prstGeom prst="rect">
                <a:avLst/>
              </a:prstGeom>
              <a:noFill/>
              <a:ln w="9525">
                <a:noFill/>
                <a:miter lim="800000"/>
                <a:headEnd/>
                <a:tailEnd/>
              </a:ln>
            </p:spPr>
            <p:txBody>
              <a:bodyPr wrap="square" anchor="ctr">
                <a:prstTxWarp prst="textNoShape">
                  <a:avLst/>
                </a:prstTxWarp>
                <a:spAutoFit/>
              </a:bodyPr>
              <a:lstStyle/>
              <a:p>
                <a:pPr algn="ctr"/>
                <a:r>
                  <a:rPr lang="en-US" sz="1800" dirty="0">
                    <a:solidFill>
                      <a:srgbClr val="FF0000"/>
                    </a:solidFill>
                    <a:ea typeface="Times New Roman" pitchFamily="-84" charset="0"/>
                    <a:cs typeface="Helvetica"/>
                  </a:rPr>
                  <a:t>Conditions in medium 1:</a:t>
                </a:r>
              </a:p>
              <a:p>
                <a:pPr algn="ctr"/>
                <a:r>
                  <a:rPr lang="en-US" sz="1800" i="1" dirty="0">
                    <a:solidFill>
                      <a:srgbClr val="FF0000"/>
                    </a:solidFill>
                    <a:ea typeface="Times New Roman" pitchFamily="-84" charset="0"/>
                    <a:cs typeface="Helvetica"/>
                  </a:rPr>
                  <a:t>𝜀</a:t>
                </a:r>
                <a:r>
                  <a:rPr lang="en-US" sz="1800" i="1" baseline="-25000" dirty="0">
                    <a:solidFill>
                      <a:srgbClr val="FF0000"/>
                    </a:solidFill>
                    <a:ea typeface="Times New Roman" pitchFamily="-84" charset="0"/>
                    <a:cs typeface="Helvetica"/>
                  </a:rPr>
                  <a:t>1</a:t>
                </a:r>
                <a:r>
                  <a:rPr lang="en-US" sz="1800" i="1" dirty="0">
                    <a:solidFill>
                      <a:srgbClr val="FF0000"/>
                    </a:solidFill>
                    <a:ea typeface="Times New Roman" pitchFamily="-84" charset="0"/>
                    <a:cs typeface="Helvetica"/>
                  </a:rPr>
                  <a:t>, 𝜇</a:t>
                </a:r>
                <a:r>
                  <a:rPr lang="en-US" sz="1800" i="1" baseline="-25000" dirty="0">
                    <a:solidFill>
                      <a:srgbClr val="FF0000"/>
                    </a:solidFill>
                    <a:ea typeface="Times New Roman" pitchFamily="-84" charset="0"/>
                    <a:cs typeface="Helvetica"/>
                  </a:rPr>
                  <a:t>1</a:t>
                </a:r>
                <a:r>
                  <a:rPr lang="en-US" sz="1800" i="1" dirty="0">
                    <a:solidFill>
                      <a:srgbClr val="FF0000"/>
                    </a:solidFill>
                    <a:ea typeface="Times New Roman" pitchFamily="-84" charset="0"/>
                    <a:cs typeface="Helvetica"/>
                  </a:rPr>
                  <a:t>, n</a:t>
                </a:r>
                <a:r>
                  <a:rPr lang="en-US" sz="1800" i="1" baseline="-25000" dirty="0">
                    <a:solidFill>
                      <a:srgbClr val="FF0000"/>
                    </a:solidFill>
                    <a:ea typeface="Times New Roman" pitchFamily="-84" charset="0"/>
                    <a:cs typeface="Helvetica"/>
                  </a:rPr>
                  <a:t>1</a:t>
                </a:r>
                <a:endParaRPr lang="en-US" sz="1800" i="1" baseline="-25000" dirty="0">
                  <a:solidFill>
                    <a:srgbClr val="FF0000"/>
                  </a:solidFill>
                  <a:latin typeface="+mn-lt"/>
                  <a:ea typeface="Times New Roman" pitchFamily="-84" charset="0"/>
                  <a:cs typeface="Helvetica"/>
                </a:endParaRPr>
              </a:p>
            </p:txBody>
          </p:sp>
          <p:sp>
            <p:nvSpPr>
              <p:cNvPr id="51" name="Rectangle 6">
                <a:extLst>
                  <a:ext uri="{FF2B5EF4-FFF2-40B4-BE49-F238E27FC236}">
                    <a16:creationId xmlns:a16="http://schemas.microsoft.com/office/drawing/2014/main" id="{EEFD7967-434C-0843-BB38-E523E8E5086B}"/>
                  </a:ext>
                </a:extLst>
              </p:cNvPr>
              <p:cNvSpPr>
                <a:spLocks noChangeArrowheads="1"/>
              </p:cNvSpPr>
              <p:nvPr/>
            </p:nvSpPr>
            <p:spPr bwMode="auto">
              <a:xfrm>
                <a:off x="7317715" y="3966621"/>
                <a:ext cx="1583607" cy="923330"/>
              </a:xfrm>
              <a:prstGeom prst="rect">
                <a:avLst/>
              </a:prstGeom>
              <a:noFill/>
              <a:ln w="9525">
                <a:noFill/>
                <a:miter lim="800000"/>
                <a:headEnd/>
                <a:tailEnd/>
              </a:ln>
            </p:spPr>
            <p:txBody>
              <a:bodyPr wrap="square" anchor="ctr">
                <a:prstTxWarp prst="textNoShape">
                  <a:avLst/>
                </a:prstTxWarp>
                <a:spAutoFit/>
              </a:bodyPr>
              <a:lstStyle/>
              <a:p>
                <a:pPr algn="ctr"/>
                <a:r>
                  <a:rPr lang="en-US" sz="1800" dirty="0">
                    <a:solidFill>
                      <a:srgbClr val="0070C0"/>
                    </a:solidFill>
                    <a:ea typeface="Times New Roman" pitchFamily="-84" charset="0"/>
                    <a:cs typeface="Helvetica"/>
                  </a:rPr>
                  <a:t>Conditions in medium 2:</a:t>
                </a:r>
              </a:p>
              <a:p>
                <a:pPr algn="ctr"/>
                <a:r>
                  <a:rPr lang="en-US" sz="1800" i="1" dirty="0">
                    <a:solidFill>
                      <a:srgbClr val="0070C0"/>
                    </a:solidFill>
                    <a:ea typeface="Times New Roman" pitchFamily="-84" charset="0"/>
                    <a:cs typeface="Helvetica"/>
                  </a:rPr>
                  <a:t>𝜀</a:t>
                </a:r>
                <a:r>
                  <a:rPr lang="en-US" sz="1800" i="1" baseline="-25000" dirty="0">
                    <a:solidFill>
                      <a:srgbClr val="0070C0"/>
                    </a:solidFill>
                    <a:ea typeface="Times New Roman" pitchFamily="-84" charset="0"/>
                    <a:cs typeface="Helvetica"/>
                  </a:rPr>
                  <a:t>2</a:t>
                </a:r>
                <a:r>
                  <a:rPr lang="en-US" sz="1800" i="1" dirty="0">
                    <a:solidFill>
                      <a:srgbClr val="0070C0"/>
                    </a:solidFill>
                    <a:ea typeface="Times New Roman" pitchFamily="-84" charset="0"/>
                    <a:cs typeface="Helvetica"/>
                  </a:rPr>
                  <a:t>, 𝜇</a:t>
                </a:r>
                <a:r>
                  <a:rPr lang="en-US" sz="1800" i="1" baseline="-25000" dirty="0">
                    <a:solidFill>
                      <a:srgbClr val="0070C0"/>
                    </a:solidFill>
                    <a:ea typeface="Times New Roman" pitchFamily="-84" charset="0"/>
                    <a:cs typeface="Helvetica"/>
                  </a:rPr>
                  <a:t>2</a:t>
                </a:r>
                <a:r>
                  <a:rPr lang="en-US" sz="1800" i="1" dirty="0">
                    <a:solidFill>
                      <a:srgbClr val="0070C0"/>
                    </a:solidFill>
                    <a:ea typeface="Times New Roman" pitchFamily="-84" charset="0"/>
                    <a:cs typeface="Helvetica"/>
                  </a:rPr>
                  <a:t>, n</a:t>
                </a:r>
                <a:r>
                  <a:rPr lang="en-US" sz="1800" i="1" baseline="-25000" dirty="0">
                    <a:solidFill>
                      <a:srgbClr val="0070C0"/>
                    </a:solidFill>
                    <a:ea typeface="Times New Roman" pitchFamily="-84" charset="0"/>
                    <a:cs typeface="Helvetica"/>
                  </a:rPr>
                  <a:t>2</a:t>
                </a:r>
                <a:endParaRPr lang="en-US" sz="1800" i="1" baseline="-25000" dirty="0">
                  <a:solidFill>
                    <a:srgbClr val="0070C0"/>
                  </a:solidFill>
                  <a:latin typeface="+mn-lt"/>
                  <a:ea typeface="Times New Roman" pitchFamily="-84" charset="0"/>
                  <a:cs typeface="Helvetica"/>
                </a:endParaRPr>
              </a:p>
            </p:txBody>
          </p:sp>
          <p:sp>
            <p:nvSpPr>
              <p:cNvPr id="52" name="Rounded Rectangle 51">
                <a:extLst>
                  <a:ext uri="{FF2B5EF4-FFF2-40B4-BE49-F238E27FC236}">
                    <a16:creationId xmlns:a16="http://schemas.microsoft.com/office/drawing/2014/main" id="{C9F9A1BD-BEBE-DF4C-963E-8554A7A67F15}"/>
                  </a:ext>
                </a:extLst>
              </p:cNvPr>
              <p:cNvSpPr/>
              <p:nvPr/>
            </p:nvSpPr>
            <p:spPr>
              <a:xfrm>
                <a:off x="4571998" y="2874239"/>
                <a:ext cx="2745716" cy="916137"/>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53" name="Rounded Rectangle 52">
                <a:extLst>
                  <a:ext uri="{FF2B5EF4-FFF2-40B4-BE49-F238E27FC236}">
                    <a16:creationId xmlns:a16="http://schemas.microsoft.com/office/drawing/2014/main" id="{3703B66F-77DA-274E-943E-216D182A1332}"/>
                  </a:ext>
                </a:extLst>
              </p:cNvPr>
              <p:cNvSpPr/>
              <p:nvPr/>
            </p:nvSpPr>
            <p:spPr>
              <a:xfrm>
                <a:off x="4571998" y="3798139"/>
                <a:ext cx="2745716" cy="912110"/>
              </a:xfrm>
              <a:prstGeom prst="roundRect">
                <a:avLst>
                  <a:gd name="adj" fmla="val 4553"/>
                </a:avLst>
              </a:prstGeom>
              <a:solidFill>
                <a:schemeClr val="accent2">
                  <a:lumMod val="60000"/>
                  <a:lumOff val="40000"/>
                  <a:alpha val="15279"/>
                </a:scheme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grpSp>
        <p:cxnSp>
          <p:nvCxnSpPr>
            <p:cNvPr id="41" name="Straight Connector 40">
              <a:extLst>
                <a:ext uri="{FF2B5EF4-FFF2-40B4-BE49-F238E27FC236}">
                  <a16:creationId xmlns:a16="http://schemas.microsoft.com/office/drawing/2014/main" id="{C540E1C6-3C70-624F-9C37-E97155D8ECBB}"/>
                </a:ext>
              </a:extLst>
            </p:cNvPr>
            <p:cNvCxnSpPr>
              <a:cxnSpLocks/>
            </p:cNvCxnSpPr>
            <p:nvPr/>
          </p:nvCxnSpPr>
          <p:spPr bwMode="auto">
            <a:xfrm rot="2700000">
              <a:off x="6327283" y="3301875"/>
              <a:ext cx="0" cy="144000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2" name="Straight Connector 41">
              <a:extLst>
                <a:ext uri="{FF2B5EF4-FFF2-40B4-BE49-F238E27FC236}">
                  <a16:creationId xmlns:a16="http://schemas.microsoft.com/office/drawing/2014/main" id="{7FA116E2-5A02-8841-9E7B-CAE555CC22A8}"/>
                </a:ext>
              </a:extLst>
            </p:cNvPr>
            <p:cNvCxnSpPr>
              <a:cxnSpLocks/>
            </p:cNvCxnSpPr>
            <p:nvPr/>
          </p:nvCxnSpPr>
          <p:spPr bwMode="auto">
            <a:xfrm rot="-2700000">
              <a:off x="5304547" y="3313398"/>
              <a:ext cx="0" cy="144000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B1B2FCC7-DC27-4647-A8DD-34A94F4D21F5}"/>
                </a:ext>
              </a:extLst>
            </p:cNvPr>
            <p:cNvCxnSpPr>
              <a:cxnSpLocks/>
            </p:cNvCxnSpPr>
            <p:nvPr/>
          </p:nvCxnSpPr>
          <p:spPr bwMode="auto">
            <a:xfrm>
              <a:off x="5809151" y="3619784"/>
              <a:ext cx="0" cy="1799882"/>
            </a:xfrm>
            <a:prstGeom prst="line">
              <a:avLst/>
            </a:prstGeom>
            <a:solidFill>
              <a:schemeClr val="accent1"/>
            </a:solidFill>
            <a:ln w="19050" cap="flat" cmpd="sng" algn="ctr">
              <a:solidFill>
                <a:schemeClr val="tx1"/>
              </a:solidFill>
              <a:prstDash val="dash"/>
              <a:round/>
              <a:headEnd type="none" w="med" len="med"/>
              <a:tailEnd type="none" w="med" len="med"/>
            </a:ln>
            <a:effectLst/>
          </p:spPr>
        </p:cxnSp>
        <p:cxnSp>
          <p:nvCxnSpPr>
            <p:cNvPr id="44" name="Straight Connector 43">
              <a:extLst>
                <a:ext uri="{FF2B5EF4-FFF2-40B4-BE49-F238E27FC236}">
                  <a16:creationId xmlns:a16="http://schemas.microsoft.com/office/drawing/2014/main" id="{4648F7BE-159D-344D-A23B-88E0AD221116}"/>
                </a:ext>
              </a:extLst>
            </p:cNvPr>
            <p:cNvCxnSpPr>
              <a:cxnSpLocks/>
            </p:cNvCxnSpPr>
            <p:nvPr/>
          </p:nvCxnSpPr>
          <p:spPr bwMode="auto">
            <a:xfrm rot="-1200000">
              <a:off x="5996291" y="4498426"/>
              <a:ext cx="0" cy="1080000"/>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45" name="Picture 44">
              <a:extLst>
                <a:ext uri="{FF2B5EF4-FFF2-40B4-BE49-F238E27FC236}">
                  <a16:creationId xmlns:a16="http://schemas.microsoft.com/office/drawing/2014/main" id="{54A9E33E-F7B3-0943-BB1E-F0F7EADD697D}"/>
                </a:ext>
              </a:extLst>
            </p:cNvPr>
            <p:cNvPicPr>
              <a:picLocks noChangeAspect="1"/>
            </p:cNvPicPr>
            <p:nvPr/>
          </p:nvPicPr>
          <p:blipFill>
            <a:blip r:embed="rId4"/>
            <a:stretch>
              <a:fillRect/>
            </a:stretch>
          </p:blipFill>
          <p:spPr>
            <a:xfrm>
              <a:off x="5528056" y="3955966"/>
              <a:ext cx="215900" cy="279400"/>
            </a:xfrm>
            <a:prstGeom prst="rect">
              <a:avLst/>
            </a:prstGeom>
          </p:spPr>
        </p:pic>
        <p:pic>
          <p:nvPicPr>
            <p:cNvPr id="46" name="Picture 45">
              <a:extLst>
                <a:ext uri="{FF2B5EF4-FFF2-40B4-BE49-F238E27FC236}">
                  <a16:creationId xmlns:a16="http://schemas.microsoft.com/office/drawing/2014/main" id="{6230BD58-4883-6343-99C9-B4D9A76E8E3B}"/>
                </a:ext>
              </a:extLst>
            </p:cNvPr>
            <p:cNvPicPr>
              <a:picLocks noChangeAspect="1"/>
            </p:cNvPicPr>
            <p:nvPr/>
          </p:nvPicPr>
          <p:blipFill>
            <a:blip r:embed="rId5"/>
            <a:stretch>
              <a:fillRect/>
            </a:stretch>
          </p:blipFill>
          <p:spPr>
            <a:xfrm>
              <a:off x="5889870" y="3960800"/>
              <a:ext cx="241300" cy="279400"/>
            </a:xfrm>
            <a:prstGeom prst="rect">
              <a:avLst/>
            </a:prstGeom>
          </p:spPr>
        </p:pic>
        <p:pic>
          <p:nvPicPr>
            <p:cNvPr id="47" name="Picture 46">
              <a:extLst>
                <a:ext uri="{FF2B5EF4-FFF2-40B4-BE49-F238E27FC236}">
                  <a16:creationId xmlns:a16="http://schemas.microsoft.com/office/drawing/2014/main" id="{75B7182E-C4F8-DA4E-91CA-5C7E92992605}"/>
                </a:ext>
              </a:extLst>
            </p:cNvPr>
            <p:cNvPicPr>
              <a:picLocks noChangeAspect="1"/>
            </p:cNvPicPr>
            <p:nvPr/>
          </p:nvPicPr>
          <p:blipFill>
            <a:blip r:embed="rId6"/>
            <a:stretch>
              <a:fillRect/>
            </a:stretch>
          </p:blipFill>
          <p:spPr>
            <a:xfrm>
              <a:off x="5854054" y="5140266"/>
              <a:ext cx="215900" cy="279400"/>
            </a:xfrm>
            <a:prstGeom prst="rect">
              <a:avLst/>
            </a:prstGeom>
          </p:spPr>
        </p:pic>
      </p:grpSp>
      <p:sp>
        <p:nvSpPr>
          <p:cNvPr id="54" name="Rectangle 6">
            <a:extLst>
              <a:ext uri="{FF2B5EF4-FFF2-40B4-BE49-F238E27FC236}">
                <a16:creationId xmlns:a16="http://schemas.microsoft.com/office/drawing/2014/main" id="{37874152-3F79-744C-9DAA-61C96356B3E8}"/>
              </a:ext>
            </a:extLst>
          </p:cNvPr>
          <p:cNvSpPr>
            <a:spLocks noChangeArrowheads="1"/>
          </p:cNvSpPr>
          <p:nvPr/>
        </p:nvSpPr>
        <p:spPr bwMode="auto">
          <a:xfrm>
            <a:off x="4181081" y="3024149"/>
            <a:ext cx="3746453" cy="369332"/>
          </a:xfrm>
          <a:prstGeom prst="rect">
            <a:avLst/>
          </a:prstGeom>
          <a:noFill/>
          <a:ln w="9525">
            <a:noFill/>
            <a:miter lim="800000"/>
            <a:headEnd/>
            <a:tailEnd/>
          </a:ln>
        </p:spPr>
        <p:txBody>
          <a:bodyPr wrap="square" anchor="ctr">
            <a:prstTxWarp prst="textNoShape">
              <a:avLst/>
            </a:prstTxWarp>
            <a:spAutoFit/>
          </a:bodyPr>
          <a:lstStyle/>
          <a:p>
            <a:pPr algn="ctr"/>
            <a:r>
              <a:rPr lang="en-US" sz="1800" b="1" dirty="0">
                <a:solidFill>
                  <a:srgbClr val="000000"/>
                </a:solidFill>
                <a:ea typeface="Times New Roman" pitchFamily="-84" charset="0"/>
                <a:cs typeface="Helvetica"/>
              </a:rPr>
              <a:t>Ray travels in the plane of incidence</a:t>
            </a:r>
            <a:endParaRPr lang="en-US" sz="1800" b="1" dirty="0">
              <a:solidFill>
                <a:srgbClr val="000000"/>
              </a:solidFill>
              <a:latin typeface="+mn-lt"/>
              <a:ea typeface="Times New Roman" pitchFamily="-84" charset="0"/>
              <a:cs typeface="Helvetica"/>
            </a:endParaRPr>
          </a:p>
        </p:txBody>
      </p:sp>
      <p:sp>
        <p:nvSpPr>
          <p:cNvPr id="55" name="Rectangle 6">
            <a:extLst>
              <a:ext uri="{FF2B5EF4-FFF2-40B4-BE49-F238E27FC236}">
                <a16:creationId xmlns:a16="http://schemas.microsoft.com/office/drawing/2014/main" id="{720BC4B8-2045-E14A-B84F-95BAF9D5CD93}"/>
              </a:ext>
            </a:extLst>
          </p:cNvPr>
          <p:cNvSpPr>
            <a:spLocks noChangeArrowheads="1"/>
          </p:cNvSpPr>
          <p:nvPr/>
        </p:nvSpPr>
        <p:spPr bwMode="auto">
          <a:xfrm>
            <a:off x="43559" y="3399721"/>
            <a:ext cx="1772249" cy="923330"/>
          </a:xfrm>
          <a:prstGeom prst="rect">
            <a:avLst/>
          </a:prstGeom>
          <a:noFill/>
          <a:ln w="9525">
            <a:noFill/>
            <a:miter lim="800000"/>
            <a:headEnd/>
            <a:tailEnd/>
          </a:ln>
        </p:spPr>
        <p:txBody>
          <a:bodyPr wrap="square" anchor="ctr">
            <a:prstTxWarp prst="textNoShape">
              <a:avLst/>
            </a:prstTxWarp>
            <a:spAutoFit/>
          </a:bodyPr>
          <a:lstStyle/>
          <a:p>
            <a:pPr algn="ctr"/>
            <a:r>
              <a:rPr lang="en-US" sz="1800" dirty="0">
                <a:solidFill>
                  <a:srgbClr val="000000"/>
                </a:solidFill>
                <a:ea typeface="Times New Roman" pitchFamily="-84" charset="0"/>
                <a:cs typeface="Helvetica"/>
              </a:rPr>
              <a:t>Black arrows are both in the plane of incidence</a:t>
            </a:r>
            <a:endParaRPr lang="en-US" sz="1800" dirty="0">
              <a:solidFill>
                <a:srgbClr val="000000"/>
              </a:solidFill>
              <a:latin typeface="+mn-lt"/>
              <a:ea typeface="Times New Roman" pitchFamily="-84" charset="0"/>
              <a:cs typeface="Helvetica"/>
            </a:endParaRPr>
          </a:p>
        </p:txBody>
      </p:sp>
    </p:spTree>
    <p:extLst>
      <p:ext uri="{BB962C8B-B14F-4D97-AF65-F5344CB8AC3E}">
        <p14:creationId xmlns:p14="http://schemas.microsoft.com/office/powerpoint/2010/main" val="141689295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Socrative 3:</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23" name="TextBox 22">
            <a:extLst>
              <a:ext uri="{FF2B5EF4-FFF2-40B4-BE49-F238E27FC236}">
                <a16:creationId xmlns:a16="http://schemas.microsoft.com/office/drawing/2014/main" id="{CAF599AF-5001-6D45-BB61-6DCEA88FBEEC}"/>
              </a:ext>
            </a:extLst>
          </p:cNvPr>
          <p:cNvSpPr txBox="1"/>
          <p:nvPr/>
        </p:nvSpPr>
        <p:spPr>
          <a:xfrm>
            <a:off x="234684" y="996289"/>
            <a:ext cx="4079740" cy="830997"/>
          </a:xfrm>
          <a:prstGeom prst="rect">
            <a:avLst/>
          </a:prstGeom>
          <a:noFill/>
        </p:spPr>
        <p:txBody>
          <a:bodyPr wrap="square" rtlCol="0">
            <a:spAutoFit/>
          </a:bodyPr>
          <a:lstStyle/>
          <a:p>
            <a:r>
              <a:rPr lang="en-US" dirty="0"/>
              <a:t>Which of these best defines the refractive index?</a:t>
            </a:r>
          </a:p>
        </p:txBody>
      </p:sp>
      <p:sp>
        <p:nvSpPr>
          <p:cNvPr id="26" name="TextBox 25">
            <a:extLst>
              <a:ext uri="{FF2B5EF4-FFF2-40B4-BE49-F238E27FC236}">
                <a16:creationId xmlns:a16="http://schemas.microsoft.com/office/drawing/2014/main" id="{30F56764-138F-CD41-8085-9CBEE8158524}"/>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sp>
        <p:nvSpPr>
          <p:cNvPr id="25" name="TextBox 24">
            <a:extLst>
              <a:ext uri="{FF2B5EF4-FFF2-40B4-BE49-F238E27FC236}">
                <a16:creationId xmlns:a16="http://schemas.microsoft.com/office/drawing/2014/main" id="{39EBF349-51EF-FC4A-A376-253F2649B266}"/>
              </a:ext>
            </a:extLst>
          </p:cNvPr>
          <p:cNvSpPr txBox="1"/>
          <p:nvPr/>
        </p:nvSpPr>
        <p:spPr>
          <a:xfrm>
            <a:off x="234682" y="2774096"/>
            <a:ext cx="8637855" cy="3416320"/>
          </a:xfrm>
          <a:prstGeom prst="rect">
            <a:avLst/>
          </a:prstGeom>
          <a:noFill/>
        </p:spPr>
        <p:txBody>
          <a:bodyPr wrap="square" rtlCol="0">
            <a:spAutoFit/>
          </a:bodyPr>
          <a:lstStyle/>
          <a:p>
            <a:pPr marL="457200" indent="-457200">
              <a:buAutoNum type="alphaUcParenR"/>
            </a:pPr>
            <a:r>
              <a:rPr lang="en-US" dirty="0"/>
              <a:t>Ratio of the speed of light in a vacuum and in a medium.</a:t>
            </a:r>
          </a:p>
          <a:p>
            <a:pPr marL="457200" indent="-457200">
              <a:buAutoNum type="alphaUcParenR"/>
            </a:pPr>
            <a:endParaRPr lang="en-US" dirty="0"/>
          </a:p>
          <a:p>
            <a:pPr marL="457200" indent="-457200">
              <a:buAutoNum type="alphaUcParenR"/>
            </a:pPr>
            <a:r>
              <a:rPr lang="en-US" dirty="0"/>
              <a:t>Relative dielectric constant of a medium </a:t>
            </a:r>
          </a:p>
          <a:p>
            <a:pPr marL="457200" indent="-457200">
              <a:buAutoNum type="alphaUcParenR"/>
            </a:pPr>
            <a:endParaRPr lang="en-US" dirty="0"/>
          </a:p>
          <a:p>
            <a:pPr marL="457200" indent="-457200">
              <a:buAutoNum type="alphaUcParenR"/>
            </a:pPr>
            <a:r>
              <a:rPr lang="en-US" dirty="0"/>
              <a:t>Snell’s law</a:t>
            </a:r>
          </a:p>
          <a:p>
            <a:pPr marL="457200" indent="-457200">
              <a:buAutoNum type="alphaUcParenR"/>
            </a:pPr>
            <a:endParaRPr lang="en-US" dirty="0"/>
          </a:p>
          <a:p>
            <a:pPr marL="457200" indent="-457200">
              <a:buAutoNum type="alphaUcParenR"/>
            </a:pPr>
            <a:r>
              <a:rPr lang="en-US" dirty="0"/>
              <a:t>The angle of refraction </a:t>
            </a:r>
          </a:p>
          <a:p>
            <a:pPr marL="457200" indent="-457200">
              <a:buAutoNum type="alphaUcParenR"/>
            </a:pPr>
            <a:endParaRPr lang="en-US" dirty="0"/>
          </a:p>
          <a:p>
            <a:pPr marL="457200" indent="-457200">
              <a:buAutoNum type="alphaUcParenR"/>
            </a:pPr>
            <a:r>
              <a:rPr lang="en-US" dirty="0"/>
              <a:t>Don’t know</a:t>
            </a:r>
          </a:p>
        </p:txBody>
      </p:sp>
      <p:pic>
        <p:nvPicPr>
          <p:cNvPr id="11" name="Picture 2">
            <a:extLst>
              <a:ext uri="{FF2B5EF4-FFF2-40B4-BE49-F238E27FC236}">
                <a16:creationId xmlns:a16="http://schemas.microsoft.com/office/drawing/2014/main" id="{E670728F-0BC5-BE48-8D25-22B850FFB3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1359" y="3825434"/>
            <a:ext cx="2101178" cy="210117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8D71849A-5D5F-A143-840D-73F33891BE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0535" y="770017"/>
            <a:ext cx="3693163" cy="1779433"/>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6">
            <a:extLst>
              <a:ext uri="{FF2B5EF4-FFF2-40B4-BE49-F238E27FC236}">
                <a16:creationId xmlns:a16="http://schemas.microsoft.com/office/drawing/2014/main" id="{AE5D1DAE-A8F3-A646-91DF-5A8A9780045E}"/>
              </a:ext>
            </a:extLst>
          </p:cNvPr>
          <p:cNvSpPr>
            <a:spLocks noChangeArrowheads="1"/>
          </p:cNvSpPr>
          <p:nvPr/>
        </p:nvSpPr>
        <p:spPr bwMode="auto">
          <a:xfrm>
            <a:off x="5196167" y="2499546"/>
            <a:ext cx="3676370" cy="369332"/>
          </a:xfrm>
          <a:prstGeom prst="rect">
            <a:avLst/>
          </a:prstGeom>
          <a:noFill/>
          <a:ln w="9525">
            <a:noFill/>
            <a:miter lim="800000"/>
            <a:headEnd/>
            <a:tailEnd/>
          </a:ln>
        </p:spPr>
        <p:txBody>
          <a:bodyPr wrap="square" anchor="ctr">
            <a:prstTxWarp prst="textNoShape">
              <a:avLst/>
            </a:prstTxWarp>
            <a:spAutoFit/>
          </a:bodyPr>
          <a:lstStyle/>
          <a:p>
            <a:r>
              <a:rPr lang="en-US" sz="1800" dirty="0">
                <a:solidFill>
                  <a:srgbClr val="000000"/>
                </a:solidFill>
                <a:latin typeface="+mn-lt"/>
                <a:ea typeface="Times New Roman" pitchFamily="-84" charset="0"/>
                <a:cs typeface="Helvetica"/>
              </a:rPr>
              <a:t>From Wikipedia – Refraction.</a:t>
            </a:r>
          </a:p>
        </p:txBody>
      </p:sp>
    </p:spTree>
    <p:extLst>
      <p:ext uri="{BB962C8B-B14F-4D97-AF65-F5344CB8AC3E}">
        <p14:creationId xmlns:p14="http://schemas.microsoft.com/office/powerpoint/2010/main" val="29270544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646331"/>
          </a:xfrm>
          <a:prstGeom prst="rect">
            <a:avLst/>
          </a:prstGeom>
          <a:noFill/>
        </p:spPr>
        <p:txBody>
          <a:bodyPr wrap="square" rtlCol="0">
            <a:spAutoFit/>
          </a:bodyPr>
          <a:lstStyle/>
          <a:p>
            <a:pPr algn="ctr"/>
            <a:r>
              <a:rPr lang="en-US" sz="3600" dirty="0">
                <a:solidFill>
                  <a:schemeClr val="tx1">
                    <a:lumMod val="75000"/>
                    <a:lumOff val="25000"/>
                  </a:schemeClr>
                </a:solidFill>
                <a:latin typeface="Baskerville"/>
                <a:cs typeface="Baskerville"/>
              </a:rPr>
              <a:t>Boundary conditions ex. : Snell’s law</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a:t>
            </a:r>
            <a:r>
              <a:rPr lang="en-US" sz="2000" i="1" dirty="0" err="1">
                <a:latin typeface="Baskerville"/>
                <a:cs typeface="Baskerville"/>
              </a:rPr>
              <a:t>Sarri</a:t>
            </a:r>
            <a:endParaRPr lang="en-US" sz="2000" i="1" dirty="0">
              <a:latin typeface="Baskerville"/>
              <a:cs typeface="Baskerville"/>
            </a:endParaRPr>
          </a:p>
        </p:txBody>
      </p:sp>
      <p:pic>
        <p:nvPicPr>
          <p:cNvPr id="21" name="Picture 20"/>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66" name="Rectangle 6">
            <a:extLst>
              <a:ext uri="{FF2B5EF4-FFF2-40B4-BE49-F238E27FC236}">
                <a16:creationId xmlns:a16="http://schemas.microsoft.com/office/drawing/2014/main" id="{C65B7393-3A31-6A44-B2E0-B22733D13FCF}"/>
              </a:ext>
            </a:extLst>
          </p:cNvPr>
          <p:cNvSpPr>
            <a:spLocks noChangeArrowheads="1"/>
          </p:cNvSpPr>
          <p:nvPr/>
        </p:nvSpPr>
        <p:spPr bwMode="auto">
          <a:xfrm>
            <a:off x="176592" y="825455"/>
            <a:ext cx="8695946" cy="2246769"/>
          </a:xfrm>
          <a:prstGeom prst="rect">
            <a:avLst/>
          </a:prstGeom>
          <a:noFill/>
          <a:ln w="9525">
            <a:noFill/>
            <a:miter lim="800000"/>
            <a:headEnd/>
            <a:tailEnd/>
          </a:ln>
        </p:spPr>
        <p:txBody>
          <a:bodyPr wrap="square" anchor="ctr">
            <a:prstTxWarp prst="textNoShape">
              <a:avLst/>
            </a:prstTxWarp>
            <a:spAutoFit/>
          </a:bodyPr>
          <a:lstStyle/>
          <a:p>
            <a:r>
              <a:rPr lang="en-US" sz="2000" dirty="0">
                <a:ea typeface="Times New Roman" pitchFamily="-84" charset="0"/>
                <a:cs typeface="Helvetica"/>
              </a:rPr>
              <a:t>Transmitted light is refracted and the angle of the transmitted light can be calculated via Snell’s law.</a:t>
            </a:r>
          </a:p>
          <a:p>
            <a:endParaRPr lang="en-US" sz="2000" dirty="0">
              <a:ea typeface="Times New Roman" pitchFamily="-84" charset="0"/>
              <a:cs typeface="Helvetica"/>
            </a:endParaRPr>
          </a:p>
          <a:p>
            <a:endParaRPr lang="en-US" sz="2000" dirty="0">
              <a:ea typeface="Times New Roman" pitchFamily="-84" charset="0"/>
              <a:cs typeface="Helvetica"/>
            </a:endParaRPr>
          </a:p>
          <a:p>
            <a:r>
              <a:rPr lang="en-US" sz="2000" dirty="0">
                <a:ea typeface="Times New Roman" pitchFamily="-84" charset="0"/>
                <a:cs typeface="Helvetica"/>
              </a:rPr>
              <a:t>Remember the refractive index is determined by the relative phase velocity of the light in our medium and in vacuum so we typically picture this as associated with a decrease or increase in phase velocity of the wave across the interface. </a:t>
            </a:r>
          </a:p>
        </p:txBody>
      </p:sp>
      <p:pic>
        <p:nvPicPr>
          <p:cNvPr id="22" name="Picture 21">
            <a:extLst>
              <a:ext uri="{FF2B5EF4-FFF2-40B4-BE49-F238E27FC236}">
                <a16:creationId xmlns:a16="http://schemas.microsoft.com/office/drawing/2014/main" id="{4BB7FAAA-BA3B-3344-8625-965D564C5621}"/>
              </a:ext>
            </a:extLst>
          </p:cNvPr>
          <p:cNvPicPr>
            <a:picLocks noChangeAspect="1"/>
          </p:cNvPicPr>
          <p:nvPr/>
        </p:nvPicPr>
        <p:blipFill>
          <a:blip r:embed="rId4"/>
          <a:stretch>
            <a:fillRect/>
          </a:stretch>
        </p:blipFill>
        <p:spPr>
          <a:xfrm>
            <a:off x="2962227" y="1648859"/>
            <a:ext cx="2463800" cy="279400"/>
          </a:xfrm>
          <a:prstGeom prst="rect">
            <a:avLst/>
          </a:prstGeom>
        </p:spPr>
      </p:pic>
      <p:sp>
        <p:nvSpPr>
          <p:cNvPr id="53" name="Rectangle 6">
            <a:extLst>
              <a:ext uri="{FF2B5EF4-FFF2-40B4-BE49-F238E27FC236}">
                <a16:creationId xmlns:a16="http://schemas.microsoft.com/office/drawing/2014/main" id="{76BC25F5-BDC2-B641-A18E-FB2218F1E236}"/>
              </a:ext>
            </a:extLst>
          </p:cNvPr>
          <p:cNvSpPr>
            <a:spLocks noChangeArrowheads="1"/>
          </p:cNvSpPr>
          <p:nvPr/>
        </p:nvSpPr>
        <p:spPr bwMode="auto">
          <a:xfrm>
            <a:off x="198599" y="4057059"/>
            <a:ext cx="4208687" cy="400110"/>
          </a:xfrm>
          <a:prstGeom prst="rect">
            <a:avLst/>
          </a:prstGeom>
          <a:noFill/>
          <a:ln w="9525">
            <a:noFill/>
            <a:miter lim="800000"/>
            <a:headEnd/>
            <a:tailEnd/>
          </a:ln>
        </p:spPr>
        <p:txBody>
          <a:bodyPr wrap="square" anchor="ctr">
            <a:prstTxWarp prst="textNoShape">
              <a:avLst/>
            </a:prstTxWarp>
            <a:spAutoFit/>
          </a:bodyPr>
          <a:lstStyle/>
          <a:p>
            <a:r>
              <a:rPr lang="en-US" sz="2000" dirty="0">
                <a:ea typeface="Times New Roman" pitchFamily="-84" charset="0"/>
                <a:cs typeface="Helvetica"/>
              </a:rPr>
              <a:t>At the interface: </a:t>
            </a:r>
          </a:p>
        </p:txBody>
      </p:sp>
      <p:pic>
        <p:nvPicPr>
          <p:cNvPr id="54" name="Picture 53">
            <a:extLst>
              <a:ext uri="{FF2B5EF4-FFF2-40B4-BE49-F238E27FC236}">
                <a16:creationId xmlns:a16="http://schemas.microsoft.com/office/drawing/2014/main" id="{EC002381-E908-B542-BD06-BCB27F41E771}"/>
              </a:ext>
            </a:extLst>
          </p:cNvPr>
          <p:cNvPicPr>
            <a:picLocks noChangeAspect="1"/>
          </p:cNvPicPr>
          <p:nvPr/>
        </p:nvPicPr>
        <p:blipFill>
          <a:blip r:embed="rId5"/>
          <a:stretch>
            <a:fillRect/>
          </a:stretch>
        </p:blipFill>
        <p:spPr>
          <a:xfrm>
            <a:off x="2433811" y="4141095"/>
            <a:ext cx="1346200" cy="317500"/>
          </a:xfrm>
          <a:prstGeom prst="rect">
            <a:avLst/>
          </a:prstGeom>
        </p:spPr>
      </p:pic>
      <p:sp>
        <p:nvSpPr>
          <p:cNvPr id="58" name="Rectangle 6">
            <a:extLst>
              <a:ext uri="{FF2B5EF4-FFF2-40B4-BE49-F238E27FC236}">
                <a16:creationId xmlns:a16="http://schemas.microsoft.com/office/drawing/2014/main" id="{471A3AD5-B016-5245-99ED-428B70815642}"/>
              </a:ext>
            </a:extLst>
          </p:cNvPr>
          <p:cNvSpPr>
            <a:spLocks noChangeArrowheads="1"/>
          </p:cNvSpPr>
          <p:nvPr/>
        </p:nvSpPr>
        <p:spPr bwMode="auto">
          <a:xfrm>
            <a:off x="183682" y="4715054"/>
            <a:ext cx="4472462" cy="1015663"/>
          </a:xfrm>
          <a:prstGeom prst="rect">
            <a:avLst/>
          </a:prstGeom>
          <a:noFill/>
          <a:ln w="9525">
            <a:noFill/>
            <a:miter lim="800000"/>
            <a:headEnd/>
            <a:tailEnd/>
          </a:ln>
        </p:spPr>
        <p:txBody>
          <a:bodyPr wrap="square" anchor="ctr">
            <a:prstTxWarp prst="textNoShape">
              <a:avLst/>
            </a:prstTxWarp>
            <a:spAutoFit/>
          </a:bodyPr>
          <a:lstStyle/>
          <a:p>
            <a:r>
              <a:rPr lang="en-US" sz="2000" b="1" dirty="0">
                <a:ea typeface="Times New Roman" pitchFamily="-84" charset="0"/>
                <a:cs typeface="Helvetica"/>
              </a:rPr>
              <a:t>Note</a:t>
            </a:r>
            <a:r>
              <a:rPr lang="en-US" sz="2000" dirty="0">
                <a:ea typeface="Times New Roman" pitchFamily="-84" charset="0"/>
                <a:cs typeface="Helvetica"/>
              </a:rPr>
              <a:t> that the electric field in medium 1 include both the incident and reflected wave at the surface.</a:t>
            </a:r>
          </a:p>
        </p:txBody>
      </p:sp>
      <p:sp>
        <p:nvSpPr>
          <p:cNvPr id="127" name="Rectangle 6">
            <a:extLst>
              <a:ext uri="{FF2B5EF4-FFF2-40B4-BE49-F238E27FC236}">
                <a16:creationId xmlns:a16="http://schemas.microsoft.com/office/drawing/2014/main" id="{E3651407-9208-FC4A-BC47-E664B9139D9F}"/>
              </a:ext>
            </a:extLst>
          </p:cNvPr>
          <p:cNvSpPr>
            <a:spLocks noChangeArrowheads="1"/>
          </p:cNvSpPr>
          <p:nvPr/>
        </p:nvSpPr>
        <p:spPr bwMode="auto">
          <a:xfrm>
            <a:off x="194986" y="3276100"/>
            <a:ext cx="5108393" cy="707886"/>
          </a:xfrm>
          <a:prstGeom prst="rect">
            <a:avLst/>
          </a:prstGeom>
          <a:noFill/>
          <a:ln w="9525">
            <a:noFill/>
            <a:miter lim="800000"/>
            <a:headEnd/>
            <a:tailEnd/>
          </a:ln>
        </p:spPr>
        <p:txBody>
          <a:bodyPr wrap="square" anchor="ctr">
            <a:prstTxWarp prst="textNoShape">
              <a:avLst/>
            </a:prstTxWarp>
            <a:spAutoFit/>
          </a:bodyPr>
          <a:lstStyle/>
          <a:p>
            <a:r>
              <a:rPr lang="en-US" sz="2000" dirty="0">
                <a:ea typeface="Times New Roman" pitchFamily="-84" charset="0"/>
                <a:cs typeface="Helvetica"/>
              </a:rPr>
              <a:t>But we can also derive it by considering our boundary conditions. </a:t>
            </a:r>
          </a:p>
        </p:txBody>
      </p:sp>
      <p:grpSp>
        <p:nvGrpSpPr>
          <p:cNvPr id="26" name="Group 25">
            <a:extLst>
              <a:ext uri="{FF2B5EF4-FFF2-40B4-BE49-F238E27FC236}">
                <a16:creationId xmlns:a16="http://schemas.microsoft.com/office/drawing/2014/main" id="{ABBBCAE0-AB5B-1F42-8D11-4C0CFFFCB99D}"/>
              </a:ext>
            </a:extLst>
          </p:cNvPr>
          <p:cNvGrpSpPr/>
          <p:nvPr/>
        </p:nvGrpSpPr>
        <p:grpSpPr>
          <a:xfrm>
            <a:off x="4656144" y="3340858"/>
            <a:ext cx="4425777" cy="2748392"/>
            <a:chOff x="4656144" y="3340858"/>
            <a:chExt cx="4425777" cy="2748392"/>
          </a:xfrm>
        </p:grpSpPr>
        <p:grpSp>
          <p:nvGrpSpPr>
            <p:cNvPr id="61" name="Group 60">
              <a:extLst>
                <a:ext uri="{FF2B5EF4-FFF2-40B4-BE49-F238E27FC236}">
                  <a16:creationId xmlns:a16="http://schemas.microsoft.com/office/drawing/2014/main" id="{8930A4E5-4197-614B-88A3-6136FDBA9B5A}"/>
                </a:ext>
              </a:extLst>
            </p:cNvPr>
            <p:cNvGrpSpPr/>
            <p:nvPr/>
          </p:nvGrpSpPr>
          <p:grpSpPr>
            <a:xfrm>
              <a:off x="4656144" y="3340858"/>
              <a:ext cx="3974605" cy="2748392"/>
              <a:chOff x="3162512" y="1088690"/>
              <a:chExt cx="3974605" cy="2748392"/>
            </a:xfrm>
          </p:grpSpPr>
          <p:grpSp>
            <p:nvGrpSpPr>
              <p:cNvPr id="62" name="Group 61">
                <a:extLst>
                  <a:ext uri="{FF2B5EF4-FFF2-40B4-BE49-F238E27FC236}">
                    <a16:creationId xmlns:a16="http://schemas.microsoft.com/office/drawing/2014/main" id="{2D50C9F4-2DD9-924B-B36E-EC54414C635D}"/>
                  </a:ext>
                </a:extLst>
              </p:cNvPr>
              <p:cNvGrpSpPr/>
              <p:nvPr/>
            </p:nvGrpSpPr>
            <p:grpSpPr>
              <a:xfrm>
                <a:off x="3318030" y="1352078"/>
                <a:ext cx="3819087" cy="2265028"/>
                <a:chOff x="4524565" y="3313398"/>
                <a:chExt cx="3819087" cy="2265028"/>
              </a:xfrm>
            </p:grpSpPr>
            <p:grpSp>
              <p:nvGrpSpPr>
                <p:cNvPr id="115" name="Group 114">
                  <a:extLst>
                    <a:ext uri="{FF2B5EF4-FFF2-40B4-BE49-F238E27FC236}">
                      <a16:creationId xmlns:a16="http://schemas.microsoft.com/office/drawing/2014/main" id="{12491AB0-AAC7-2847-9408-CF7CC512DC2B}"/>
                    </a:ext>
                  </a:extLst>
                </p:cNvPr>
                <p:cNvGrpSpPr/>
                <p:nvPr/>
              </p:nvGrpSpPr>
              <p:grpSpPr>
                <a:xfrm>
                  <a:off x="4524565" y="3614855"/>
                  <a:ext cx="3819087" cy="1836010"/>
                  <a:chOff x="4571998" y="2874239"/>
                  <a:chExt cx="3819087" cy="1836010"/>
                </a:xfrm>
              </p:grpSpPr>
              <p:cxnSp>
                <p:nvCxnSpPr>
                  <p:cNvPr id="123" name="Straight Connector 122">
                    <a:extLst>
                      <a:ext uri="{FF2B5EF4-FFF2-40B4-BE49-F238E27FC236}">
                        <a16:creationId xmlns:a16="http://schemas.microsoft.com/office/drawing/2014/main" id="{B988A469-285A-6945-8EF8-4E05F2DA9102}"/>
                      </a:ext>
                    </a:extLst>
                  </p:cNvPr>
                  <p:cNvCxnSpPr>
                    <a:cxnSpLocks/>
                  </p:cNvCxnSpPr>
                  <p:nvPr/>
                </p:nvCxnSpPr>
                <p:spPr bwMode="auto">
                  <a:xfrm flipH="1">
                    <a:off x="4572000" y="3798138"/>
                    <a:ext cx="2745716" cy="0"/>
                  </a:xfrm>
                  <a:prstGeom prst="line">
                    <a:avLst/>
                  </a:prstGeom>
                  <a:solidFill>
                    <a:schemeClr val="accent1"/>
                  </a:solidFill>
                  <a:ln w="22225" cap="flat" cmpd="sng" algn="ctr">
                    <a:solidFill>
                      <a:schemeClr val="tx1"/>
                    </a:solidFill>
                    <a:prstDash val="solid"/>
                    <a:round/>
                    <a:headEnd type="none" w="med" len="med"/>
                    <a:tailEnd type="none" w="med" len="med"/>
                  </a:ln>
                  <a:effectLst/>
                </p:spPr>
              </p:cxnSp>
              <p:sp>
                <p:nvSpPr>
                  <p:cNvPr id="124" name="Rectangle 6">
                    <a:extLst>
                      <a:ext uri="{FF2B5EF4-FFF2-40B4-BE49-F238E27FC236}">
                        <a16:creationId xmlns:a16="http://schemas.microsoft.com/office/drawing/2014/main" id="{2125579C-5B73-BD4F-8715-A5CC0F92D8EF}"/>
                      </a:ext>
                    </a:extLst>
                  </p:cNvPr>
                  <p:cNvSpPr>
                    <a:spLocks noChangeArrowheads="1"/>
                  </p:cNvSpPr>
                  <p:nvPr/>
                </p:nvSpPr>
                <p:spPr bwMode="auto">
                  <a:xfrm>
                    <a:off x="7317716" y="3562486"/>
                    <a:ext cx="1073369" cy="369332"/>
                  </a:xfrm>
                  <a:prstGeom prst="rect">
                    <a:avLst/>
                  </a:prstGeom>
                  <a:noFill/>
                  <a:ln w="9525">
                    <a:noFill/>
                    <a:miter lim="800000"/>
                    <a:headEnd/>
                    <a:tailEnd/>
                  </a:ln>
                </p:spPr>
                <p:txBody>
                  <a:bodyPr wrap="square" anchor="ctr">
                    <a:prstTxWarp prst="textNoShape">
                      <a:avLst/>
                    </a:prstTxWarp>
                    <a:spAutoFit/>
                  </a:bodyPr>
                  <a:lstStyle/>
                  <a:p>
                    <a:pPr algn="ctr"/>
                    <a:r>
                      <a:rPr lang="en-US" sz="1800" dirty="0">
                        <a:solidFill>
                          <a:srgbClr val="000000"/>
                        </a:solidFill>
                        <a:ea typeface="Times New Roman" pitchFamily="-84" charset="0"/>
                        <a:cs typeface="Helvetica"/>
                      </a:rPr>
                      <a:t>interface</a:t>
                    </a:r>
                    <a:endParaRPr lang="en-US" sz="1800" dirty="0">
                      <a:solidFill>
                        <a:srgbClr val="000000"/>
                      </a:solidFill>
                      <a:latin typeface="+mn-lt"/>
                      <a:ea typeface="Times New Roman" pitchFamily="-84" charset="0"/>
                      <a:cs typeface="Helvetica"/>
                    </a:endParaRPr>
                  </a:p>
                </p:txBody>
              </p:sp>
              <p:sp>
                <p:nvSpPr>
                  <p:cNvPr id="125" name="Rounded Rectangle 124">
                    <a:extLst>
                      <a:ext uri="{FF2B5EF4-FFF2-40B4-BE49-F238E27FC236}">
                        <a16:creationId xmlns:a16="http://schemas.microsoft.com/office/drawing/2014/main" id="{70255307-8E17-1043-A4FE-CA50384D52B0}"/>
                      </a:ext>
                    </a:extLst>
                  </p:cNvPr>
                  <p:cNvSpPr/>
                  <p:nvPr/>
                </p:nvSpPr>
                <p:spPr>
                  <a:xfrm>
                    <a:off x="4571998" y="2874239"/>
                    <a:ext cx="2745716" cy="916137"/>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126" name="Rounded Rectangle 125">
                    <a:extLst>
                      <a:ext uri="{FF2B5EF4-FFF2-40B4-BE49-F238E27FC236}">
                        <a16:creationId xmlns:a16="http://schemas.microsoft.com/office/drawing/2014/main" id="{21D8CC17-0A6F-904E-9509-46E5E651F34D}"/>
                      </a:ext>
                    </a:extLst>
                  </p:cNvPr>
                  <p:cNvSpPr/>
                  <p:nvPr/>
                </p:nvSpPr>
                <p:spPr>
                  <a:xfrm>
                    <a:off x="4571998" y="3798139"/>
                    <a:ext cx="2745716" cy="912110"/>
                  </a:xfrm>
                  <a:prstGeom prst="roundRect">
                    <a:avLst>
                      <a:gd name="adj" fmla="val 4553"/>
                    </a:avLst>
                  </a:prstGeom>
                  <a:solidFill>
                    <a:schemeClr val="accent2">
                      <a:lumMod val="60000"/>
                      <a:lumOff val="40000"/>
                      <a:alpha val="15279"/>
                    </a:scheme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grpSp>
            <p:cxnSp>
              <p:nvCxnSpPr>
                <p:cNvPr id="116" name="Straight Connector 115">
                  <a:extLst>
                    <a:ext uri="{FF2B5EF4-FFF2-40B4-BE49-F238E27FC236}">
                      <a16:creationId xmlns:a16="http://schemas.microsoft.com/office/drawing/2014/main" id="{1EC64B3A-46E3-5A47-A0F3-EDFD879D5C7C}"/>
                    </a:ext>
                  </a:extLst>
                </p:cNvPr>
                <p:cNvCxnSpPr>
                  <a:cxnSpLocks/>
                </p:cNvCxnSpPr>
                <p:nvPr/>
              </p:nvCxnSpPr>
              <p:spPr bwMode="auto">
                <a:xfrm rot="2700000">
                  <a:off x="6327283" y="3301875"/>
                  <a:ext cx="0" cy="144000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17" name="Straight Connector 116">
                  <a:extLst>
                    <a:ext uri="{FF2B5EF4-FFF2-40B4-BE49-F238E27FC236}">
                      <a16:creationId xmlns:a16="http://schemas.microsoft.com/office/drawing/2014/main" id="{B3B47C20-BBFB-6041-B312-61EF156866DB}"/>
                    </a:ext>
                  </a:extLst>
                </p:cNvPr>
                <p:cNvCxnSpPr>
                  <a:cxnSpLocks/>
                </p:cNvCxnSpPr>
                <p:nvPr/>
              </p:nvCxnSpPr>
              <p:spPr bwMode="auto">
                <a:xfrm rot="-2700000">
                  <a:off x="5304547" y="3313398"/>
                  <a:ext cx="0" cy="144000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18" name="Straight Connector 117">
                  <a:extLst>
                    <a:ext uri="{FF2B5EF4-FFF2-40B4-BE49-F238E27FC236}">
                      <a16:creationId xmlns:a16="http://schemas.microsoft.com/office/drawing/2014/main" id="{C826D3B6-133A-7949-9E92-C23CB9496BA5}"/>
                    </a:ext>
                  </a:extLst>
                </p:cNvPr>
                <p:cNvCxnSpPr>
                  <a:cxnSpLocks/>
                </p:cNvCxnSpPr>
                <p:nvPr/>
              </p:nvCxnSpPr>
              <p:spPr bwMode="auto">
                <a:xfrm>
                  <a:off x="5809151" y="3619784"/>
                  <a:ext cx="0" cy="1799882"/>
                </a:xfrm>
                <a:prstGeom prst="line">
                  <a:avLst/>
                </a:prstGeom>
                <a:solidFill>
                  <a:schemeClr val="accent1"/>
                </a:solidFill>
                <a:ln w="19050" cap="flat" cmpd="sng" algn="ctr">
                  <a:solidFill>
                    <a:schemeClr val="tx1"/>
                  </a:solidFill>
                  <a:prstDash val="dash"/>
                  <a:round/>
                  <a:headEnd type="none" w="med" len="med"/>
                  <a:tailEnd type="none" w="med" len="med"/>
                </a:ln>
                <a:effectLst/>
              </p:spPr>
            </p:cxnSp>
            <p:cxnSp>
              <p:nvCxnSpPr>
                <p:cNvPr id="119" name="Straight Connector 118">
                  <a:extLst>
                    <a:ext uri="{FF2B5EF4-FFF2-40B4-BE49-F238E27FC236}">
                      <a16:creationId xmlns:a16="http://schemas.microsoft.com/office/drawing/2014/main" id="{37C355DA-4DF5-4244-AD68-C4A16162FB5C}"/>
                    </a:ext>
                  </a:extLst>
                </p:cNvPr>
                <p:cNvCxnSpPr>
                  <a:cxnSpLocks/>
                </p:cNvCxnSpPr>
                <p:nvPr/>
              </p:nvCxnSpPr>
              <p:spPr bwMode="auto">
                <a:xfrm rot="-1200000">
                  <a:off x="5996291" y="4498426"/>
                  <a:ext cx="0" cy="1080000"/>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120" name="Picture 119">
                  <a:extLst>
                    <a:ext uri="{FF2B5EF4-FFF2-40B4-BE49-F238E27FC236}">
                      <a16:creationId xmlns:a16="http://schemas.microsoft.com/office/drawing/2014/main" id="{3C7632F3-C7C2-8A4B-B36A-1909FA37D1A4}"/>
                    </a:ext>
                  </a:extLst>
                </p:cNvPr>
                <p:cNvPicPr>
                  <a:picLocks noChangeAspect="1"/>
                </p:cNvPicPr>
                <p:nvPr/>
              </p:nvPicPr>
              <p:blipFill>
                <a:blip r:embed="rId6"/>
                <a:stretch>
                  <a:fillRect/>
                </a:stretch>
              </p:blipFill>
              <p:spPr>
                <a:xfrm>
                  <a:off x="5528056" y="3955966"/>
                  <a:ext cx="215900" cy="279400"/>
                </a:xfrm>
                <a:prstGeom prst="rect">
                  <a:avLst/>
                </a:prstGeom>
              </p:spPr>
            </p:pic>
            <p:pic>
              <p:nvPicPr>
                <p:cNvPr id="121" name="Picture 120">
                  <a:extLst>
                    <a:ext uri="{FF2B5EF4-FFF2-40B4-BE49-F238E27FC236}">
                      <a16:creationId xmlns:a16="http://schemas.microsoft.com/office/drawing/2014/main" id="{F8A70EB2-D076-844F-B05C-142D13F00C2E}"/>
                    </a:ext>
                  </a:extLst>
                </p:cNvPr>
                <p:cNvPicPr>
                  <a:picLocks noChangeAspect="1"/>
                </p:cNvPicPr>
                <p:nvPr/>
              </p:nvPicPr>
              <p:blipFill>
                <a:blip r:embed="rId7"/>
                <a:stretch>
                  <a:fillRect/>
                </a:stretch>
              </p:blipFill>
              <p:spPr>
                <a:xfrm>
                  <a:off x="5889870" y="3960800"/>
                  <a:ext cx="241300" cy="279400"/>
                </a:xfrm>
                <a:prstGeom prst="rect">
                  <a:avLst/>
                </a:prstGeom>
              </p:spPr>
            </p:pic>
            <p:pic>
              <p:nvPicPr>
                <p:cNvPr id="122" name="Picture 121">
                  <a:extLst>
                    <a:ext uri="{FF2B5EF4-FFF2-40B4-BE49-F238E27FC236}">
                      <a16:creationId xmlns:a16="http://schemas.microsoft.com/office/drawing/2014/main" id="{39D18F2D-D1BB-A243-8C87-B0A6950C3AD2}"/>
                    </a:ext>
                  </a:extLst>
                </p:cNvPr>
                <p:cNvPicPr>
                  <a:picLocks noChangeAspect="1"/>
                </p:cNvPicPr>
                <p:nvPr/>
              </p:nvPicPr>
              <p:blipFill>
                <a:blip r:embed="rId8"/>
                <a:stretch>
                  <a:fillRect/>
                </a:stretch>
              </p:blipFill>
              <p:spPr>
                <a:xfrm>
                  <a:off x="5854054" y="5140266"/>
                  <a:ext cx="215900" cy="279400"/>
                </a:xfrm>
                <a:prstGeom prst="rect">
                  <a:avLst/>
                </a:prstGeom>
              </p:spPr>
            </p:pic>
          </p:grpSp>
          <p:sp>
            <p:nvSpPr>
              <p:cNvPr id="63" name="Rectangle 6">
                <a:extLst>
                  <a:ext uri="{FF2B5EF4-FFF2-40B4-BE49-F238E27FC236}">
                    <a16:creationId xmlns:a16="http://schemas.microsoft.com/office/drawing/2014/main" id="{769950A3-D57A-D143-9FA7-F9BE7F414D17}"/>
                  </a:ext>
                </a:extLst>
              </p:cNvPr>
              <p:cNvSpPr>
                <a:spLocks noChangeArrowheads="1"/>
              </p:cNvSpPr>
              <p:nvPr/>
            </p:nvSpPr>
            <p:spPr bwMode="auto">
              <a:xfrm>
                <a:off x="3162512" y="1625314"/>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a:solidFill>
                      <a:srgbClr val="0070C0"/>
                    </a:solidFill>
                    <a:ea typeface="Times New Roman" pitchFamily="-84" charset="0"/>
                    <a:cs typeface="Helvetica"/>
                  </a:rPr>
                  <a:t>B</a:t>
                </a:r>
                <a:r>
                  <a:rPr lang="en-US" sz="1800" i="1" baseline="-25000" dirty="0">
                    <a:solidFill>
                      <a:srgbClr val="0070C0"/>
                    </a:solidFill>
                    <a:ea typeface="Times New Roman" pitchFamily="-84" charset="0"/>
                    <a:cs typeface="Helvetica"/>
                  </a:rPr>
                  <a:t>i</a:t>
                </a:r>
                <a:endParaRPr lang="en-US" sz="1800" i="1" baseline="-25000" dirty="0">
                  <a:solidFill>
                    <a:srgbClr val="0070C0"/>
                  </a:solidFill>
                  <a:latin typeface="+mn-lt"/>
                  <a:ea typeface="Times New Roman" pitchFamily="-84" charset="0"/>
                  <a:cs typeface="Helvetica"/>
                </a:endParaRPr>
              </a:p>
            </p:txBody>
          </p:sp>
          <p:sp>
            <p:nvSpPr>
              <p:cNvPr id="64" name="Rectangle 6">
                <a:extLst>
                  <a:ext uri="{FF2B5EF4-FFF2-40B4-BE49-F238E27FC236}">
                    <a16:creationId xmlns:a16="http://schemas.microsoft.com/office/drawing/2014/main" id="{1380EF63-988C-1249-8734-E60C4D1E7D2A}"/>
                  </a:ext>
                </a:extLst>
              </p:cNvPr>
              <p:cNvSpPr>
                <a:spLocks noChangeArrowheads="1"/>
              </p:cNvSpPr>
              <p:nvPr/>
            </p:nvSpPr>
            <p:spPr bwMode="auto">
              <a:xfrm>
                <a:off x="5349701" y="1597549"/>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a:solidFill>
                      <a:srgbClr val="0070C0"/>
                    </a:solidFill>
                    <a:ea typeface="Times New Roman" pitchFamily="-84" charset="0"/>
                    <a:cs typeface="Helvetica"/>
                  </a:rPr>
                  <a:t>B</a:t>
                </a:r>
                <a:r>
                  <a:rPr lang="en-US" sz="1800" i="1" baseline="-25000" dirty="0">
                    <a:solidFill>
                      <a:srgbClr val="0070C0"/>
                    </a:solidFill>
                    <a:ea typeface="Times New Roman" pitchFamily="-84" charset="0"/>
                    <a:cs typeface="Helvetica"/>
                  </a:rPr>
                  <a:t>r</a:t>
                </a:r>
                <a:endParaRPr lang="en-US" sz="1800" i="1" baseline="-25000" dirty="0">
                  <a:solidFill>
                    <a:srgbClr val="0070C0"/>
                  </a:solidFill>
                  <a:latin typeface="+mn-lt"/>
                  <a:ea typeface="Times New Roman" pitchFamily="-84" charset="0"/>
                  <a:cs typeface="Helvetica"/>
                </a:endParaRPr>
              </a:p>
            </p:txBody>
          </p:sp>
          <p:sp>
            <p:nvSpPr>
              <p:cNvPr id="65" name="Rectangle 6">
                <a:extLst>
                  <a:ext uri="{FF2B5EF4-FFF2-40B4-BE49-F238E27FC236}">
                    <a16:creationId xmlns:a16="http://schemas.microsoft.com/office/drawing/2014/main" id="{297BC479-A51A-1C43-A7A2-896FD69D3054}"/>
                  </a:ext>
                </a:extLst>
              </p:cNvPr>
              <p:cNvSpPr>
                <a:spLocks noChangeArrowheads="1"/>
              </p:cNvSpPr>
              <p:nvPr/>
            </p:nvSpPr>
            <p:spPr bwMode="auto">
              <a:xfrm>
                <a:off x="3866110" y="1112576"/>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err="1">
                    <a:solidFill>
                      <a:srgbClr val="FF0000"/>
                    </a:solidFill>
                    <a:ea typeface="Times New Roman" pitchFamily="-84" charset="0"/>
                    <a:cs typeface="Helvetica"/>
                  </a:rPr>
                  <a:t>E</a:t>
                </a:r>
                <a:r>
                  <a:rPr lang="en-US" sz="1800" i="1" baseline="-25000" dirty="0" err="1">
                    <a:solidFill>
                      <a:srgbClr val="FF0000"/>
                    </a:solidFill>
                    <a:ea typeface="Times New Roman" pitchFamily="-84" charset="0"/>
                    <a:cs typeface="Helvetica"/>
                  </a:rPr>
                  <a:t>i</a:t>
                </a:r>
                <a:endParaRPr lang="en-US" sz="1800" i="1" baseline="-25000" dirty="0">
                  <a:solidFill>
                    <a:srgbClr val="FF0000"/>
                  </a:solidFill>
                  <a:latin typeface="+mn-lt"/>
                  <a:ea typeface="Times New Roman" pitchFamily="-84" charset="0"/>
                  <a:cs typeface="Helvetica"/>
                </a:endParaRPr>
              </a:p>
            </p:txBody>
          </p:sp>
          <p:sp>
            <p:nvSpPr>
              <p:cNvPr id="67" name="Rectangle 6">
                <a:extLst>
                  <a:ext uri="{FF2B5EF4-FFF2-40B4-BE49-F238E27FC236}">
                    <a16:creationId xmlns:a16="http://schemas.microsoft.com/office/drawing/2014/main" id="{571C440B-2629-E745-B456-B142B17F0311}"/>
                  </a:ext>
                </a:extLst>
              </p:cNvPr>
              <p:cNvSpPr>
                <a:spLocks noChangeArrowheads="1"/>
              </p:cNvSpPr>
              <p:nvPr/>
            </p:nvSpPr>
            <p:spPr bwMode="auto">
              <a:xfrm>
                <a:off x="4556195" y="1088690"/>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a:solidFill>
                      <a:srgbClr val="FF0000"/>
                    </a:solidFill>
                    <a:ea typeface="Times New Roman" pitchFamily="-84" charset="0"/>
                    <a:cs typeface="Helvetica"/>
                  </a:rPr>
                  <a:t>E</a:t>
                </a:r>
                <a:r>
                  <a:rPr lang="en-US" sz="1800" i="1" baseline="-25000" dirty="0">
                    <a:solidFill>
                      <a:srgbClr val="FF0000"/>
                    </a:solidFill>
                    <a:ea typeface="Times New Roman" pitchFamily="-84" charset="0"/>
                    <a:cs typeface="Helvetica"/>
                  </a:rPr>
                  <a:t>r</a:t>
                </a:r>
                <a:endParaRPr lang="en-US" sz="1800" i="1" baseline="-25000" dirty="0">
                  <a:solidFill>
                    <a:srgbClr val="FF0000"/>
                  </a:solidFill>
                  <a:latin typeface="+mn-lt"/>
                  <a:ea typeface="Times New Roman" pitchFamily="-84" charset="0"/>
                  <a:cs typeface="Helvetica"/>
                </a:endParaRPr>
              </a:p>
            </p:txBody>
          </p:sp>
          <p:sp>
            <p:nvSpPr>
              <p:cNvPr id="68" name="Rectangle 6">
                <a:extLst>
                  <a:ext uri="{FF2B5EF4-FFF2-40B4-BE49-F238E27FC236}">
                    <a16:creationId xmlns:a16="http://schemas.microsoft.com/office/drawing/2014/main" id="{3F793337-4C37-EB44-B901-DA5504649859}"/>
                  </a:ext>
                </a:extLst>
              </p:cNvPr>
              <p:cNvSpPr>
                <a:spLocks noChangeArrowheads="1"/>
              </p:cNvSpPr>
              <p:nvPr/>
            </p:nvSpPr>
            <p:spPr bwMode="auto">
              <a:xfrm>
                <a:off x="4454701" y="3467750"/>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err="1">
                    <a:solidFill>
                      <a:srgbClr val="0070C0"/>
                    </a:solidFill>
                    <a:ea typeface="Times New Roman" pitchFamily="-84" charset="0"/>
                    <a:cs typeface="Helvetica"/>
                  </a:rPr>
                  <a:t>B</a:t>
                </a:r>
                <a:r>
                  <a:rPr lang="en-US" sz="1800" i="1" baseline="-25000" dirty="0" err="1">
                    <a:solidFill>
                      <a:srgbClr val="0070C0"/>
                    </a:solidFill>
                    <a:ea typeface="Times New Roman" pitchFamily="-84" charset="0"/>
                    <a:cs typeface="Helvetica"/>
                  </a:rPr>
                  <a:t>t</a:t>
                </a:r>
                <a:endParaRPr lang="en-US" sz="1800" i="1" baseline="-25000" dirty="0">
                  <a:solidFill>
                    <a:srgbClr val="0070C0"/>
                  </a:solidFill>
                  <a:latin typeface="+mn-lt"/>
                  <a:ea typeface="Times New Roman" pitchFamily="-84" charset="0"/>
                  <a:cs typeface="Helvetica"/>
                </a:endParaRPr>
              </a:p>
            </p:txBody>
          </p:sp>
          <p:grpSp>
            <p:nvGrpSpPr>
              <p:cNvPr id="69" name="Group 68">
                <a:extLst>
                  <a:ext uri="{FF2B5EF4-FFF2-40B4-BE49-F238E27FC236}">
                    <a16:creationId xmlns:a16="http://schemas.microsoft.com/office/drawing/2014/main" id="{5D182B44-9A35-C042-9FE6-D8AA4268FB0C}"/>
                  </a:ext>
                </a:extLst>
              </p:cNvPr>
              <p:cNvGrpSpPr/>
              <p:nvPr/>
            </p:nvGrpSpPr>
            <p:grpSpPr>
              <a:xfrm>
                <a:off x="3643201" y="1238469"/>
                <a:ext cx="511574" cy="479955"/>
                <a:chOff x="3643201" y="1238469"/>
                <a:chExt cx="511574" cy="479955"/>
              </a:xfrm>
            </p:grpSpPr>
            <p:grpSp>
              <p:nvGrpSpPr>
                <p:cNvPr id="109" name="Group 108">
                  <a:extLst>
                    <a:ext uri="{FF2B5EF4-FFF2-40B4-BE49-F238E27FC236}">
                      <a16:creationId xmlns:a16="http://schemas.microsoft.com/office/drawing/2014/main" id="{8FBCC1BE-640F-7B4B-ADBC-0493F16F87A4}"/>
                    </a:ext>
                  </a:extLst>
                </p:cNvPr>
                <p:cNvGrpSpPr/>
                <p:nvPr/>
              </p:nvGrpSpPr>
              <p:grpSpPr>
                <a:xfrm rot="10800000">
                  <a:off x="3650910" y="1238469"/>
                  <a:ext cx="503865" cy="441959"/>
                  <a:chOff x="3213405" y="1669084"/>
                  <a:chExt cx="503865" cy="441959"/>
                </a:xfrm>
              </p:grpSpPr>
              <p:grpSp>
                <p:nvGrpSpPr>
                  <p:cNvPr id="111" name="Group 110">
                    <a:extLst>
                      <a:ext uri="{FF2B5EF4-FFF2-40B4-BE49-F238E27FC236}">
                        <a16:creationId xmlns:a16="http://schemas.microsoft.com/office/drawing/2014/main" id="{A38816CB-BD5E-2949-9FFA-7A76A0E4D70E}"/>
                      </a:ext>
                    </a:extLst>
                  </p:cNvPr>
                  <p:cNvGrpSpPr/>
                  <p:nvPr/>
                </p:nvGrpSpPr>
                <p:grpSpPr>
                  <a:xfrm rot="10800000">
                    <a:off x="3238177" y="1669084"/>
                    <a:ext cx="463352" cy="441959"/>
                    <a:chOff x="5458290" y="1450090"/>
                    <a:chExt cx="463352" cy="441959"/>
                  </a:xfrm>
                </p:grpSpPr>
                <p:cxnSp>
                  <p:nvCxnSpPr>
                    <p:cNvPr id="113" name="Straight Arrow Connector 112">
                      <a:extLst>
                        <a:ext uri="{FF2B5EF4-FFF2-40B4-BE49-F238E27FC236}">
                          <a16:creationId xmlns:a16="http://schemas.microsoft.com/office/drawing/2014/main" id="{814321B4-F126-3149-A828-6473EF7A2562}"/>
                        </a:ext>
                      </a:extLst>
                    </p:cNvPr>
                    <p:cNvCxnSpPr>
                      <a:cxnSpLocks/>
                    </p:cNvCxnSpPr>
                    <p:nvPr/>
                  </p:nvCxnSpPr>
                  <p:spPr bwMode="auto">
                    <a:xfrm rot="10800000" flipH="1">
                      <a:off x="5458290" y="1877208"/>
                      <a:ext cx="463352" cy="14841"/>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cxnSp>
                  <p:nvCxnSpPr>
                    <p:cNvPr id="114" name="Straight Arrow Connector 113">
                      <a:extLst>
                        <a:ext uri="{FF2B5EF4-FFF2-40B4-BE49-F238E27FC236}">
                          <a16:creationId xmlns:a16="http://schemas.microsoft.com/office/drawing/2014/main" id="{3750AFFB-CAC5-414A-92C7-13AFEC2618A9}"/>
                        </a:ext>
                      </a:extLst>
                    </p:cNvPr>
                    <p:cNvCxnSpPr>
                      <a:cxnSpLocks/>
                    </p:cNvCxnSpPr>
                    <p:nvPr/>
                  </p:nvCxnSpPr>
                  <p:spPr bwMode="auto">
                    <a:xfrm rot="10800000" flipH="1">
                      <a:off x="5458290" y="1450090"/>
                      <a:ext cx="3741" cy="441959"/>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grpSp>
              <p:cxnSp>
                <p:nvCxnSpPr>
                  <p:cNvPr id="112" name="Straight Arrow Connector 111">
                    <a:extLst>
                      <a:ext uri="{FF2B5EF4-FFF2-40B4-BE49-F238E27FC236}">
                        <a16:creationId xmlns:a16="http://schemas.microsoft.com/office/drawing/2014/main" id="{7E757D87-1DFD-C947-95F2-5A8F179EFEC7}"/>
                      </a:ext>
                    </a:extLst>
                  </p:cNvPr>
                  <p:cNvCxnSpPr>
                    <a:cxnSpLocks/>
                  </p:cNvCxnSpPr>
                  <p:nvPr/>
                </p:nvCxnSpPr>
                <p:spPr bwMode="auto">
                  <a:xfrm rot="13500000" flipV="1">
                    <a:off x="3465338" y="1632020"/>
                    <a:ext cx="0" cy="503865"/>
                  </a:xfrm>
                  <a:prstGeom prst="straightConnector1">
                    <a:avLst/>
                  </a:prstGeom>
                  <a:solidFill>
                    <a:schemeClr val="accent1"/>
                  </a:solidFill>
                  <a:ln w="25400" cap="flat" cmpd="sng" algn="ctr">
                    <a:solidFill>
                      <a:srgbClr val="FF0000"/>
                    </a:solidFill>
                    <a:prstDash val="solid"/>
                    <a:round/>
                    <a:headEnd type="none" w="med" len="med"/>
                    <a:tailEnd type="triangle" w="lg" len="lg"/>
                  </a:ln>
                  <a:effectLst/>
                </p:spPr>
              </p:cxnSp>
            </p:grpSp>
            <p:sp>
              <p:nvSpPr>
                <p:cNvPr id="110" name="Oval 109">
                  <a:extLst>
                    <a:ext uri="{FF2B5EF4-FFF2-40B4-BE49-F238E27FC236}">
                      <a16:creationId xmlns:a16="http://schemas.microsoft.com/office/drawing/2014/main" id="{F96B6F35-30F6-F44E-8295-8BA63289DFEC}"/>
                    </a:ext>
                  </a:extLst>
                </p:cNvPr>
                <p:cNvSpPr/>
                <p:nvPr/>
              </p:nvSpPr>
              <p:spPr>
                <a:xfrm>
                  <a:off x="3643201" y="1617205"/>
                  <a:ext cx="80907" cy="101219"/>
                </a:xfrm>
                <a:prstGeom prst="ellipse">
                  <a:avLst/>
                </a:prstGeom>
                <a:solidFill>
                  <a:schemeClr val="accent2">
                    <a:lumMod val="60000"/>
                    <a:lumOff val="40000"/>
                  </a:scheme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grpSp>
            <p:nvGrpSpPr>
              <p:cNvPr id="76" name="Group 75">
                <a:extLst>
                  <a:ext uri="{FF2B5EF4-FFF2-40B4-BE49-F238E27FC236}">
                    <a16:creationId xmlns:a16="http://schemas.microsoft.com/office/drawing/2014/main" id="{9E3799F4-A989-E541-9691-57B913BD3688}"/>
                  </a:ext>
                </a:extLst>
              </p:cNvPr>
              <p:cNvGrpSpPr/>
              <p:nvPr/>
            </p:nvGrpSpPr>
            <p:grpSpPr>
              <a:xfrm rot="16200000">
                <a:off x="5078898" y="1195026"/>
                <a:ext cx="511574" cy="479955"/>
                <a:chOff x="3643201" y="1238469"/>
                <a:chExt cx="511574" cy="479955"/>
              </a:xfrm>
            </p:grpSpPr>
            <p:grpSp>
              <p:nvGrpSpPr>
                <p:cNvPr id="92" name="Group 91">
                  <a:extLst>
                    <a:ext uri="{FF2B5EF4-FFF2-40B4-BE49-F238E27FC236}">
                      <a16:creationId xmlns:a16="http://schemas.microsoft.com/office/drawing/2014/main" id="{9F1391D3-9BFF-C742-AE6D-D4E6AB6302EE}"/>
                    </a:ext>
                  </a:extLst>
                </p:cNvPr>
                <p:cNvGrpSpPr/>
                <p:nvPr/>
              </p:nvGrpSpPr>
              <p:grpSpPr>
                <a:xfrm rot="10800000">
                  <a:off x="3650910" y="1238469"/>
                  <a:ext cx="503865" cy="441959"/>
                  <a:chOff x="3213405" y="1669084"/>
                  <a:chExt cx="503865" cy="441959"/>
                </a:xfrm>
              </p:grpSpPr>
              <p:grpSp>
                <p:nvGrpSpPr>
                  <p:cNvPr id="100" name="Group 99">
                    <a:extLst>
                      <a:ext uri="{FF2B5EF4-FFF2-40B4-BE49-F238E27FC236}">
                        <a16:creationId xmlns:a16="http://schemas.microsoft.com/office/drawing/2014/main" id="{0E0BDD4A-B9B5-374A-B5DB-9B63CC91EDE1}"/>
                      </a:ext>
                    </a:extLst>
                  </p:cNvPr>
                  <p:cNvGrpSpPr/>
                  <p:nvPr/>
                </p:nvGrpSpPr>
                <p:grpSpPr>
                  <a:xfrm rot="10800000">
                    <a:off x="3238177" y="1669084"/>
                    <a:ext cx="463352" cy="441959"/>
                    <a:chOff x="5458290" y="1450090"/>
                    <a:chExt cx="463352" cy="441959"/>
                  </a:xfrm>
                </p:grpSpPr>
                <p:cxnSp>
                  <p:nvCxnSpPr>
                    <p:cNvPr id="107" name="Straight Arrow Connector 106">
                      <a:extLst>
                        <a:ext uri="{FF2B5EF4-FFF2-40B4-BE49-F238E27FC236}">
                          <a16:creationId xmlns:a16="http://schemas.microsoft.com/office/drawing/2014/main" id="{1F98BCB2-943C-6446-9CEC-8BAF5EB50ED5}"/>
                        </a:ext>
                      </a:extLst>
                    </p:cNvPr>
                    <p:cNvCxnSpPr>
                      <a:cxnSpLocks/>
                    </p:cNvCxnSpPr>
                    <p:nvPr/>
                  </p:nvCxnSpPr>
                  <p:spPr bwMode="auto">
                    <a:xfrm rot="10800000" flipH="1">
                      <a:off x="5458290" y="1877208"/>
                      <a:ext cx="463352" cy="14841"/>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cxnSp>
                  <p:nvCxnSpPr>
                    <p:cNvPr id="108" name="Straight Arrow Connector 107">
                      <a:extLst>
                        <a:ext uri="{FF2B5EF4-FFF2-40B4-BE49-F238E27FC236}">
                          <a16:creationId xmlns:a16="http://schemas.microsoft.com/office/drawing/2014/main" id="{8752CB52-E6E2-7C40-8F5F-2B4234F2F3F4}"/>
                        </a:ext>
                      </a:extLst>
                    </p:cNvPr>
                    <p:cNvCxnSpPr>
                      <a:cxnSpLocks/>
                    </p:cNvCxnSpPr>
                    <p:nvPr/>
                  </p:nvCxnSpPr>
                  <p:spPr bwMode="auto">
                    <a:xfrm rot="10800000" flipH="1">
                      <a:off x="5458290" y="1450090"/>
                      <a:ext cx="3741" cy="441959"/>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grpSp>
              <p:cxnSp>
                <p:nvCxnSpPr>
                  <p:cNvPr id="106" name="Straight Arrow Connector 105">
                    <a:extLst>
                      <a:ext uri="{FF2B5EF4-FFF2-40B4-BE49-F238E27FC236}">
                        <a16:creationId xmlns:a16="http://schemas.microsoft.com/office/drawing/2014/main" id="{A65A3079-BC1A-1744-B878-9DC0D59DABC2}"/>
                      </a:ext>
                    </a:extLst>
                  </p:cNvPr>
                  <p:cNvCxnSpPr>
                    <a:cxnSpLocks/>
                  </p:cNvCxnSpPr>
                  <p:nvPr/>
                </p:nvCxnSpPr>
                <p:spPr bwMode="auto">
                  <a:xfrm rot="13500000" flipV="1">
                    <a:off x="3465338" y="1632020"/>
                    <a:ext cx="0" cy="503865"/>
                  </a:xfrm>
                  <a:prstGeom prst="straightConnector1">
                    <a:avLst/>
                  </a:prstGeom>
                  <a:solidFill>
                    <a:schemeClr val="accent1"/>
                  </a:solidFill>
                  <a:ln w="25400" cap="flat" cmpd="sng" algn="ctr">
                    <a:solidFill>
                      <a:srgbClr val="FF0000"/>
                    </a:solidFill>
                    <a:prstDash val="solid"/>
                    <a:round/>
                    <a:headEnd type="none" w="med" len="med"/>
                    <a:tailEnd type="triangle" w="lg" len="lg"/>
                  </a:ln>
                  <a:effectLst/>
                </p:spPr>
              </p:cxnSp>
            </p:grpSp>
            <p:sp>
              <p:nvSpPr>
                <p:cNvPr id="94" name="Oval 93">
                  <a:extLst>
                    <a:ext uri="{FF2B5EF4-FFF2-40B4-BE49-F238E27FC236}">
                      <a16:creationId xmlns:a16="http://schemas.microsoft.com/office/drawing/2014/main" id="{9140CE3A-8AF1-0E45-AAB6-9DA559CAB5FB}"/>
                    </a:ext>
                  </a:extLst>
                </p:cNvPr>
                <p:cNvSpPr/>
                <p:nvPr/>
              </p:nvSpPr>
              <p:spPr>
                <a:xfrm>
                  <a:off x="3643201" y="1617205"/>
                  <a:ext cx="80907" cy="101219"/>
                </a:xfrm>
                <a:prstGeom prst="ellipse">
                  <a:avLst/>
                </a:prstGeom>
                <a:solidFill>
                  <a:schemeClr val="accent2">
                    <a:lumMod val="60000"/>
                    <a:lumOff val="40000"/>
                  </a:scheme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grpSp>
            <p:nvGrpSpPr>
              <p:cNvPr id="77" name="Group 76">
                <a:extLst>
                  <a:ext uri="{FF2B5EF4-FFF2-40B4-BE49-F238E27FC236}">
                    <a16:creationId xmlns:a16="http://schemas.microsoft.com/office/drawing/2014/main" id="{B9D1E8F6-6483-9C47-8571-8C7C9767503A}"/>
                  </a:ext>
                </a:extLst>
              </p:cNvPr>
              <p:cNvGrpSpPr/>
              <p:nvPr/>
            </p:nvGrpSpPr>
            <p:grpSpPr>
              <a:xfrm>
                <a:off x="4913621" y="3067800"/>
                <a:ext cx="511574" cy="479955"/>
                <a:chOff x="3643201" y="1238469"/>
                <a:chExt cx="511574" cy="479955"/>
              </a:xfrm>
            </p:grpSpPr>
            <p:grpSp>
              <p:nvGrpSpPr>
                <p:cNvPr id="79" name="Group 78">
                  <a:extLst>
                    <a:ext uri="{FF2B5EF4-FFF2-40B4-BE49-F238E27FC236}">
                      <a16:creationId xmlns:a16="http://schemas.microsoft.com/office/drawing/2014/main" id="{A1590DAB-A205-E14D-AB09-A543D758C5F3}"/>
                    </a:ext>
                  </a:extLst>
                </p:cNvPr>
                <p:cNvGrpSpPr/>
                <p:nvPr/>
              </p:nvGrpSpPr>
              <p:grpSpPr>
                <a:xfrm rot="10800000">
                  <a:off x="3650910" y="1238469"/>
                  <a:ext cx="503865" cy="441959"/>
                  <a:chOff x="3213405" y="1669084"/>
                  <a:chExt cx="503865" cy="441959"/>
                </a:xfrm>
              </p:grpSpPr>
              <p:grpSp>
                <p:nvGrpSpPr>
                  <p:cNvPr id="83" name="Group 82">
                    <a:extLst>
                      <a:ext uri="{FF2B5EF4-FFF2-40B4-BE49-F238E27FC236}">
                        <a16:creationId xmlns:a16="http://schemas.microsoft.com/office/drawing/2014/main" id="{2E0FA8B7-0CF8-6240-858D-62C0692941E2}"/>
                      </a:ext>
                    </a:extLst>
                  </p:cNvPr>
                  <p:cNvGrpSpPr/>
                  <p:nvPr/>
                </p:nvGrpSpPr>
                <p:grpSpPr>
                  <a:xfrm rot="10800000">
                    <a:off x="3238177" y="1669084"/>
                    <a:ext cx="463352" cy="441959"/>
                    <a:chOff x="5458290" y="1450090"/>
                    <a:chExt cx="463352" cy="441959"/>
                  </a:xfrm>
                </p:grpSpPr>
                <p:cxnSp>
                  <p:nvCxnSpPr>
                    <p:cNvPr id="89" name="Straight Arrow Connector 88">
                      <a:extLst>
                        <a:ext uri="{FF2B5EF4-FFF2-40B4-BE49-F238E27FC236}">
                          <a16:creationId xmlns:a16="http://schemas.microsoft.com/office/drawing/2014/main" id="{BC922201-0EB9-614E-874F-F9107171CCD5}"/>
                        </a:ext>
                      </a:extLst>
                    </p:cNvPr>
                    <p:cNvCxnSpPr>
                      <a:cxnSpLocks/>
                    </p:cNvCxnSpPr>
                    <p:nvPr/>
                  </p:nvCxnSpPr>
                  <p:spPr bwMode="auto">
                    <a:xfrm rot="10800000" flipH="1">
                      <a:off x="5458290" y="1877208"/>
                      <a:ext cx="463352" cy="14841"/>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cxnSp>
                  <p:nvCxnSpPr>
                    <p:cNvPr id="91" name="Straight Arrow Connector 90">
                      <a:extLst>
                        <a:ext uri="{FF2B5EF4-FFF2-40B4-BE49-F238E27FC236}">
                          <a16:creationId xmlns:a16="http://schemas.microsoft.com/office/drawing/2014/main" id="{5A89A852-1EB8-4944-94DE-D61A5FA3C761}"/>
                        </a:ext>
                      </a:extLst>
                    </p:cNvPr>
                    <p:cNvCxnSpPr>
                      <a:cxnSpLocks/>
                    </p:cNvCxnSpPr>
                    <p:nvPr/>
                  </p:nvCxnSpPr>
                  <p:spPr bwMode="auto">
                    <a:xfrm rot="10800000" flipH="1">
                      <a:off x="5458290" y="1450090"/>
                      <a:ext cx="3741" cy="441959"/>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grpSp>
              <p:cxnSp>
                <p:nvCxnSpPr>
                  <p:cNvPr id="84" name="Straight Arrow Connector 83">
                    <a:extLst>
                      <a:ext uri="{FF2B5EF4-FFF2-40B4-BE49-F238E27FC236}">
                        <a16:creationId xmlns:a16="http://schemas.microsoft.com/office/drawing/2014/main" id="{BED7401C-ED68-9E4C-B26B-085AE62886E2}"/>
                      </a:ext>
                    </a:extLst>
                  </p:cNvPr>
                  <p:cNvCxnSpPr>
                    <a:cxnSpLocks/>
                  </p:cNvCxnSpPr>
                  <p:nvPr/>
                </p:nvCxnSpPr>
                <p:spPr bwMode="auto">
                  <a:xfrm rot="13500000" flipV="1">
                    <a:off x="3465338" y="1632020"/>
                    <a:ext cx="0" cy="503865"/>
                  </a:xfrm>
                  <a:prstGeom prst="straightConnector1">
                    <a:avLst/>
                  </a:prstGeom>
                  <a:solidFill>
                    <a:schemeClr val="accent1"/>
                  </a:solidFill>
                  <a:ln w="25400" cap="flat" cmpd="sng" algn="ctr">
                    <a:solidFill>
                      <a:srgbClr val="FF0000"/>
                    </a:solidFill>
                    <a:prstDash val="solid"/>
                    <a:round/>
                    <a:headEnd type="none" w="med" len="med"/>
                    <a:tailEnd type="triangle" w="lg" len="lg"/>
                  </a:ln>
                  <a:effectLst/>
                </p:spPr>
              </p:cxnSp>
            </p:grpSp>
            <p:sp>
              <p:nvSpPr>
                <p:cNvPr id="80" name="Oval 79">
                  <a:extLst>
                    <a:ext uri="{FF2B5EF4-FFF2-40B4-BE49-F238E27FC236}">
                      <a16:creationId xmlns:a16="http://schemas.microsoft.com/office/drawing/2014/main" id="{1E141EA0-A708-1243-927E-B208908B827C}"/>
                    </a:ext>
                  </a:extLst>
                </p:cNvPr>
                <p:cNvSpPr/>
                <p:nvPr/>
              </p:nvSpPr>
              <p:spPr>
                <a:xfrm>
                  <a:off x="3643201" y="1617205"/>
                  <a:ext cx="80907" cy="101219"/>
                </a:xfrm>
                <a:prstGeom prst="ellipse">
                  <a:avLst/>
                </a:prstGeom>
                <a:solidFill>
                  <a:schemeClr val="accent2">
                    <a:lumMod val="60000"/>
                    <a:lumOff val="40000"/>
                  </a:scheme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sp>
            <p:nvSpPr>
              <p:cNvPr id="78" name="Rectangle 6">
                <a:extLst>
                  <a:ext uri="{FF2B5EF4-FFF2-40B4-BE49-F238E27FC236}">
                    <a16:creationId xmlns:a16="http://schemas.microsoft.com/office/drawing/2014/main" id="{6ABDE979-8664-EF41-A2E6-E66934A3DB94}"/>
                  </a:ext>
                </a:extLst>
              </p:cNvPr>
              <p:cNvSpPr>
                <a:spLocks noChangeArrowheads="1"/>
              </p:cNvSpPr>
              <p:nvPr/>
            </p:nvSpPr>
            <p:spPr bwMode="auto">
              <a:xfrm>
                <a:off x="5168747" y="2941435"/>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a:solidFill>
                      <a:srgbClr val="FF0000"/>
                    </a:solidFill>
                    <a:ea typeface="Times New Roman" pitchFamily="-84" charset="0"/>
                    <a:cs typeface="Helvetica"/>
                  </a:rPr>
                  <a:t>E</a:t>
                </a:r>
                <a:r>
                  <a:rPr lang="en-US" sz="1800" i="1" baseline="-25000" dirty="0">
                    <a:solidFill>
                      <a:srgbClr val="FF0000"/>
                    </a:solidFill>
                    <a:ea typeface="Times New Roman" pitchFamily="-84" charset="0"/>
                    <a:cs typeface="Helvetica"/>
                  </a:rPr>
                  <a:t>t</a:t>
                </a:r>
                <a:endParaRPr lang="en-US" sz="1800" i="1" baseline="-25000" dirty="0">
                  <a:solidFill>
                    <a:srgbClr val="FF0000"/>
                  </a:solidFill>
                  <a:latin typeface="+mn-lt"/>
                  <a:ea typeface="Times New Roman" pitchFamily="-84" charset="0"/>
                  <a:cs typeface="Helvetica"/>
                </a:endParaRPr>
              </a:p>
            </p:txBody>
          </p:sp>
        </p:grpSp>
        <p:sp>
          <p:nvSpPr>
            <p:cNvPr id="128" name="Rectangle 6">
              <a:extLst>
                <a:ext uri="{FF2B5EF4-FFF2-40B4-BE49-F238E27FC236}">
                  <a16:creationId xmlns:a16="http://schemas.microsoft.com/office/drawing/2014/main" id="{BAE9AD5A-66D1-0F47-9503-F124B9BEA7AF}"/>
                </a:ext>
              </a:extLst>
            </p:cNvPr>
            <p:cNvSpPr>
              <a:spLocks noChangeArrowheads="1"/>
            </p:cNvSpPr>
            <p:nvPr/>
          </p:nvSpPr>
          <p:spPr bwMode="auto">
            <a:xfrm>
              <a:off x="7498314" y="3746582"/>
              <a:ext cx="1583607" cy="923330"/>
            </a:xfrm>
            <a:prstGeom prst="rect">
              <a:avLst/>
            </a:prstGeom>
            <a:noFill/>
            <a:ln w="9525">
              <a:noFill/>
              <a:miter lim="800000"/>
              <a:headEnd/>
              <a:tailEnd/>
            </a:ln>
          </p:spPr>
          <p:txBody>
            <a:bodyPr wrap="square" anchor="ctr">
              <a:prstTxWarp prst="textNoShape">
                <a:avLst/>
              </a:prstTxWarp>
              <a:spAutoFit/>
            </a:bodyPr>
            <a:lstStyle/>
            <a:p>
              <a:pPr algn="ctr"/>
              <a:r>
                <a:rPr lang="en-US" sz="1800" dirty="0">
                  <a:solidFill>
                    <a:srgbClr val="FF0000"/>
                  </a:solidFill>
                  <a:ea typeface="Times New Roman" pitchFamily="-84" charset="0"/>
                  <a:cs typeface="Helvetica"/>
                </a:rPr>
                <a:t>Conditions in medium 1:</a:t>
              </a:r>
            </a:p>
            <a:p>
              <a:pPr algn="ctr"/>
              <a:r>
                <a:rPr lang="en-US" sz="1800" i="1" dirty="0">
                  <a:solidFill>
                    <a:srgbClr val="FF0000"/>
                  </a:solidFill>
                  <a:ea typeface="Times New Roman" pitchFamily="-84" charset="0"/>
                  <a:cs typeface="Helvetica"/>
                </a:rPr>
                <a:t>𝜀</a:t>
              </a:r>
              <a:r>
                <a:rPr lang="en-US" sz="1800" i="1" baseline="-25000" dirty="0">
                  <a:solidFill>
                    <a:srgbClr val="FF0000"/>
                  </a:solidFill>
                  <a:ea typeface="Times New Roman" pitchFamily="-84" charset="0"/>
                  <a:cs typeface="Helvetica"/>
                </a:rPr>
                <a:t>1</a:t>
              </a:r>
              <a:r>
                <a:rPr lang="en-US" sz="1800" i="1" dirty="0">
                  <a:solidFill>
                    <a:srgbClr val="FF0000"/>
                  </a:solidFill>
                  <a:ea typeface="Times New Roman" pitchFamily="-84" charset="0"/>
                  <a:cs typeface="Helvetica"/>
                </a:rPr>
                <a:t>, 𝜇</a:t>
              </a:r>
              <a:r>
                <a:rPr lang="en-US" sz="1800" i="1" baseline="-25000" dirty="0">
                  <a:solidFill>
                    <a:srgbClr val="FF0000"/>
                  </a:solidFill>
                  <a:ea typeface="Times New Roman" pitchFamily="-84" charset="0"/>
                  <a:cs typeface="Helvetica"/>
                </a:rPr>
                <a:t>1</a:t>
              </a:r>
              <a:r>
                <a:rPr lang="en-US" sz="1800" i="1" dirty="0">
                  <a:solidFill>
                    <a:srgbClr val="FF0000"/>
                  </a:solidFill>
                  <a:ea typeface="Times New Roman" pitchFamily="-84" charset="0"/>
                  <a:cs typeface="Helvetica"/>
                </a:rPr>
                <a:t>, n</a:t>
              </a:r>
              <a:r>
                <a:rPr lang="en-US" sz="1800" i="1" baseline="-25000" dirty="0">
                  <a:solidFill>
                    <a:srgbClr val="FF0000"/>
                  </a:solidFill>
                  <a:ea typeface="Times New Roman" pitchFamily="-84" charset="0"/>
                  <a:cs typeface="Helvetica"/>
                </a:rPr>
                <a:t>1</a:t>
              </a:r>
              <a:endParaRPr lang="en-US" sz="1800" i="1" baseline="-25000" dirty="0">
                <a:solidFill>
                  <a:srgbClr val="FF0000"/>
                </a:solidFill>
                <a:latin typeface="+mn-lt"/>
                <a:ea typeface="Times New Roman" pitchFamily="-84" charset="0"/>
                <a:cs typeface="Helvetica"/>
              </a:endParaRPr>
            </a:p>
          </p:txBody>
        </p:sp>
        <p:sp>
          <p:nvSpPr>
            <p:cNvPr id="129" name="Rectangle 6">
              <a:extLst>
                <a:ext uri="{FF2B5EF4-FFF2-40B4-BE49-F238E27FC236}">
                  <a16:creationId xmlns:a16="http://schemas.microsoft.com/office/drawing/2014/main" id="{1C8F1D05-9907-6F4E-BEAA-9761FEA67028}"/>
                </a:ext>
              </a:extLst>
            </p:cNvPr>
            <p:cNvSpPr>
              <a:spLocks noChangeArrowheads="1"/>
            </p:cNvSpPr>
            <p:nvPr/>
          </p:nvSpPr>
          <p:spPr bwMode="auto">
            <a:xfrm>
              <a:off x="7498314" y="4896494"/>
              <a:ext cx="1583607" cy="923330"/>
            </a:xfrm>
            <a:prstGeom prst="rect">
              <a:avLst/>
            </a:prstGeom>
            <a:noFill/>
            <a:ln w="9525">
              <a:noFill/>
              <a:miter lim="800000"/>
              <a:headEnd/>
              <a:tailEnd/>
            </a:ln>
          </p:spPr>
          <p:txBody>
            <a:bodyPr wrap="square" anchor="ctr">
              <a:prstTxWarp prst="textNoShape">
                <a:avLst/>
              </a:prstTxWarp>
              <a:spAutoFit/>
            </a:bodyPr>
            <a:lstStyle/>
            <a:p>
              <a:pPr algn="ctr"/>
              <a:r>
                <a:rPr lang="en-US" sz="1800" dirty="0">
                  <a:solidFill>
                    <a:srgbClr val="0070C0"/>
                  </a:solidFill>
                  <a:ea typeface="Times New Roman" pitchFamily="-84" charset="0"/>
                  <a:cs typeface="Helvetica"/>
                </a:rPr>
                <a:t>Conditions in medium 2:</a:t>
              </a:r>
            </a:p>
            <a:p>
              <a:pPr algn="ctr"/>
              <a:r>
                <a:rPr lang="en-US" sz="1800" i="1" dirty="0">
                  <a:solidFill>
                    <a:srgbClr val="0070C0"/>
                  </a:solidFill>
                  <a:ea typeface="Times New Roman" pitchFamily="-84" charset="0"/>
                  <a:cs typeface="Helvetica"/>
                </a:rPr>
                <a:t>𝜀</a:t>
              </a:r>
              <a:r>
                <a:rPr lang="en-US" sz="1800" i="1" baseline="-25000" dirty="0">
                  <a:solidFill>
                    <a:srgbClr val="0070C0"/>
                  </a:solidFill>
                  <a:ea typeface="Times New Roman" pitchFamily="-84" charset="0"/>
                  <a:cs typeface="Helvetica"/>
                </a:rPr>
                <a:t>2</a:t>
              </a:r>
              <a:r>
                <a:rPr lang="en-US" sz="1800" i="1" dirty="0">
                  <a:solidFill>
                    <a:srgbClr val="0070C0"/>
                  </a:solidFill>
                  <a:ea typeface="Times New Roman" pitchFamily="-84" charset="0"/>
                  <a:cs typeface="Helvetica"/>
                </a:rPr>
                <a:t>, 𝜇</a:t>
              </a:r>
              <a:r>
                <a:rPr lang="en-US" sz="1800" i="1" baseline="-25000" dirty="0">
                  <a:solidFill>
                    <a:srgbClr val="0070C0"/>
                  </a:solidFill>
                  <a:ea typeface="Times New Roman" pitchFamily="-84" charset="0"/>
                  <a:cs typeface="Helvetica"/>
                </a:rPr>
                <a:t>2</a:t>
              </a:r>
              <a:r>
                <a:rPr lang="en-US" sz="1800" i="1" dirty="0">
                  <a:solidFill>
                    <a:srgbClr val="0070C0"/>
                  </a:solidFill>
                  <a:ea typeface="Times New Roman" pitchFamily="-84" charset="0"/>
                  <a:cs typeface="Helvetica"/>
                </a:rPr>
                <a:t>, n</a:t>
              </a:r>
              <a:r>
                <a:rPr lang="en-US" sz="1800" i="1" baseline="-25000" dirty="0">
                  <a:solidFill>
                    <a:srgbClr val="0070C0"/>
                  </a:solidFill>
                  <a:ea typeface="Times New Roman" pitchFamily="-84" charset="0"/>
                  <a:cs typeface="Helvetica"/>
                </a:rPr>
                <a:t>2</a:t>
              </a:r>
              <a:endParaRPr lang="en-US" sz="1800" i="1" baseline="-25000" dirty="0">
                <a:solidFill>
                  <a:srgbClr val="0070C0"/>
                </a:solidFill>
                <a:latin typeface="+mn-lt"/>
                <a:ea typeface="Times New Roman" pitchFamily="-84" charset="0"/>
                <a:cs typeface="Helvetica"/>
              </a:endParaRPr>
            </a:p>
          </p:txBody>
        </p:sp>
      </p:grpSp>
    </p:spTree>
    <p:extLst>
      <p:ext uri="{BB962C8B-B14F-4D97-AF65-F5344CB8AC3E}">
        <p14:creationId xmlns:p14="http://schemas.microsoft.com/office/powerpoint/2010/main" val="345674341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95">
            <a:extLst>
              <a:ext uri="{FF2B5EF4-FFF2-40B4-BE49-F238E27FC236}">
                <a16:creationId xmlns:a16="http://schemas.microsoft.com/office/drawing/2014/main" id="{3955695F-82F0-CA4A-9AA4-2047329FF257}"/>
              </a:ext>
            </a:extLst>
          </p:cNvPr>
          <p:cNvPicPr>
            <a:picLocks noChangeAspect="1"/>
          </p:cNvPicPr>
          <p:nvPr/>
        </p:nvPicPr>
        <p:blipFill>
          <a:blip r:embed="rId3"/>
          <a:stretch>
            <a:fillRect/>
          </a:stretch>
        </p:blipFill>
        <p:spPr>
          <a:xfrm>
            <a:off x="2432590" y="1487700"/>
            <a:ext cx="4127500" cy="381000"/>
          </a:xfrm>
          <a:prstGeom prst="rect">
            <a:avLst/>
          </a:prstGeom>
        </p:spPr>
      </p:pic>
      <p:sp>
        <p:nvSpPr>
          <p:cNvPr id="10" name="TextBox 9"/>
          <p:cNvSpPr txBox="1"/>
          <p:nvPr/>
        </p:nvSpPr>
        <p:spPr>
          <a:xfrm>
            <a:off x="-1" y="-9176"/>
            <a:ext cx="9143999" cy="646331"/>
          </a:xfrm>
          <a:prstGeom prst="rect">
            <a:avLst/>
          </a:prstGeom>
          <a:noFill/>
        </p:spPr>
        <p:txBody>
          <a:bodyPr wrap="square" rtlCol="0">
            <a:spAutoFit/>
          </a:bodyPr>
          <a:lstStyle/>
          <a:p>
            <a:pPr algn="ctr"/>
            <a:r>
              <a:rPr lang="en-US" sz="3600" dirty="0">
                <a:solidFill>
                  <a:schemeClr val="tx1">
                    <a:lumMod val="75000"/>
                    <a:lumOff val="25000"/>
                  </a:schemeClr>
                </a:solidFill>
                <a:latin typeface="Baskerville"/>
                <a:cs typeface="Baskerville"/>
              </a:rPr>
              <a:t>Boundary conditions ex. : Snell’s law</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a:t>
            </a:r>
            <a:r>
              <a:rPr lang="en-US" sz="2000" i="1" dirty="0" err="1">
                <a:latin typeface="Baskerville"/>
                <a:cs typeface="Baskerville"/>
              </a:rPr>
              <a:t>Sarri</a:t>
            </a:r>
            <a:endParaRPr lang="en-US" sz="2000" i="1" dirty="0">
              <a:latin typeface="Baskerville"/>
              <a:cs typeface="Baskerville"/>
            </a:endParaRPr>
          </a:p>
        </p:txBody>
      </p:sp>
      <p:pic>
        <p:nvPicPr>
          <p:cNvPr id="21" name="Picture 20"/>
          <p:cNvPicPr/>
          <p:nvPr/>
        </p:nvPicPr>
        <p:blipFill>
          <a:blip r:embed="rId4">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53" name="Rectangle 6">
            <a:extLst>
              <a:ext uri="{FF2B5EF4-FFF2-40B4-BE49-F238E27FC236}">
                <a16:creationId xmlns:a16="http://schemas.microsoft.com/office/drawing/2014/main" id="{76BC25F5-BDC2-B641-A18E-FB2218F1E236}"/>
              </a:ext>
            </a:extLst>
          </p:cNvPr>
          <p:cNvSpPr>
            <a:spLocks noChangeArrowheads="1"/>
          </p:cNvSpPr>
          <p:nvPr/>
        </p:nvSpPr>
        <p:spPr bwMode="auto">
          <a:xfrm>
            <a:off x="132375" y="721017"/>
            <a:ext cx="4208687" cy="400110"/>
          </a:xfrm>
          <a:prstGeom prst="rect">
            <a:avLst/>
          </a:prstGeom>
          <a:noFill/>
          <a:ln w="9525">
            <a:noFill/>
            <a:miter lim="800000"/>
            <a:headEnd/>
            <a:tailEnd/>
          </a:ln>
        </p:spPr>
        <p:txBody>
          <a:bodyPr wrap="square" anchor="ctr">
            <a:prstTxWarp prst="textNoShape">
              <a:avLst/>
            </a:prstTxWarp>
            <a:spAutoFit/>
          </a:bodyPr>
          <a:lstStyle/>
          <a:p>
            <a:r>
              <a:rPr lang="en-US" sz="2000" dirty="0">
                <a:ea typeface="Times New Roman" pitchFamily="-84" charset="0"/>
                <a:cs typeface="Helvetica"/>
              </a:rPr>
              <a:t>Our general plane wave has the form:</a:t>
            </a:r>
          </a:p>
        </p:txBody>
      </p:sp>
      <p:sp>
        <p:nvSpPr>
          <p:cNvPr id="58" name="Rectangle 6">
            <a:extLst>
              <a:ext uri="{FF2B5EF4-FFF2-40B4-BE49-F238E27FC236}">
                <a16:creationId xmlns:a16="http://schemas.microsoft.com/office/drawing/2014/main" id="{471A3AD5-B016-5245-99ED-428B70815642}"/>
              </a:ext>
            </a:extLst>
          </p:cNvPr>
          <p:cNvSpPr>
            <a:spLocks noChangeArrowheads="1"/>
          </p:cNvSpPr>
          <p:nvPr/>
        </p:nvSpPr>
        <p:spPr bwMode="auto">
          <a:xfrm>
            <a:off x="100399" y="2612258"/>
            <a:ext cx="8809784" cy="707886"/>
          </a:xfrm>
          <a:prstGeom prst="rect">
            <a:avLst/>
          </a:prstGeom>
          <a:noFill/>
          <a:ln w="9525">
            <a:noFill/>
            <a:miter lim="800000"/>
            <a:headEnd/>
            <a:tailEnd/>
          </a:ln>
        </p:spPr>
        <p:txBody>
          <a:bodyPr wrap="square" anchor="ctr">
            <a:prstTxWarp prst="textNoShape">
              <a:avLst/>
            </a:prstTxWarp>
            <a:spAutoFit/>
          </a:bodyPr>
          <a:lstStyle/>
          <a:p>
            <a:r>
              <a:rPr lang="en-US" sz="2000" dirty="0">
                <a:ea typeface="Times New Roman" pitchFamily="-84" charset="0"/>
                <a:cs typeface="Helvetica"/>
              </a:rPr>
              <a:t>Our boundary conditions tell us that the electric field parallel to the interface is equal on both sides at all points in space and in time.  </a:t>
            </a:r>
          </a:p>
        </p:txBody>
      </p:sp>
      <p:grpSp>
        <p:nvGrpSpPr>
          <p:cNvPr id="31" name="Group 30">
            <a:extLst>
              <a:ext uri="{FF2B5EF4-FFF2-40B4-BE49-F238E27FC236}">
                <a16:creationId xmlns:a16="http://schemas.microsoft.com/office/drawing/2014/main" id="{04D0A26C-CC1A-774B-9756-AB8EB7705BC6}"/>
              </a:ext>
            </a:extLst>
          </p:cNvPr>
          <p:cNvGrpSpPr/>
          <p:nvPr/>
        </p:nvGrpSpPr>
        <p:grpSpPr>
          <a:xfrm>
            <a:off x="4756273" y="3355502"/>
            <a:ext cx="4425777" cy="2748392"/>
            <a:chOff x="4656144" y="3340858"/>
            <a:chExt cx="4425777" cy="2748392"/>
          </a:xfrm>
        </p:grpSpPr>
        <p:grpSp>
          <p:nvGrpSpPr>
            <p:cNvPr id="32" name="Group 31">
              <a:extLst>
                <a:ext uri="{FF2B5EF4-FFF2-40B4-BE49-F238E27FC236}">
                  <a16:creationId xmlns:a16="http://schemas.microsoft.com/office/drawing/2014/main" id="{08EF8A05-B77A-7D4B-AFAC-DCE8002FF617}"/>
                </a:ext>
              </a:extLst>
            </p:cNvPr>
            <p:cNvGrpSpPr/>
            <p:nvPr/>
          </p:nvGrpSpPr>
          <p:grpSpPr>
            <a:xfrm>
              <a:off x="4656144" y="3340858"/>
              <a:ext cx="3974605" cy="2748392"/>
              <a:chOff x="3162512" y="1088690"/>
              <a:chExt cx="3974605" cy="2748392"/>
            </a:xfrm>
          </p:grpSpPr>
          <p:grpSp>
            <p:nvGrpSpPr>
              <p:cNvPr id="35" name="Group 34">
                <a:extLst>
                  <a:ext uri="{FF2B5EF4-FFF2-40B4-BE49-F238E27FC236}">
                    <a16:creationId xmlns:a16="http://schemas.microsoft.com/office/drawing/2014/main" id="{4E39447B-C141-0044-A8AE-EF041E7DBB3F}"/>
                  </a:ext>
                </a:extLst>
              </p:cNvPr>
              <p:cNvGrpSpPr/>
              <p:nvPr/>
            </p:nvGrpSpPr>
            <p:grpSpPr>
              <a:xfrm>
                <a:off x="3318030" y="1352078"/>
                <a:ext cx="3819087" cy="2265028"/>
                <a:chOff x="4524565" y="3313398"/>
                <a:chExt cx="3819087" cy="2265028"/>
              </a:xfrm>
            </p:grpSpPr>
            <p:grpSp>
              <p:nvGrpSpPr>
                <p:cNvPr id="77" name="Group 76">
                  <a:extLst>
                    <a:ext uri="{FF2B5EF4-FFF2-40B4-BE49-F238E27FC236}">
                      <a16:creationId xmlns:a16="http://schemas.microsoft.com/office/drawing/2014/main" id="{6078002F-CCB7-9B4B-9090-D91DEB3DD2E4}"/>
                    </a:ext>
                  </a:extLst>
                </p:cNvPr>
                <p:cNvGrpSpPr/>
                <p:nvPr/>
              </p:nvGrpSpPr>
              <p:grpSpPr>
                <a:xfrm>
                  <a:off x="4524565" y="3614855"/>
                  <a:ext cx="3819087" cy="1836010"/>
                  <a:chOff x="4571998" y="2874239"/>
                  <a:chExt cx="3819087" cy="1836010"/>
                </a:xfrm>
              </p:grpSpPr>
              <p:cxnSp>
                <p:nvCxnSpPr>
                  <p:cNvPr id="85" name="Straight Connector 84">
                    <a:extLst>
                      <a:ext uri="{FF2B5EF4-FFF2-40B4-BE49-F238E27FC236}">
                        <a16:creationId xmlns:a16="http://schemas.microsoft.com/office/drawing/2014/main" id="{9D5E4379-F169-9F41-BD67-4BC0F64037E0}"/>
                      </a:ext>
                    </a:extLst>
                  </p:cNvPr>
                  <p:cNvCxnSpPr>
                    <a:cxnSpLocks/>
                  </p:cNvCxnSpPr>
                  <p:nvPr/>
                </p:nvCxnSpPr>
                <p:spPr bwMode="auto">
                  <a:xfrm flipH="1">
                    <a:off x="4572000" y="3798138"/>
                    <a:ext cx="2745716" cy="0"/>
                  </a:xfrm>
                  <a:prstGeom prst="line">
                    <a:avLst/>
                  </a:prstGeom>
                  <a:solidFill>
                    <a:schemeClr val="accent1"/>
                  </a:solidFill>
                  <a:ln w="22225" cap="flat" cmpd="sng" algn="ctr">
                    <a:solidFill>
                      <a:schemeClr val="tx1"/>
                    </a:solidFill>
                    <a:prstDash val="solid"/>
                    <a:round/>
                    <a:headEnd type="none" w="med" len="med"/>
                    <a:tailEnd type="none" w="med" len="med"/>
                  </a:ln>
                  <a:effectLst/>
                </p:spPr>
              </p:cxnSp>
              <p:sp>
                <p:nvSpPr>
                  <p:cNvPr id="86" name="Rectangle 6">
                    <a:extLst>
                      <a:ext uri="{FF2B5EF4-FFF2-40B4-BE49-F238E27FC236}">
                        <a16:creationId xmlns:a16="http://schemas.microsoft.com/office/drawing/2014/main" id="{7E58B063-AB62-574E-90F3-FA8268B4C140}"/>
                      </a:ext>
                    </a:extLst>
                  </p:cNvPr>
                  <p:cNvSpPr>
                    <a:spLocks noChangeArrowheads="1"/>
                  </p:cNvSpPr>
                  <p:nvPr/>
                </p:nvSpPr>
                <p:spPr bwMode="auto">
                  <a:xfrm>
                    <a:off x="7317716" y="3562486"/>
                    <a:ext cx="1073369" cy="369332"/>
                  </a:xfrm>
                  <a:prstGeom prst="rect">
                    <a:avLst/>
                  </a:prstGeom>
                  <a:noFill/>
                  <a:ln w="9525">
                    <a:noFill/>
                    <a:miter lim="800000"/>
                    <a:headEnd/>
                    <a:tailEnd/>
                  </a:ln>
                </p:spPr>
                <p:txBody>
                  <a:bodyPr wrap="square" anchor="ctr">
                    <a:prstTxWarp prst="textNoShape">
                      <a:avLst/>
                    </a:prstTxWarp>
                    <a:spAutoFit/>
                  </a:bodyPr>
                  <a:lstStyle/>
                  <a:p>
                    <a:pPr algn="ctr"/>
                    <a:r>
                      <a:rPr lang="en-US" sz="1800" dirty="0">
                        <a:solidFill>
                          <a:srgbClr val="000000"/>
                        </a:solidFill>
                        <a:ea typeface="Times New Roman" pitchFamily="-84" charset="0"/>
                        <a:cs typeface="Helvetica"/>
                      </a:rPr>
                      <a:t>interface</a:t>
                    </a:r>
                    <a:endParaRPr lang="en-US" sz="1800" dirty="0">
                      <a:solidFill>
                        <a:srgbClr val="000000"/>
                      </a:solidFill>
                      <a:latin typeface="+mn-lt"/>
                      <a:ea typeface="Times New Roman" pitchFamily="-84" charset="0"/>
                      <a:cs typeface="Helvetica"/>
                    </a:endParaRPr>
                  </a:p>
                </p:txBody>
              </p:sp>
              <p:sp>
                <p:nvSpPr>
                  <p:cNvPr id="87" name="Rounded Rectangle 86">
                    <a:extLst>
                      <a:ext uri="{FF2B5EF4-FFF2-40B4-BE49-F238E27FC236}">
                        <a16:creationId xmlns:a16="http://schemas.microsoft.com/office/drawing/2014/main" id="{E2D756C4-4E75-0F4E-83ED-04B0E7111E14}"/>
                      </a:ext>
                    </a:extLst>
                  </p:cNvPr>
                  <p:cNvSpPr/>
                  <p:nvPr/>
                </p:nvSpPr>
                <p:spPr>
                  <a:xfrm>
                    <a:off x="4571998" y="2874239"/>
                    <a:ext cx="2745716" cy="916137"/>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88" name="Rounded Rectangle 87">
                    <a:extLst>
                      <a:ext uri="{FF2B5EF4-FFF2-40B4-BE49-F238E27FC236}">
                        <a16:creationId xmlns:a16="http://schemas.microsoft.com/office/drawing/2014/main" id="{03212261-9432-2C49-9F0D-6C8AF311D801}"/>
                      </a:ext>
                    </a:extLst>
                  </p:cNvPr>
                  <p:cNvSpPr/>
                  <p:nvPr/>
                </p:nvSpPr>
                <p:spPr>
                  <a:xfrm>
                    <a:off x="4571998" y="3798139"/>
                    <a:ext cx="2745716" cy="912110"/>
                  </a:xfrm>
                  <a:prstGeom prst="roundRect">
                    <a:avLst>
                      <a:gd name="adj" fmla="val 4553"/>
                    </a:avLst>
                  </a:prstGeom>
                  <a:solidFill>
                    <a:schemeClr val="accent2">
                      <a:lumMod val="60000"/>
                      <a:lumOff val="40000"/>
                      <a:alpha val="15279"/>
                    </a:scheme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grpSp>
            <p:cxnSp>
              <p:nvCxnSpPr>
                <p:cNvPr id="78" name="Straight Connector 77">
                  <a:extLst>
                    <a:ext uri="{FF2B5EF4-FFF2-40B4-BE49-F238E27FC236}">
                      <a16:creationId xmlns:a16="http://schemas.microsoft.com/office/drawing/2014/main" id="{08F3A6E1-7FFD-C84E-9FAE-E1FC1DD276A5}"/>
                    </a:ext>
                  </a:extLst>
                </p:cNvPr>
                <p:cNvCxnSpPr>
                  <a:cxnSpLocks/>
                </p:cNvCxnSpPr>
                <p:nvPr/>
              </p:nvCxnSpPr>
              <p:spPr bwMode="auto">
                <a:xfrm rot="2700000">
                  <a:off x="6327283" y="3301875"/>
                  <a:ext cx="0" cy="144000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91EB1A28-9BB3-A24B-8061-C617A7CC0B67}"/>
                    </a:ext>
                  </a:extLst>
                </p:cNvPr>
                <p:cNvCxnSpPr>
                  <a:cxnSpLocks/>
                </p:cNvCxnSpPr>
                <p:nvPr/>
              </p:nvCxnSpPr>
              <p:spPr bwMode="auto">
                <a:xfrm rot="-2700000">
                  <a:off x="5304547" y="3313398"/>
                  <a:ext cx="0" cy="144000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80" name="Straight Connector 79">
                  <a:extLst>
                    <a:ext uri="{FF2B5EF4-FFF2-40B4-BE49-F238E27FC236}">
                      <a16:creationId xmlns:a16="http://schemas.microsoft.com/office/drawing/2014/main" id="{56895F6A-B636-0245-94B2-CF41EDA890CA}"/>
                    </a:ext>
                  </a:extLst>
                </p:cNvPr>
                <p:cNvCxnSpPr>
                  <a:cxnSpLocks/>
                </p:cNvCxnSpPr>
                <p:nvPr/>
              </p:nvCxnSpPr>
              <p:spPr bwMode="auto">
                <a:xfrm>
                  <a:off x="5809151" y="3619784"/>
                  <a:ext cx="0" cy="1799882"/>
                </a:xfrm>
                <a:prstGeom prst="line">
                  <a:avLst/>
                </a:prstGeom>
                <a:solidFill>
                  <a:schemeClr val="accent1"/>
                </a:solidFill>
                <a:ln w="19050" cap="flat" cmpd="sng" algn="ctr">
                  <a:solidFill>
                    <a:schemeClr val="tx1"/>
                  </a:solidFill>
                  <a:prstDash val="dash"/>
                  <a:round/>
                  <a:headEnd type="none" w="med" len="med"/>
                  <a:tailEnd type="none" w="med" len="med"/>
                </a:ln>
                <a:effectLst/>
              </p:spPr>
            </p:cxnSp>
            <p:cxnSp>
              <p:nvCxnSpPr>
                <p:cNvPr id="81" name="Straight Connector 80">
                  <a:extLst>
                    <a:ext uri="{FF2B5EF4-FFF2-40B4-BE49-F238E27FC236}">
                      <a16:creationId xmlns:a16="http://schemas.microsoft.com/office/drawing/2014/main" id="{2DF82C89-9D5A-494A-AE43-EEF6CB4E8C2C}"/>
                    </a:ext>
                  </a:extLst>
                </p:cNvPr>
                <p:cNvCxnSpPr>
                  <a:cxnSpLocks/>
                </p:cNvCxnSpPr>
                <p:nvPr/>
              </p:nvCxnSpPr>
              <p:spPr bwMode="auto">
                <a:xfrm rot="-1200000">
                  <a:off x="5996291" y="4498426"/>
                  <a:ext cx="0" cy="1080000"/>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82" name="Picture 81">
                  <a:extLst>
                    <a:ext uri="{FF2B5EF4-FFF2-40B4-BE49-F238E27FC236}">
                      <a16:creationId xmlns:a16="http://schemas.microsoft.com/office/drawing/2014/main" id="{D86B9FAE-DAE3-1B4C-9E53-479DCE9E8795}"/>
                    </a:ext>
                  </a:extLst>
                </p:cNvPr>
                <p:cNvPicPr>
                  <a:picLocks noChangeAspect="1"/>
                </p:cNvPicPr>
                <p:nvPr/>
              </p:nvPicPr>
              <p:blipFill>
                <a:blip r:embed="rId5"/>
                <a:stretch>
                  <a:fillRect/>
                </a:stretch>
              </p:blipFill>
              <p:spPr>
                <a:xfrm>
                  <a:off x="5528056" y="3955966"/>
                  <a:ext cx="215900" cy="279400"/>
                </a:xfrm>
                <a:prstGeom prst="rect">
                  <a:avLst/>
                </a:prstGeom>
              </p:spPr>
            </p:pic>
            <p:pic>
              <p:nvPicPr>
                <p:cNvPr id="83" name="Picture 82">
                  <a:extLst>
                    <a:ext uri="{FF2B5EF4-FFF2-40B4-BE49-F238E27FC236}">
                      <a16:creationId xmlns:a16="http://schemas.microsoft.com/office/drawing/2014/main" id="{694A6C1E-91BB-3449-AEE4-7F2BD1627CB2}"/>
                    </a:ext>
                  </a:extLst>
                </p:cNvPr>
                <p:cNvPicPr>
                  <a:picLocks noChangeAspect="1"/>
                </p:cNvPicPr>
                <p:nvPr/>
              </p:nvPicPr>
              <p:blipFill>
                <a:blip r:embed="rId6"/>
                <a:stretch>
                  <a:fillRect/>
                </a:stretch>
              </p:blipFill>
              <p:spPr>
                <a:xfrm>
                  <a:off x="5889870" y="3960800"/>
                  <a:ext cx="241300" cy="279400"/>
                </a:xfrm>
                <a:prstGeom prst="rect">
                  <a:avLst/>
                </a:prstGeom>
              </p:spPr>
            </p:pic>
            <p:pic>
              <p:nvPicPr>
                <p:cNvPr id="84" name="Picture 83">
                  <a:extLst>
                    <a:ext uri="{FF2B5EF4-FFF2-40B4-BE49-F238E27FC236}">
                      <a16:creationId xmlns:a16="http://schemas.microsoft.com/office/drawing/2014/main" id="{A821774B-1A3F-9845-B68F-E844BAD091D4}"/>
                    </a:ext>
                  </a:extLst>
                </p:cNvPr>
                <p:cNvPicPr>
                  <a:picLocks noChangeAspect="1"/>
                </p:cNvPicPr>
                <p:nvPr/>
              </p:nvPicPr>
              <p:blipFill>
                <a:blip r:embed="rId7"/>
                <a:stretch>
                  <a:fillRect/>
                </a:stretch>
              </p:blipFill>
              <p:spPr>
                <a:xfrm>
                  <a:off x="5854054" y="5140266"/>
                  <a:ext cx="215900" cy="279400"/>
                </a:xfrm>
                <a:prstGeom prst="rect">
                  <a:avLst/>
                </a:prstGeom>
              </p:spPr>
            </p:pic>
          </p:grpSp>
          <p:sp>
            <p:nvSpPr>
              <p:cNvPr id="36" name="Rectangle 6">
                <a:extLst>
                  <a:ext uri="{FF2B5EF4-FFF2-40B4-BE49-F238E27FC236}">
                    <a16:creationId xmlns:a16="http://schemas.microsoft.com/office/drawing/2014/main" id="{5BBFAEE5-C992-FF4B-9581-DBCB9C879CD4}"/>
                  </a:ext>
                </a:extLst>
              </p:cNvPr>
              <p:cNvSpPr>
                <a:spLocks noChangeArrowheads="1"/>
              </p:cNvSpPr>
              <p:nvPr/>
            </p:nvSpPr>
            <p:spPr bwMode="auto">
              <a:xfrm>
                <a:off x="3162512" y="1625314"/>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a:solidFill>
                      <a:srgbClr val="0070C0"/>
                    </a:solidFill>
                    <a:ea typeface="Times New Roman" pitchFamily="-84" charset="0"/>
                    <a:cs typeface="Helvetica"/>
                  </a:rPr>
                  <a:t>B</a:t>
                </a:r>
                <a:r>
                  <a:rPr lang="en-US" sz="1800" i="1" baseline="-25000" dirty="0">
                    <a:solidFill>
                      <a:srgbClr val="0070C0"/>
                    </a:solidFill>
                    <a:ea typeface="Times New Roman" pitchFamily="-84" charset="0"/>
                    <a:cs typeface="Helvetica"/>
                  </a:rPr>
                  <a:t>i</a:t>
                </a:r>
                <a:endParaRPr lang="en-US" sz="1800" i="1" baseline="-25000" dirty="0">
                  <a:solidFill>
                    <a:srgbClr val="0070C0"/>
                  </a:solidFill>
                  <a:latin typeface="+mn-lt"/>
                  <a:ea typeface="Times New Roman" pitchFamily="-84" charset="0"/>
                  <a:cs typeface="Helvetica"/>
                </a:endParaRPr>
              </a:p>
            </p:txBody>
          </p:sp>
          <p:sp>
            <p:nvSpPr>
              <p:cNvPr id="37" name="Rectangle 6">
                <a:extLst>
                  <a:ext uri="{FF2B5EF4-FFF2-40B4-BE49-F238E27FC236}">
                    <a16:creationId xmlns:a16="http://schemas.microsoft.com/office/drawing/2014/main" id="{0F57FABD-F745-A14A-9C4C-F916CDB94A09}"/>
                  </a:ext>
                </a:extLst>
              </p:cNvPr>
              <p:cNvSpPr>
                <a:spLocks noChangeArrowheads="1"/>
              </p:cNvSpPr>
              <p:nvPr/>
            </p:nvSpPr>
            <p:spPr bwMode="auto">
              <a:xfrm>
                <a:off x="5349701" y="1597549"/>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a:solidFill>
                      <a:srgbClr val="0070C0"/>
                    </a:solidFill>
                    <a:ea typeface="Times New Roman" pitchFamily="-84" charset="0"/>
                    <a:cs typeface="Helvetica"/>
                  </a:rPr>
                  <a:t>B</a:t>
                </a:r>
                <a:r>
                  <a:rPr lang="en-US" sz="1800" i="1" baseline="-25000" dirty="0">
                    <a:solidFill>
                      <a:srgbClr val="0070C0"/>
                    </a:solidFill>
                    <a:ea typeface="Times New Roman" pitchFamily="-84" charset="0"/>
                    <a:cs typeface="Helvetica"/>
                  </a:rPr>
                  <a:t>r</a:t>
                </a:r>
                <a:endParaRPr lang="en-US" sz="1800" i="1" baseline="-25000" dirty="0">
                  <a:solidFill>
                    <a:srgbClr val="0070C0"/>
                  </a:solidFill>
                  <a:latin typeface="+mn-lt"/>
                  <a:ea typeface="Times New Roman" pitchFamily="-84" charset="0"/>
                  <a:cs typeface="Helvetica"/>
                </a:endParaRPr>
              </a:p>
            </p:txBody>
          </p:sp>
          <p:sp>
            <p:nvSpPr>
              <p:cNvPr id="38" name="Rectangle 6">
                <a:extLst>
                  <a:ext uri="{FF2B5EF4-FFF2-40B4-BE49-F238E27FC236}">
                    <a16:creationId xmlns:a16="http://schemas.microsoft.com/office/drawing/2014/main" id="{2838B7DD-AF3D-634A-8083-8254FB8E3523}"/>
                  </a:ext>
                </a:extLst>
              </p:cNvPr>
              <p:cNvSpPr>
                <a:spLocks noChangeArrowheads="1"/>
              </p:cNvSpPr>
              <p:nvPr/>
            </p:nvSpPr>
            <p:spPr bwMode="auto">
              <a:xfrm>
                <a:off x="3866110" y="1112576"/>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err="1">
                    <a:solidFill>
                      <a:srgbClr val="FF0000"/>
                    </a:solidFill>
                    <a:ea typeface="Times New Roman" pitchFamily="-84" charset="0"/>
                    <a:cs typeface="Helvetica"/>
                  </a:rPr>
                  <a:t>E</a:t>
                </a:r>
                <a:r>
                  <a:rPr lang="en-US" sz="1800" i="1" baseline="-25000" dirty="0" err="1">
                    <a:solidFill>
                      <a:srgbClr val="FF0000"/>
                    </a:solidFill>
                    <a:ea typeface="Times New Roman" pitchFamily="-84" charset="0"/>
                    <a:cs typeface="Helvetica"/>
                  </a:rPr>
                  <a:t>i</a:t>
                </a:r>
                <a:endParaRPr lang="en-US" sz="1800" i="1" baseline="-25000" dirty="0">
                  <a:solidFill>
                    <a:srgbClr val="FF0000"/>
                  </a:solidFill>
                  <a:latin typeface="+mn-lt"/>
                  <a:ea typeface="Times New Roman" pitchFamily="-84" charset="0"/>
                  <a:cs typeface="Helvetica"/>
                </a:endParaRPr>
              </a:p>
            </p:txBody>
          </p:sp>
          <p:sp>
            <p:nvSpPr>
              <p:cNvPr id="39" name="Rectangle 6">
                <a:extLst>
                  <a:ext uri="{FF2B5EF4-FFF2-40B4-BE49-F238E27FC236}">
                    <a16:creationId xmlns:a16="http://schemas.microsoft.com/office/drawing/2014/main" id="{FC689B5D-6585-1249-B0C1-595EA43DBE0E}"/>
                  </a:ext>
                </a:extLst>
              </p:cNvPr>
              <p:cNvSpPr>
                <a:spLocks noChangeArrowheads="1"/>
              </p:cNvSpPr>
              <p:nvPr/>
            </p:nvSpPr>
            <p:spPr bwMode="auto">
              <a:xfrm>
                <a:off x="4556195" y="1088690"/>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a:solidFill>
                      <a:srgbClr val="FF0000"/>
                    </a:solidFill>
                    <a:ea typeface="Times New Roman" pitchFamily="-84" charset="0"/>
                    <a:cs typeface="Helvetica"/>
                  </a:rPr>
                  <a:t>E</a:t>
                </a:r>
                <a:r>
                  <a:rPr lang="en-US" sz="1800" i="1" baseline="-25000" dirty="0">
                    <a:solidFill>
                      <a:srgbClr val="FF0000"/>
                    </a:solidFill>
                    <a:ea typeface="Times New Roman" pitchFamily="-84" charset="0"/>
                    <a:cs typeface="Helvetica"/>
                  </a:rPr>
                  <a:t>r</a:t>
                </a:r>
                <a:endParaRPr lang="en-US" sz="1800" i="1" baseline="-25000" dirty="0">
                  <a:solidFill>
                    <a:srgbClr val="FF0000"/>
                  </a:solidFill>
                  <a:latin typeface="+mn-lt"/>
                  <a:ea typeface="Times New Roman" pitchFamily="-84" charset="0"/>
                  <a:cs typeface="Helvetica"/>
                </a:endParaRPr>
              </a:p>
            </p:txBody>
          </p:sp>
          <p:sp>
            <p:nvSpPr>
              <p:cNvPr id="40" name="Rectangle 6">
                <a:extLst>
                  <a:ext uri="{FF2B5EF4-FFF2-40B4-BE49-F238E27FC236}">
                    <a16:creationId xmlns:a16="http://schemas.microsoft.com/office/drawing/2014/main" id="{F5559440-5311-6C4A-A290-210B1002F5D4}"/>
                  </a:ext>
                </a:extLst>
              </p:cNvPr>
              <p:cNvSpPr>
                <a:spLocks noChangeArrowheads="1"/>
              </p:cNvSpPr>
              <p:nvPr/>
            </p:nvSpPr>
            <p:spPr bwMode="auto">
              <a:xfrm>
                <a:off x="4454701" y="3467750"/>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err="1">
                    <a:solidFill>
                      <a:srgbClr val="0070C0"/>
                    </a:solidFill>
                    <a:ea typeface="Times New Roman" pitchFamily="-84" charset="0"/>
                    <a:cs typeface="Helvetica"/>
                  </a:rPr>
                  <a:t>B</a:t>
                </a:r>
                <a:r>
                  <a:rPr lang="en-US" sz="1800" i="1" baseline="-25000" dirty="0" err="1">
                    <a:solidFill>
                      <a:srgbClr val="0070C0"/>
                    </a:solidFill>
                    <a:ea typeface="Times New Roman" pitchFamily="-84" charset="0"/>
                    <a:cs typeface="Helvetica"/>
                  </a:rPr>
                  <a:t>t</a:t>
                </a:r>
                <a:endParaRPr lang="en-US" sz="1800" i="1" baseline="-25000" dirty="0">
                  <a:solidFill>
                    <a:srgbClr val="0070C0"/>
                  </a:solidFill>
                  <a:latin typeface="+mn-lt"/>
                  <a:ea typeface="Times New Roman" pitchFamily="-84" charset="0"/>
                  <a:cs typeface="Helvetica"/>
                </a:endParaRPr>
              </a:p>
            </p:txBody>
          </p:sp>
          <p:grpSp>
            <p:nvGrpSpPr>
              <p:cNvPr id="41" name="Group 40">
                <a:extLst>
                  <a:ext uri="{FF2B5EF4-FFF2-40B4-BE49-F238E27FC236}">
                    <a16:creationId xmlns:a16="http://schemas.microsoft.com/office/drawing/2014/main" id="{DBB371B3-FB3C-014C-99D8-6A24E379771B}"/>
                  </a:ext>
                </a:extLst>
              </p:cNvPr>
              <p:cNvGrpSpPr/>
              <p:nvPr/>
            </p:nvGrpSpPr>
            <p:grpSpPr>
              <a:xfrm>
                <a:off x="3643201" y="1238469"/>
                <a:ext cx="511574" cy="479955"/>
                <a:chOff x="3643201" y="1238469"/>
                <a:chExt cx="511574" cy="479955"/>
              </a:xfrm>
            </p:grpSpPr>
            <p:grpSp>
              <p:nvGrpSpPr>
                <p:cNvPr id="64" name="Group 63">
                  <a:extLst>
                    <a:ext uri="{FF2B5EF4-FFF2-40B4-BE49-F238E27FC236}">
                      <a16:creationId xmlns:a16="http://schemas.microsoft.com/office/drawing/2014/main" id="{55AD5E82-98F1-1B4F-8C07-0327715DDA13}"/>
                    </a:ext>
                  </a:extLst>
                </p:cNvPr>
                <p:cNvGrpSpPr/>
                <p:nvPr/>
              </p:nvGrpSpPr>
              <p:grpSpPr>
                <a:xfrm rot="10800000">
                  <a:off x="3650910" y="1238469"/>
                  <a:ext cx="503865" cy="441959"/>
                  <a:chOff x="3213405" y="1669084"/>
                  <a:chExt cx="503865" cy="441959"/>
                </a:xfrm>
              </p:grpSpPr>
              <p:grpSp>
                <p:nvGrpSpPr>
                  <p:cNvPr id="67" name="Group 66">
                    <a:extLst>
                      <a:ext uri="{FF2B5EF4-FFF2-40B4-BE49-F238E27FC236}">
                        <a16:creationId xmlns:a16="http://schemas.microsoft.com/office/drawing/2014/main" id="{9A0FDA6E-ED23-4348-916D-48905D4934E8}"/>
                      </a:ext>
                    </a:extLst>
                  </p:cNvPr>
                  <p:cNvGrpSpPr/>
                  <p:nvPr/>
                </p:nvGrpSpPr>
                <p:grpSpPr>
                  <a:xfrm rot="10800000">
                    <a:off x="3238177" y="1669084"/>
                    <a:ext cx="463352" cy="441959"/>
                    <a:chOff x="5458290" y="1450090"/>
                    <a:chExt cx="463352" cy="441959"/>
                  </a:xfrm>
                </p:grpSpPr>
                <p:cxnSp>
                  <p:nvCxnSpPr>
                    <p:cNvPr id="69" name="Straight Arrow Connector 68">
                      <a:extLst>
                        <a:ext uri="{FF2B5EF4-FFF2-40B4-BE49-F238E27FC236}">
                          <a16:creationId xmlns:a16="http://schemas.microsoft.com/office/drawing/2014/main" id="{E64BB7E5-2A58-BF48-8ED0-81F4F0FEE4AF}"/>
                        </a:ext>
                      </a:extLst>
                    </p:cNvPr>
                    <p:cNvCxnSpPr>
                      <a:cxnSpLocks/>
                    </p:cNvCxnSpPr>
                    <p:nvPr/>
                  </p:nvCxnSpPr>
                  <p:spPr bwMode="auto">
                    <a:xfrm rot="10800000" flipH="1">
                      <a:off x="5458290" y="1877208"/>
                      <a:ext cx="463352" cy="14841"/>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cxnSp>
                  <p:nvCxnSpPr>
                    <p:cNvPr id="76" name="Straight Arrow Connector 75">
                      <a:extLst>
                        <a:ext uri="{FF2B5EF4-FFF2-40B4-BE49-F238E27FC236}">
                          <a16:creationId xmlns:a16="http://schemas.microsoft.com/office/drawing/2014/main" id="{96D79CB1-8148-024F-891C-B45CC729577C}"/>
                        </a:ext>
                      </a:extLst>
                    </p:cNvPr>
                    <p:cNvCxnSpPr>
                      <a:cxnSpLocks/>
                    </p:cNvCxnSpPr>
                    <p:nvPr/>
                  </p:nvCxnSpPr>
                  <p:spPr bwMode="auto">
                    <a:xfrm rot="10800000" flipH="1">
                      <a:off x="5458290" y="1450090"/>
                      <a:ext cx="3741" cy="441959"/>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grpSp>
              <p:cxnSp>
                <p:nvCxnSpPr>
                  <p:cNvPr id="68" name="Straight Arrow Connector 67">
                    <a:extLst>
                      <a:ext uri="{FF2B5EF4-FFF2-40B4-BE49-F238E27FC236}">
                        <a16:creationId xmlns:a16="http://schemas.microsoft.com/office/drawing/2014/main" id="{DBE8956D-1C53-9644-85ED-B716D2A23136}"/>
                      </a:ext>
                    </a:extLst>
                  </p:cNvPr>
                  <p:cNvCxnSpPr>
                    <a:cxnSpLocks/>
                  </p:cNvCxnSpPr>
                  <p:nvPr/>
                </p:nvCxnSpPr>
                <p:spPr bwMode="auto">
                  <a:xfrm rot="13500000" flipV="1">
                    <a:off x="3465338" y="1632020"/>
                    <a:ext cx="0" cy="503865"/>
                  </a:xfrm>
                  <a:prstGeom prst="straightConnector1">
                    <a:avLst/>
                  </a:prstGeom>
                  <a:solidFill>
                    <a:schemeClr val="accent1"/>
                  </a:solidFill>
                  <a:ln w="25400" cap="flat" cmpd="sng" algn="ctr">
                    <a:solidFill>
                      <a:srgbClr val="FF0000"/>
                    </a:solidFill>
                    <a:prstDash val="solid"/>
                    <a:round/>
                    <a:headEnd type="none" w="med" len="med"/>
                    <a:tailEnd type="triangle" w="lg" len="lg"/>
                  </a:ln>
                  <a:effectLst/>
                </p:spPr>
              </p:cxnSp>
            </p:grpSp>
            <p:sp>
              <p:nvSpPr>
                <p:cNvPr id="65" name="Oval 64">
                  <a:extLst>
                    <a:ext uri="{FF2B5EF4-FFF2-40B4-BE49-F238E27FC236}">
                      <a16:creationId xmlns:a16="http://schemas.microsoft.com/office/drawing/2014/main" id="{8F2FDB38-C044-E74F-B964-81D1CC278716}"/>
                    </a:ext>
                  </a:extLst>
                </p:cNvPr>
                <p:cNvSpPr/>
                <p:nvPr/>
              </p:nvSpPr>
              <p:spPr>
                <a:xfrm>
                  <a:off x="3643201" y="1617205"/>
                  <a:ext cx="80907" cy="101219"/>
                </a:xfrm>
                <a:prstGeom prst="ellipse">
                  <a:avLst/>
                </a:prstGeom>
                <a:solidFill>
                  <a:schemeClr val="accent2">
                    <a:lumMod val="60000"/>
                    <a:lumOff val="40000"/>
                  </a:scheme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grpSp>
            <p:nvGrpSpPr>
              <p:cNvPr id="42" name="Group 41">
                <a:extLst>
                  <a:ext uri="{FF2B5EF4-FFF2-40B4-BE49-F238E27FC236}">
                    <a16:creationId xmlns:a16="http://schemas.microsoft.com/office/drawing/2014/main" id="{757D2CC1-AB18-704A-AD95-AC2D000B0555}"/>
                  </a:ext>
                </a:extLst>
              </p:cNvPr>
              <p:cNvGrpSpPr/>
              <p:nvPr/>
            </p:nvGrpSpPr>
            <p:grpSpPr>
              <a:xfrm rot="16200000">
                <a:off x="5078898" y="1195026"/>
                <a:ext cx="511574" cy="479955"/>
                <a:chOff x="3643201" y="1238469"/>
                <a:chExt cx="511574" cy="479955"/>
              </a:xfrm>
            </p:grpSpPr>
            <p:grpSp>
              <p:nvGrpSpPr>
                <p:cNvPr id="56" name="Group 55">
                  <a:extLst>
                    <a:ext uri="{FF2B5EF4-FFF2-40B4-BE49-F238E27FC236}">
                      <a16:creationId xmlns:a16="http://schemas.microsoft.com/office/drawing/2014/main" id="{31C3A8EC-D4DA-9D40-BDE4-F879118A1ED8}"/>
                    </a:ext>
                  </a:extLst>
                </p:cNvPr>
                <p:cNvGrpSpPr/>
                <p:nvPr/>
              </p:nvGrpSpPr>
              <p:grpSpPr>
                <a:xfrm rot="10800000">
                  <a:off x="3650910" y="1238469"/>
                  <a:ext cx="503865" cy="441959"/>
                  <a:chOff x="3213405" y="1669084"/>
                  <a:chExt cx="503865" cy="441959"/>
                </a:xfrm>
              </p:grpSpPr>
              <p:grpSp>
                <p:nvGrpSpPr>
                  <p:cNvPr id="59" name="Group 58">
                    <a:extLst>
                      <a:ext uri="{FF2B5EF4-FFF2-40B4-BE49-F238E27FC236}">
                        <a16:creationId xmlns:a16="http://schemas.microsoft.com/office/drawing/2014/main" id="{8CA3B7FC-0DFC-EB47-BDA3-889B002D30D4}"/>
                      </a:ext>
                    </a:extLst>
                  </p:cNvPr>
                  <p:cNvGrpSpPr/>
                  <p:nvPr/>
                </p:nvGrpSpPr>
                <p:grpSpPr>
                  <a:xfrm rot="10800000">
                    <a:off x="3238177" y="1669084"/>
                    <a:ext cx="463352" cy="441959"/>
                    <a:chOff x="5458290" y="1450090"/>
                    <a:chExt cx="463352" cy="441959"/>
                  </a:xfrm>
                </p:grpSpPr>
                <p:cxnSp>
                  <p:nvCxnSpPr>
                    <p:cNvPr id="62" name="Straight Arrow Connector 61">
                      <a:extLst>
                        <a:ext uri="{FF2B5EF4-FFF2-40B4-BE49-F238E27FC236}">
                          <a16:creationId xmlns:a16="http://schemas.microsoft.com/office/drawing/2014/main" id="{2A51EDBD-51B3-2842-A4DD-A6BB4630604F}"/>
                        </a:ext>
                      </a:extLst>
                    </p:cNvPr>
                    <p:cNvCxnSpPr>
                      <a:cxnSpLocks/>
                    </p:cNvCxnSpPr>
                    <p:nvPr/>
                  </p:nvCxnSpPr>
                  <p:spPr bwMode="auto">
                    <a:xfrm rot="10800000" flipH="1">
                      <a:off x="5458290" y="1877208"/>
                      <a:ext cx="463352" cy="14841"/>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cxnSp>
                  <p:nvCxnSpPr>
                    <p:cNvPr id="63" name="Straight Arrow Connector 62">
                      <a:extLst>
                        <a:ext uri="{FF2B5EF4-FFF2-40B4-BE49-F238E27FC236}">
                          <a16:creationId xmlns:a16="http://schemas.microsoft.com/office/drawing/2014/main" id="{B26DF834-D1CC-2C43-A014-0A8BB1875F2D}"/>
                        </a:ext>
                      </a:extLst>
                    </p:cNvPr>
                    <p:cNvCxnSpPr>
                      <a:cxnSpLocks/>
                    </p:cNvCxnSpPr>
                    <p:nvPr/>
                  </p:nvCxnSpPr>
                  <p:spPr bwMode="auto">
                    <a:xfrm rot="10800000" flipH="1">
                      <a:off x="5458290" y="1450090"/>
                      <a:ext cx="3741" cy="441959"/>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grpSp>
              <p:cxnSp>
                <p:nvCxnSpPr>
                  <p:cNvPr id="61" name="Straight Arrow Connector 60">
                    <a:extLst>
                      <a:ext uri="{FF2B5EF4-FFF2-40B4-BE49-F238E27FC236}">
                        <a16:creationId xmlns:a16="http://schemas.microsoft.com/office/drawing/2014/main" id="{DA266D27-7F8C-6348-AC2F-4C6A770330ED}"/>
                      </a:ext>
                    </a:extLst>
                  </p:cNvPr>
                  <p:cNvCxnSpPr>
                    <a:cxnSpLocks/>
                  </p:cNvCxnSpPr>
                  <p:nvPr/>
                </p:nvCxnSpPr>
                <p:spPr bwMode="auto">
                  <a:xfrm rot="13500000" flipV="1">
                    <a:off x="3465338" y="1632020"/>
                    <a:ext cx="0" cy="503865"/>
                  </a:xfrm>
                  <a:prstGeom prst="straightConnector1">
                    <a:avLst/>
                  </a:prstGeom>
                  <a:solidFill>
                    <a:schemeClr val="accent1"/>
                  </a:solidFill>
                  <a:ln w="25400" cap="flat" cmpd="sng" algn="ctr">
                    <a:solidFill>
                      <a:srgbClr val="FF0000"/>
                    </a:solidFill>
                    <a:prstDash val="solid"/>
                    <a:round/>
                    <a:headEnd type="none" w="med" len="med"/>
                    <a:tailEnd type="triangle" w="lg" len="lg"/>
                  </a:ln>
                  <a:effectLst/>
                </p:spPr>
              </p:cxnSp>
            </p:grpSp>
            <p:sp>
              <p:nvSpPr>
                <p:cNvPr id="57" name="Oval 56">
                  <a:extLst>
                    <a:ext uri="{FF2B5EF4-FFF2-40B4-BE49-F238E27FC236}">
                      <a16:creationId xmlns:a16="http://schemas.microsoft.com/office/drawing/2014/main" id="{364C34C9-22A2-3041-B5FB-EB242C6DEAB0}"/>
                    </a:ext>
                  </a:extLst>
                </p:cNvPr>
                <p:cNvSpPr/>
                <p:nvPr/>
              </p:nvSpPr>
              <p:spPr>
                <a:xfrm>
                  <a:off x="3643201" y="1617205"/>
                  <a:ext cx="80907" cy="101219"/>
                </a:xfrm>
                <a:prstGeom prst="ellipse">
                  <a:avLst/>
                </a:prstGeom>
                <a:solidFill>
                  <a:schemeClr val="accent2">
                    <a:lumMod val="60000"/>
                    <a:lumOff val="40000"/>
                  </a:scheme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grpSp>
            <p:nvGrpSpPr>
              <p:cNvPr id="45" name="Group 44">
                <a:extLst>
                  <a:ext uri="{FF2B5EF4-FFF2-40B4-BE49-F238E27FC236}">
                    <a16:creationId xmlns:a16="http://schemas.microsoft.com/office/drawing/2014/main" id="{302E60DD-9230-2B49-A0C3-9E87E48C98A5}"/>
                  </a:ext>
                </a:extLst>
              </p:cNvPr>
              <p:cNvGrpSpPr/>
              <p:nvPr/>
            </p:nvGrpSpPr>
            <p:grpSpPr>
              <a:xfrm>
                <a:off x="4913621" y="3067800"/>
                <a:ext cx="511574" cy="479955"/>
                <a:chOff x="3643201" y="1238469"/>
                <a:chExt cx="511574" cy="479955"/>
              </a:xfrm>
            </p:grpSpPr>
            <p:grpSp>
              <p:nvGrpSpPr>
                <p:cNvPr id="48" name="Group 47">
                  <a:extLst>
                    <a:ext uri="{FF2B5EF4-FFF2-40B4-BE49-F238E27FC236}">
                      <a16:creationId xmlns:a16="http://schemas.microsoft.com/office/drawing/2014/main" id="{5C9AF759-1756-514F-AA9A-DC549F8831DB}"/>
                    </a:ext>
                  </a:extLst>
                </p:cNvPr>
                <p:cNvGrpSpPr/>
                <p:nvPr/>
              </p:nvGrpSpPr>
              <p:grpSpPr>
                <a:xfrm rot="10800000">
                  <a:off x="3650910" y="1238469"/>
                  <a:ext cx="503865" cy="441959"/>
                  <a:chOff x="3213405" y="1669084"/>
                  <a:chExt cx="503865" cy="441959"/>
                </a:xfrm>
              </p:grpSpPr>
              <p:grpSp>
                <p:nvGrpSpPr>
                  <p:cNvPr id="50" name="Group 49">
                    <a:extLst>
                      <a:ext uri="{FF2B5EF4-FFF2-40B4-BE49-F238E27FC236}">
                        <a16:creationId xmlns:a16="http://schemas.microsoft.com/office/drawing/2014/main" id="{2FD6FE2F-F5A7-0240-B61E-8ED2CEF6A061}"/>
                      </a:ext>
                    </a:extLst>
                  </p:cNvPr>
                  <p:cNvGrpSpPr/>
                  <p:nvPr/>
                </p:nvGrpSpPr>
                <p:grpSpPr>
                  <a:xfrm rot="10800000">
                    <a:off x="3238177" y="1669084"/>
                    <a:ext cx="463352" cy="441959"/>
                    <a:chOff x="5458290" y="1450090"/>
                    <a:chExt cx="463352" cy="441959"/>
                  </a:xfrm>
                </p:grpSpPr>
                <p:cxnSp>
                  <p:nvCxnSpPr>
                    <p:cNvPr id="52" name="Straight Arrow Connector 51">
                      <a:extLst>
                        <a:ext uri="{FF2B5EF4-FFF2-40B4-BE49-F238E27FC236}">
                          <a16:creationId xmlns:a16="http://schemas.microsoft.com/office/drawing/2014/main" id="{600B54A3-4A96-BE47-9E59-47A0097E4C68}"/>
                        </a:ext>
                      </a:extLst>
                    </p:cNvPr>
                    <p:cNvCxnSpPr>
                      <a:cxnSpLocks/>
                    </p:cNvCxnSpPr>
                    <p:nvPr/>
                  </p:nvCxnSpPr>
                  <p:spPr bwMode="auto">
                    <a:xfrm rot="10800000" flipH="1">
                      <a:off x="5458290" y="1877208"/>
                      <a:ext cx="463352" cy="14841"/>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cxnSp>
                  <p:nvCxnSpPr>
                    <p:cNvPr id="55" name="Straight Arrow Connector 54">
                      <a:extLst>
                        <a:ext uri="{FF2B5EF4-FFF2-40B4-BE49-F238E27FC236}">
                          <a16:creationId xmlns:a16="http://schemas.microsoft.com/office/drawing/2014/main" id="{C84BD7F3-53A4-704C-AECD-0A1AF9142DDF}"/>
                        </a:ext>
                      </a:extLst>
                    </p:cNvPr>
                    <p:cNvCxnSpPr>
                      <a:cxnSpLocks/>
                    </p:cNvCxnSpPr>
                    <p:nvPr/>
                  </p:nvCxnSpPr>
                  <p:spPr bwMode="auto">
                    <a:xfrm rot="10800000" flipH="1">
                      <a:off x="5458290" y="1450090"/>
                      <a:ext cx="3741" cy="441959"/>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grpSp>
              <p:cxnSp>
                <p:nvCxnSpPr>
                  <p:cNvPr id="51" name="Straight Arrow Connector 50">
                    <a:extLst>
                      <a:ext uri="{FF2B5EF4-FFF2-40B4-BE49-F238E27FC236}">
                        <a16:creationId xmlns:a16="http://schemas.microsoft.com/office/drawing/2014/main" id="{70BCB553-BB20-5F4C-9DC2-FF294D1F4A95}"/>
                      </a:ext>
                    </a:extLst>
                  </p:cNvPr>
                  <p:cNvCxnSpPr>
                    <a:cxnSpLocks/>
                  </p:cNvCxnSpPr>
                  <p:nvPr/>
                </p:nvCxnSpPr>
                <p:spPr bwMode="auto">
                  <a:xfrm rot="13500000" flipV="1">
                    <a:off x="3465338" y="1632020"/>
                    <a:ext cx="0" cy="503865"/>
                  </a:xfrm>
                  <a:prstGeom prst="straightConnector1">
                    <a:avLst/>
                  </a:prstGeom>
                  <a:solidFill>
                    <a:schemeClr val="accent1"/>
                  </a:solidFill>
                  <a:ln w="25400" cap="flat" cmpd="sng" algn="ctr">
                    <a:solidFill>
                      <a:srgbClr val="FF0000"/>
                    </a:solidFill>
                    <a:prstDash val="solid"/>
                    <a:round/>
                    <a:headEnd type="none" w="med" len="med"/>
                    <a:tailEnd type="triangle" w="lg" len="lg"/>
                  </a:ln>
                  <a:effectLst/>
                </p:spPr>
              </p:cxnSp>
            </p:grpSp>
            <p:sp>
              <p:nvSpPr>
                <p:cNvPr id="49" name="Oval 48">
                  <a:extLst>
                    <a:ext uri="{FF2B5EF4-FFF2-40B4-BE49-F238E27FC236}">
                      <a16:creationId xmlns:a16="http://schemas.microsoft.com/office/drawing/2014/main" id="{E8D1312C-E627-8045-9227-A4C83D42823C}"/>
                    </a:ext>
                  </a:extLst>
                </p:cNvPr>
                <p:cNvSpPr/>
                <p:nvPr/>
              </p:nvSpPr>
              <p:spPr>
                <a:xfrm>
                  <a:off x="3643201" y="1617205"/>
                  <a:ext cx="80907" cy="101219"/>
                </a:xfrm>
                <a:prstGeom prst="ellipse">
                  <a:avLst/>
                </a:prstGeom>
                <a:solidFill>
                  <a:schemeClr val="accent2">
                    <a:lumMod val="60000"/>
                    <a:lumOff val="40000"/>
                  </a:scheme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sp>
            <p:nvSpPr>
              <p:cNvPr id="46" name="Rectangle 6">
                <a:extLst>
                  <a:ext uri="{FF2B5EF4-FFF2-40B4-BE49-F238E27FC236}">
                    <a16:creationId xmlns:a16="http://schemas.microsoft.com/office/drawing/2014/main" id="{9AFE7CC7-3CAE-FA4F-8E2C-85E8BF548F80}"/>
                  </a:ext>
                </a:extLst>
              </p:cNvPr>
              <p:cNvSpPr>
                <a:spLocks noChangeArrowheads="1"/>
              </p:cNvSpPr>
              <p:nvPr/>
            </p:nvSpPr>
            <p:spPr bwMode="auto">
              <a:xfrm>
                <a:off x="5168747" y="2941435"/>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a:solidFill>
                      <a:srgbClr val="FF0000"/>
                    </a:solidFill>
                    <a:ea typeface="Times New Roman" pitchFamily="-84" charset="0"/>
                    <a:cs typeface="Helvetica"/>
                  </a:rPr>
                  <a:t>E</a:t>
                </a:r>
                <a:r>
                  <a:rPr lang="en-US" sz="1800" i="1" baseline="-25000" dirty="0">
                    <a:solidFill>
                      <a:srgbClr val="FF0000"/>
                    </a:solidFill>
                    <a:ea typeface="Times New Roman" pitchFamily="-84" charset="0"/>
                    <a:cs typeface="Helvetica"/>
                  </a:rPr>
                  <a:t>t</a:t>
                </a:r>
                <a:endParaRPr lang="en-US" sz="1800" i="1" baseline="-25000" dirty="0">
                  <a:solidFill>
                    <a:srgbClr val="FF0000"/>
                  </a:solidFill>
                  <a:latin typeface="+mn-lt"/>
                  <a:ea typeface="Times New Roman" pitchFamily="-84" charset="0"/>
                  <a:cs typeface="Helvetica"/>
                </a:endParaRPr>
              </a:p>
            </p:txBody>
          </p:sp>
        </p:grpSp>
        <p:sp>
          <p:nvSpPr>
            <p:cNvPr id="33" name="Rectangle 6">
              <a:extLst>
                <a:ext uri="{FF2B5EF4-FFF2-40B4-BE49-F238E27FC236}">
                  <a16:creationId xmlns:a16="http://schemas.microsoft.com/office/drawing/2014/main" id="{336B15DC-8989-5F46-9B65-E9C9D0172A6A}"/>
                </a:ext>
              </a:extLst>
            </p:cNvPr>
            <p:cNvSpPr>
              <a:spLocks noChangeArrowheads="1"/>
            </p:cNvSpPr>
            <p:nvPr/>
          </p:nvSpPr>
          <p:spPr bwMode="auto">
            <a:xfrm>
              <a:off x="7498314" y="3746582"/>
              <a:ext cx="1583607" cy="923330"/>
            </a:xfrm>
            <a:prstGeom prst="rect">
              <a:avLst/>
            </a:prstGeom>
            <a:noFill/>
            <a:ln w="9525">
              <a:noFill/>
              <a:miter lim="800000"/>
              <a:headEnd/>
              <a:tailEnd/>
            </a:ln>
          </p:spPr>
          <p:txBody>
            <a:bodyPr wrap="square" anchor="ctr">
              <a:prstTxWarp prst="textNoShape">
                <a:avLst/>
              </a:prstTxWarp>
              <a:spAutoFit/>
            </a:bodyPr>
            <a:lstStyle/>
            <a:p>
              <a:pPr algn="ctr"/>
              <a:r>
                <a:rPr lang="en-US" sz="1800" dirty="0">
                  <a:solidFill>
                    <a:srgbClr val="FF0000"/>
                  </a:solidFill>
                  <a:ea typeface="Times New Roman" pitchFamily="-84" charset="0"/>
                  <a:cs typeface="Helvetica"/>
                </a:rPr>
                <a:t>Conditions in medium 1:</a:t>
              </a:r>
            </a:p>
            <a:p>
              <a:pPr algn="ctr"/>
              <a:r>
                <a:rPr lang="en-US" sz="1800" i="1" dirty="0">
                  <a:solidFill>
                    <a:srgbClr val="FF0000"/>
                  </a:solidFill>
                  <a:ea typeface="Times New Roman" pitchFamily="-84" charset="0"/>
                  <a:cs typeface="Helvetica"/>
                </a:rPr>
                <a:t>𝜀</a:t>
              </a:r>
              <a:r>
                <a:rPr lang="en-US" sz="1800" i="1" baseline="-25000" dirty="0">
                  <a:solidFill>
                    <a:srgbClr val="FF0000"/>
                  </a:solidFill>
                  <a:ea typeface="Times New Roman" pitchFamily="-84" charset="0"/>
                  <a:cs typeface="Helvetica"/>
                </a:rPr>
                <a:t>1</a:t>
              </a:r>
              <a:r>
                <a:rPr lang="en-US" sz="1800" i="1" dirty="0">
                  <a:solidFill>
                    <a:srgbClr val="FF0000"/>
                  </a:solidFill>
                  <a:ea typeface="Times New Roman" pitchFamily="-84" charset="0"/>
                  <a:cs typeface="Helvetica"/>
                </a:rPr>
                <a:t>, 𝜇</a:t>
              </a:r>
              <a:r>
                <a:rPr lang="en-US" sz="1800" i="1" baseline="-25000" dirty="0">
                  <a:solidFill>
                    <a:srgbClr val="FF0000"/>
                  </a:solidFill>
                  <a:ea typeface="Times New Roman" pitchFamily="-84" charset="0"/>
                  <a:cs typeface="Helvetica"/>
                </a:rPr>
                <a:t>1</a:t>
              </a:r>
              <a:r>
                <a:rPr lang="en-US" sz="1800" i="1" dirty="0">
                  <a:solidFill>
                    <a:srgbClr val="FF0000"/>
                  </a:solidFill>
                  <a:ea typeface="Times New Roman" pitchFamily="-84" charset="0"/>
                  <a:cs typeface="Helvetica"/>
                </a:rPr>
                <a:t>, n</a:t>
              </a:r>
              <a:r>
                <a:rPr lang="en-US" sz="1800" i="1" baseline="-25000" dirty="0">
                  <a:solidFill>
                    <a:srgbClr val="FF0000"/>
                  </a:solidFill>
                  <a:ea typeface="Times New Roman" pitchFamily="-84" charset="0"/>
                  <a:cs typeface="Helvetica"/>
                </a:rPr>
                <a:t>1</a:t>
              </a:r>
              <a:endParaRPr lang="en-US" sz="1800" i="1" baseline="-25000" dirty="0">
                <a:solidFill>
                  <a:srgbClr val="FF0000"/>
                </a:solidFill>
                <a:latin typeface="+mn-lt"/>
                <a:ea typeface="Times New Roman" pitchFamily="-84" charset="0"/>
                <a:cs typeface="Helvetica"/>
              </a:endParaRPr>
            </a:p>
          </p:txBody>
        </p:sp>
        <p:sp>
          <p:nvSpPr>
            <p:cNvPr id="34" name="Rectangle 6">
              <a:extLst>
                <a:ext uri="{FF2B5EF4-FFF2-40B4-BE49-F238E27FC236}">
                  <a16:creationId xmlns:a16="http://schemas.microsoft.com/office/drawing/2014/main" id="{45800EDD-5800-4F49-A4FF-6C2429EDA6F0}"/>
                </a:ext>
              </a:extLst>
            </p:cNvPr>
            <p:cNvSpPr>
              <a:spLocks noChangeArrowheads="1"/>
            </p:cNvSpPr>
            <p:nvPr/>
          </p:nvSpPr>
          <p:spPr bwMode="auto">
            <a:xfrm>
              <a:off x="7498314" y="4896494"/>
              <a:ext cx="1583607" cy="923330"/>
            </a:xfrm>
            <a:prstGeom prst="rect">
              <a:avLst/>
            </a:prstGeom>
            <a:noFill/>
            <a:ln w="9525">
              <a:noFill/>
              <a:miter lim="800000"/>
              <a:headEnd/>
              <a:tailEnd/>
            </a:ln>
          </p:spPr>
          <p:txBody>
            <a:bodyPr wrap="square" anchor="ctr">
              <a:prstTxWarp prst="textNoShape">
                <a:avLst/>
              </a:prstTxWarp>
              <a:spAutoFit/>
            </a:bodyPr>
            <a:lstStyle/>
            <a:p>
              <a:pPr algn="ctr"/>
              <a:r>
                <a:rPr lang="en-US" sz="1800" dirty="0">
                  <a:solidFill>
                    <a:srgbClr val="0070C0"/>
                  </a:solidFill>
                  <a:ea typeface="Times New Roman" pitchFamily="-84" charset="0"/>
                  <a:cs typeface="Helvetica"/>
                </a:rPr>
                <a:t>Conditions in medium 2:</a:t>
              </a:r>
            </a:p>
            <a:p>
              <a:pPr algn="ctr"/>
              <a:r>
                <a:rPr lang="en-US" sz="1800" i="1" dirty="0">
                  <a:solidFill>
                    <a:srgbClr val="0070C0"/>
                  </a:solidFill>
                  <a:ea typeface="Times New Roman" pitchFamily="-84" charset="0"/>
                  <a:cs typeface="Helvetica"/>
                </a:rPr>
                <a:t>𝜀</a:t>
              </a:r>
              <a:r>
                <a:rPr lang="en-US" sz="1800" i="1" baseline="-25000" dirty="0">
                  <a:solidFill>
                    <a:srgbClr val="0070C0"/>
                  </a:solidFill>
                  <a:ea typeface="Times New Roman" pitchFamily="-84" charset="0"/>
                  <a:cs typeface="Helvetica"/>
                </a:rPr>
                <a:t>2</a:t>
              </a:r>
              <a:r>
                <a:rPr lang="en-US" sz="1800" i="1" dirty="0">
                  <a:solidFill>
                    <a:srgbClr val="0070C0"/>
                  </a:solidFill>
                  <a:ea typeface="Times New Roman" pitchFamily="-84" charset="0"/>
                  <a:cs typeface="Helvetica"/>
                </a:rPr>
                <a:t>, 𝜇</a:t>
              </a:r>
              <a:r>
                <a:rPr lang="en-US" sz="1800" i="1" baseline="-25000" dirty="0">
                  <a:solidFill>
                    <a:srgbClr val="0070C0"/>
                  </a:solidFill>
                  <a:ea typeface="Times New Roman" pitchFamily="-84" charset="0"/>
                  <a:cs typeface="Helvetica"/>
                </a:rPr>
                <a:t>2</a:t>
              </a:r>
              <a:r>
                <a:rPr lang="en-US" sz="1800" i="1" dirty="0">
                  <a:solidFill>
                    <a:srgbClr val="0070C0"/>
                  </a:solidFill>
                  <a:ea typeface="Times New Roman" pitchFamily="-84" charset="0"/>
                  <a:cs typeface="Helvetica"/>
                </a:rPr>
                <a:t>, n</a:t>
              </a:r>
              <a:r>
                <a:rPr lang="en-US" sz="1800" i="1" baseline="-25000" dirty="0">
                  <a:solidFill>
                    <a:srgbClr val="0070C0"/>
                  </a:solidFill>
                  <a:ea typeface="Times New Roman" pitchFamily="-84" charset="0"/>
                  <a:cs typeface="Helvetica"/>
                </a:rPr>
                <a:t>2</a:t>
              </a:r>
              <a:endParaRPr lang="en-US" sz="1800" i="1" baseline="-25000" dirty="0">
                <a:solidFill>
                  <a:srgbClr val="0070C0"/>
                </a:solidFill>
                <a:latin typeface="+mn-lt"/>
                <a:ea typeface="Times New Roman" pitchFamily="-84" charset="0"/>
                <a:cs typeface="Helvetica"/>
              </a:endParaRPr>
            </a:p>
          </p:txBody>
        </p:sp>
      </p:grpSp>
      <p:sp>
        <p:nvSpPr>
          <p:cNvPr id="89" name="Rectangle 6">
            <a:extLst>
              <a:ext uri="{FF2B5EF4-FFF2-40B4-BE49-F238E27FC236}">
                <a16:creationId xmlns:a16="http://schemas.microsoft.com/office/drawing/2014/main" id="{C05B17F4-7287-2347-8AC2-59D8CCD855A8}"/>
              </a:ext>
            </a:extLst>
          </p:cNvPr>
          <p:cNvSpPr>
            <a:spLocks noChangeArrowheads="1"/>
          </p:cNvSpPr>
          <p:nvPr/>
        </p:nvSpPr>
        <p:spPr bwMode="auto">
          <a:xfrm>
            <a:off x="469763" y="1109928"/>
            <a:ext cx="4063999" cy="369332"/>
          </a:xfrm>
          <a:prstGeom prst="rect">
            <a:avLst/>
          </a:prstGeom>
          <a:noFill/>
          <a:ln w="9525">
            <a:noFill/>
            <a:miter lim="800000"/>
            <a:headEnd/>
            <a:tailEnd/>
          </a:ln>
        </p:spPr>
        <p:txBody>
          <a:bodyPr wrap="square" anchor="ctr">
            <a:prstTxWarp prst="textNoShape">
              <a:avLst/>
            </a:prstTxWarp>
            <a:spAutoFit/>
          </a:bodyPr>
          <a:lstStyle/>
          <a:p>
            <a:pPr algn="ctr"/>
            <a:r>
              <a:rPr lang="en-US" sz="1800" dirty="0">
                <a:solidFill>
                  <a:srgbClr val="FF0000"/>
                </a:solidFill>
                <a:latin typeface="+mn-lt"/>
                <a:ea typeface="Times New Roman" pitchFamily="-84" charset="0"/>
                <a:cs typeface="Helvetica"/>
              </a:rPr>
              <a:t>Vector direction of electric field</a:t>
            </a:r>
          </a:p>
        </p:txBody>
      </p:sp>
      <p:sp>
        <p:nvSpPr>
          <p:cNvPr id="90" name="Rounded Rectangle 89">
            <a:extLst>
              <a:ext uri="{FF2B5EF4-FFF2-40B4-BE49-F238E27FC236}">
                <a16:creationId xmlns:a16="http://schemas.microsoft.com/office/drawing/2014/main" id="{C91B612C-CC92-1D4C-8DFE-EB38EAB6A624}"/>
              </a:ext>
            </a:extLst>
          </p:cNvPr>
          <p:cNvSpPr/>
          <p:nvPr/>
        </p:nvSpPr>
        <p:spPr>
          <a:xfrm>
            <a:off x="3738175" y="1501196"/>
            <a:ext cx="529693" cy="430323"/>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91" name="Rounded Rectangle 90">
            <a:extLst>
              <a:ext uri="{FF2B5EF4-FFF2-40B4-BE49-F238E27FC236}">
                <a16:creationId xmlns:a16="http://schemas.microsoft.com/office/drawing/2014/main" id="{8CAC253B-F840-794E-92CC-CEDA1BD6B328}"/>
              </a:ext>
            </a:extLst>
          </p:cNvPr>
          <p:cNvSpPr/>
          <p:nvPr/>
        </p:nvSpPr>
        <p:spPr>
          <a:xfrm>
            <a:off x="5034315" y="1473911"/>
            <a:ext cx="687774" cy="430323"/>
          </a:xfrm>
          <a:prstGeom prst="roundRect">
            <a:avLst>
              <a:gd name="adj" fmla="val 4553"/>
            </a:avLst>
          </a:prstGeom>
          <a:solidFill>
            <a:schemeClr val="accent6">
              <a:lumMod val="40000"/>
              <a:lumOff val="60000"/>
              <a:alpha val="15279"/>
            </a:scheme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92" name="Rectangle 6">
            <a:extLst>
              <a:ext uri="{FF2B5EF4-FFF2-40B4-BE49-F238E27FC236}">
                <a16:creationId xmlns:a16="http://schemas.microsoft.com/office/drawing/2014/main" id="{CC4ACA53-F9DD-C24F-ACF2-FC9B760AB859}"/>
              </a:ext>
            </a:extLst>
          </p:cNvPr>
          <p:cNvSpPr>
            <a:spLocks noChangeArrowheads="1"/>
          </p:cNvSpPr>
          <p:nvPr/>
        </p:nvSpPr>
        <p:spPr bwMode="auto">
          <a:xfrm>
            <a:off x="4165906" y="766198"/>
            <a:ext cx="4729849" cy="646331"/>
          </a:xfrm>
          <a:prstGeom prst="rect">
            <a:avLst/>
          </a:prstGeom>
          <a:noFill/>
          <a:ln w="9525">
            <a:noFill/>
            <a:miter lim="800000"/>
            <a:headEnd/>
            <a:tailEnd/>
          </a:ln>
        </p:spPr>
        <p:txBody>
          <a:bodyPr wrap="square" anchor="ctr">
            <a:prstTxWarp prst="textNoShape">
              <a:avLst/>
            </a:prstTxWarp>
            <a:spAutoFit/>
          </a:bodyPr>
          <a:lstStyle/>
          <a:p>
            <a:pPr algn="ctr"/>
            <a:r>
              <a:rPr lang="en-US" sz="1800" dirty="0">
                <a:solidFill>
                  <a:schemeClr val="accent6">
                    <a:lumMod val="60000"/>
                    <a:lumOff val="40000"/>
                  </a:schemeClr>
                </a:solidFill>
                <a:ea typeface="Times New Roman" pitchFamily="-84" charset="0"/>
                <a:cs typeface="Helvetica"/>
              </a:rPr>
              <a:t>Scalar quantity representing the phase of the wave at a particular point in space defined by </a:t>
            </a:r>
            <a:r>
              <a:rPr lang="en-US" sz="1800" i="1" dirty="0">
                <a:solidFill>
                  <a:schemeClr val="accent6">
                    <a:lumMod val="60000"/>
                    <a:lumOff val="40000"/>
                  </a:schemeClr>
                </a:solidFill>
                <a:ea typeface="Times New Roman" pitchFamily="-84" charset="0"/>
                <a:cs typeface="Helvetica"/>
              </a:rPr>
              <a:t>r</a:t>
            </a:r>
            <a:endParaRPr lang="en-US" sz="1800" i="1" baseline="-25000" dirty="0">
              <a:solidFill>
                <a:schemeClr val="accent6">
                  <a:lumMod val="60000"/>
                  <a:lumOff val="40000"/>
                </a:schemeClr>
              </a:solidFill>
              <a:latin typeface="+mn-lt"/>
              <a:ea typeface="Times New Roman" pitchFamily="-84" charset="0"/>
              <a:cs typeface="Helvetica"/>
            </a:endParaRPr>
          </a:p>
        </p:txBody>
      </p:sp>
      <p:sp>
        <p:nvSpPr>
          <p:cNvPr id="93" name="Rectangle 6">
            <a:extLst>
              <a:ext uri="{FF2B5EF4-FFF2-40B4-BE49-F238E27FC236}">
                <a16:creationId xmlns:a16="http://schemas.microsoft.com/office/drawing/2014/main" id="{C565DC56-E69A-B546-8F86-80A39D33F24F}"/>
              </a:ext>
            </a:extLst>
          </p:cNvPr>
          <p:cNvSpPr>
            <a:spLocks noChangeArrowheads="1"/>
          </p:cNvSpPr>
          <p:nvPr/>
        </p:nvSpPr>
        <p:spPr bwMode="auto">
          <a:xfrm>
            <a:off x="4341062" y="1955232"/>
            <a:ext cx="4729849" cy="646331"/>
          </a:xfrm>
          <a:prstGeom prst="rect">
            <a:avLst/>
          </a:prstGeom>
          <a:noFill/>
          <a:ln w="9525">
            <a:noFill/>
            <a:miter lim="800000"/>
            <a:headEnd/>
            <a:tailEnd/>
          </a:ln>
        </p:spPr>
        <p:txBody>
          <a:bodyPr wrap="square" anchor="ctr">
            <a:prstTxWarp prst="textNoShape">
              <a:avLst/>
            </a:prstTxWarp>
            <a:spAutoFit/>
          </a:bodyPr>
          <a:lstStyle/>
          <a:p>
            <a:pPr algn="ctr"/>
            <a:r>
              <a:rPr lang="en-US" sz="1800" dirty="0">
                <a:solidFill>
                  <a:srgbClr val="00B050"/>
                </a:solidFill>
                <a:ea typeface="Times New Roman" pitchFamily="-84" charset="0"/>
                <a:cs typeface="Helvetica"/>
              </a:rPr>
              <a:t>Scalar quantity representing the phase of the wave at a particular point in time, </a:t>
            </a:r>
            <a:r>
              <a:rPr lang="en-US" sz="1800" i="1" dirty="0">
                <a:solidFill>
                  <a:srgbClr val="00B050"/>
                </a:solidFill>
                <a:ea typeface="Times New Roman" pitchFamily="-84" charset="0"/>
                <a:cs typeface="Helvetica"/>
              </a:rPr>
              <a:t>t</a:t>
            </a:r>
            <a:endParaRPr lang="en-US" sz="1800" i="1" baseline="-25000" dirty="0">
              <a:solidFill>
                <a:srgbClr val="00B050"/>
              </a:solidFill>
              <a:latin typeface="+mn-lt"/>
              <a:ea typeface="Times New Roman" pitchFamily="-84" charset="0"/>
              <a:cs typeface="Helvetica"/>
            </a:endParaRPr>
          </a:p>
        </p:txBody>
      </p:sp>
      <p:sp>
        <p:nvSpPr>
          <p:cNvPr id="94" name="Rounded Rectangle 93">
            <a:extLst>
              <a:ext uri="{FF2B5EF4-FFF2-40B4-BE49-F238E27FC236}">
                <a16:creationId xmlns:a16="http://schemas.microsoft.com/office/drawing/2014/main" id="{A98DCE49-7A4A-4F48-8FC5-ACF0B98AD078}"/>
              </a:ext>
            </a:extLst>
          </p:cNvPr>
          <p:cNvSpPr/>
          <p:nvPr/>
        </p:nvSpPr>
        <p:spPr>
          <a:xfrm>
            <a:off x="6037274" y="1509983"/>
            <a:ext cx="375214" cy="430323"/>
          </a:xfrm>
          <a:prstGeom prst="roundRect">
            <a:avLst>
              <a:gd name="adj" fmla="val 4553"/>
            </a:avLst>
          </a:prstGeom>
          <a:solidFill>
            <a:srgbClr val="00B05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95" name="Rectangle 6">
            <a:extLst>
              <a:ext uri="{FF2B5EF4-FFF2-40B4-BE49-F238E27FC236}">
                <a16:creationId xmlns:a16="http://schemas.microsoft.com/office/drawing/2014/main" id="{E809F1F3-FC06-7140-8AE1-8FD1D12EF6BF}"/>
              </a:ext>
            </a:extLst>
          </p:cNvPr>
          <p:cNvSpPr>
            <a:spLocks noChangeArrowheads="1"/>
          </p:cNvSpPr>
          <p:nvPr/>
        </p:nvSpPr>
        <p:spPr bwMode="auto">
          <a:xfrm>
            <a:off x="100399" y="3425065"/>
            <a:ext cx="4743113" cy="1323439"/>
          </a:xfrm>
          <a:prstGeom prst="rect">
            <a:avLst/>
          </a:prstGeom>
          <a:noFill/>
          <a:ln w="9525">
            <a:noFill/>
            <a:miter lim="800000"/>
            <a:headEnd/>
            <a:tailEnd/>
          </a:ln>
        </p:spPr>
        <p:txBody>
          <a:bodyPr wrap="square" anchor="ctr">
            <a:prstTxWarp prst="textNoShape">
              <a:avLst/>
            </a:prstTxWarp>
            <a:spAutoFit/>
          </a:bodyPr>
          <a:lstStyle/>
          <a:p>
            <a:r>
              <a:rPr lang="en-US" sz="2000" dirty="0">
                <a:ea typeface="Times New Roman" pitchFamily="-84" charset="0"/>
                <a:cs typeface="Helvetica"/>
              </a:rPr>
              <a:t>For this to be true, the phase of the incident wave and transmitted wave must be equal at all points on the interface (and also the reflected wave). </a:t>
            </a:r>
          </a:p>
        </p:txBody>
      </p:sp>
      <p:pic>
        <p:nvPicPr>
          <p:cNvPr id="2" name="Picture 1">
            <a:extLst>
              <a:ext uri="{FF2B5EF4-FFF2-40B4-BE49-F238E27FC236}">
                <a16:creationId xmlns:a16="http://schemas.microsoft.com/office/drawing/2014/main" id="{135B9C8A-3D76-2F43-A3EC-09C835817785}"/>
              </a:ext>
            </a:extLst>
          </p:cNvPr>
          <p:cNvPicPr>
            <a:picLocks noChangeAspect="1"/>
          </p:cNvPicPr>
          <p:nvPr/>
        </p:nvPicPr>
        <p:blipFill>
          <a:blip r:embed="rId8"/>
          <a:stretch>
            <a:fillRect/>
          </a:stretch>
        </p:blipFill>
        <p:spPr>
          <a:xfrm>
            <a:off x="922577" y="5116267"/>
            <a:ext cx="3073400" cy="355600"/>
          </a:xfrm>
          <a:prstGeom prst="rect">
            <a:avLst/>
          </a:prstGeom>
        </p:spPr>
      </p:pic>
      <p:sp>
        <p:nvSpPr>
          <p:cNvPr id="97" name="Rectangle 6">
            <a:extLst>
              <a:ext uri="{FF2B5EF4-FFF2-40B4-BE49-F238E27FC236}">
                <a16:creationId xmlns:a16="http://schemas.microsoft.com/office/drawing/2014/main" id="{1216502E-1964-F948-A5C8-BD96F8E4DB5E}"/>
              </a:ext>
            </a:extLst>
          </p:cNvPr>
          <p:cNvSpPr>
            <a:spLocks noChangeArrowheads="1"/>
          </p:cNvSpPr>
          <p:nvPr/>
        </p:nvSpPr>
        <p:spPr bwMode="auto">
          <a:xfrm>
            <a:off x="93496" y="5471868"/>
            <a:ext cx="4743113" cy="707886"/>
          </a:xfrm>
          <a:prstGeom prst="rect">
            <a:avLst/>
          </a:prstGeom>
          <a:noFill/>
          <a:ln w="9525">
            <a:noFill/>
            <a:miter lim="800000"/>
            <a:headEnd/>
            <a:tailEnd/>
          </a:ln>
        </p:spPr>
        <p:txBody>
          <a:bodyPr wrap="square" anchor="ctr">
            <a:prstTxWarp prst="textNoShape">
              <a:avLst/>
            </a:prstTxWarp>
            <a:spAutoFit/>
          </a:bodyPr>
          <a:lstStyle/>
          <a:p>
            <a:r>
              <a:rPr lang="en-US" sz="2000" dirty="0">
                <a:ea typeface="Times New Roman" pitchFamily="-84" charset="0"/>
                <a:cs typeface="Helvetica"/>
              </a:rPr>
              <a:t>Remember: Frequency of the light is not changed in different media.</a:t>
            </a:r>
          </a:p>
        </p:txBody>
      </p:sp>
      <p:sp>
        <p:nvSpPr>
          <p:cNvPr id="98" name="Rounded Rectangle 97">
            <a:extLst>
              <a:ext uri="{FF2B5EF4-FFF2-40B4-BE49-F238E27FC236}">
                <a16:creationId xmlns:a16="http://schemas.microsoft.com/office/drawing/2014/main" id="{94EF4149-489E-974A-A8CC-6239FB71F5A4}"/>
              </a:ext>
            </a:extLst>
          </p:cNvPr>
          <p:cNvSpPr/>
          <p:nvPr/>
        </p:nvSpPr>
        <p:spPr>
          <a:xfrm>
            <a:off x="878433" y="5086558"/>
            <a:ext cx="788419" cy="430323"/>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99" name="Rounded Rectangle 98">
            <a:extLst>
              <a:ext uri="{FF2B5EF4-FFF2-40B4-BE49-F238E27FC236}">
                <a16:creationId xmlns:a16="http://schemas.microsoft.com/office/drawing/2014/main" id="{957DCF34-FCE6-AA44-A97E-86CAAF907394}"/>
              </a:ext>
            </a:extLst>
          </p:cNvPr>
          <p:cNvSpPr/>
          <p:nvPr/>
        </p:nvSpPr>
        <p:spPr>
          <a:xfrm>
            <a:off x="2610826" y="5088793"/>
            <a:ext cx="788419" cy="430323"/>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100" name="Rectangle 6">
            <a:extLst>
              <a:ext uri="{FF2B5EF4-FFF2-40B4-BE49-F238E27FC236}">
                <a16:creationId xmlns:a16="http://schemas.microsoft.com/office/drawing/2014/main" id="{542785AC-BC74-5E4A-AADE-BEA80BCDDFFE}"/>
              </a:ext>
            </a:extLst>
          </p:cNvPr>
          <p:cNvSpPr>
            <a:spLocks noChangeArrowheads="1"/>
          </p:cNvSpPr>
          <p:nvPr/>
        </p:nvSpPr>
        <p:spPr bwMode="auto">
          <a:xfrm>
            <a:off x="69973" y="4775631"/>
            <a:ext cx="4063999" cy="369332"/>
          </a:xfrm>
          <a:prstGeom prst="rect">
            <a:avLst/>
          </a:prstGeom>
          <a:noFill/>
          <a:ln w="9525">
            <a:noFill/>
            <a:miter lim="800000"/>
            <a:headEnd/>
            <a:tailEnd/>
          </a:ln>
        </p:spPr>
        <p:txBody>
          <a:bodyPr wrap="square" anchor="ctr">
            <a:prstTxWarp prst="textNoShape">
              <a:avLst/>
            </a:prstTxWarp>
            <a:spAutoFit/>
          </a:bodyPr>
          <a:lstStyle/>
          <a:p>
            <a:pPr algn="ctr"/>
            <a:r>
              <a:rPr lang="en-US" sz="1800" dirty="0">
                <a:solidFill>
                  <a:srgbClr val="FF0000"/>
                </a:solidFill>
                <a:latin typeface="+mn-lt"/>
                <a:ea typeface="Times New Roman" pitchFamily="-84" charset="0"/>
                <a:cs typeface="Helvetica"/>
              </a:rPr>
              <a:t>Components of k along the direction of r</a:t>
            </a:r>
          </a:p>
        </p:txBody>
      </p:sp>
    </p:spTree>
    <p:extLst>
      <p:ext uri="{BB962C8B-B14F-4D97-AF65-F5344CB8AC3E}">
        <p14:creationId xmlns:p14="http://schemas.microsoft.com/office/powerpoint/2010/main" val="307599070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646331"/>
          </a:xfrm>
          <a:prstGeom prst="rect">
            <a:avLst/>
          </a:prstGeom>
          <a:noFill/>
        </p:spPr>
        <p:txBody>
          <a:bodyPr wrap="square" rtlCol="0">
            <a:spAutoFit/>
          </a:bodyPr>
          <a:lstStyle/>
          <a:p>
            <a:pPr algn="ctr"/>
            <a:r>
              <a:rPr lang="en-US" sz="3600" dirty="0">
                <a:solidFill>
                  <a:schemeClr val="tx1">
                    <a:lumMod val="75000"/>
                    <a:lumOff val="25000"/>
                  </a:schemeClr>
                </a:solidFill>
                <a:latin typeface="Baskerville"/>
                <a:cs typeface="Baskerville"/>
              </a:rPr>
              <a:t>Boundary conditions ex. : Snell’s law</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a:t>
            </a:r>
            <a:r>
              <a:rPr lang="en-US" sz="2000" i="1" dirty="0" err="1">
                <a:latin typeface="Baskerville"/>
                <a:cs typeface="Baskerville"/>
              </a:rPr>
              <a:t>Sarri</a:t>
            </a:r>
            <a:endParaRPr lang="en-US" sz="2000" i="1" dirty="0">
              <a:latin typeface="Baskerville"/>
              <a:cs typeface="Baskerville"/>
            </a:endParaRPr>
          </a:p>
        </p:txBody>
      </p:sp>
      <p:pic>
        <p:nvPicPr>
          <p:cNvPr id="21" name="Picture 20"/>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66" name="Rectangle 6">
            <a:extLst>
              <a:ext uri="{FF2B5EF4-FFF2-40B4-BE49-F238E27FC236}">
                <a16:creationId xmlns:a16="http://schemas.microsoft.com/office/drawing/2014/main" id="{C65B7393-3A31-6A44-B2E0-B22733D13FCF}"/>
              </a:ext>
            </a:extLst>
          </p:cNvPr>
          <p:cNvSpPr>
            <a:spLocks noChangeArrowheads="1"/>
          </p:cNvSpPr>
          <p:nvPr/>
        </p:nvSpPr>
        <p:spPr bwMode="auto">
          <a:xfrm>
            <a:off x="184369" y="865466"/>
            <a:ext cx="8637855" cy="707886"/>
          </a:xfrm>
          <a:prstGeom prst="rect">
            <a:avLst/>
          </a:prstGeom>
          <a:noFill/>
          <a:ln w="9525">
            <a:noFill/>
            <a:miter lim="800000"/>
            <a:headEnd/>
            <a:tailEnd/>
          </a:ln>
        </p:spPr>
        <p:txBody>
          <a:bodyPr wrap="square" anchor="ctr">
            <a:prstTxWarp prst="textNoShape">
              <a:avLst/>
            </a:prstTxWarp>
            <a:spAutoFit/>
          </a:bodyPr>
          <a:lstStyle/>
          <a:p>
            <a:r>
              <a:rPr lang="en-US" sz="2000" dirty="0">
                <a:ea typeface="Times New Roman" pitchFamily="-84" charset="0"/>
                <a:cs typeface="Helvetica"/>
              </a:rPr>
              <a:t>The component of the electric field parallel with the interface is:</a:t>
            </a:r>
          </a:p>
          <a:p>
            <a:endParaRPr lang="en-US" sz="2000" dirty="0">
              <a:ea typeface="Times New Roman" pitchFamily="-84" charset="0"/>
              <a:cs typeface="Helvetica"/>
            </a:endParaRPr>
          </a:p>
        </p:txBody>
      </p:sp>
      <p:pic>
        <p:nvPicPr>
          <p:cNvPr id="30" name="Picture 29">
            <a:extLst>
              <a:ext uri="{FF2B5EF4-FFF2-40B4-BE49-F238E27FC236}">
                <a16:creationId xmlns:a16="http://schemas.microsoft.com/office/drawing/2014/main" id="{2000D345-28E8-ED47-B329-32C476D40C11}"/>
              </a:ext>
            </a:extLst>
          </p:cNvPr>
          <p:cNvPicPr>
            <a:picLocks noChangeAspect="1"/>
          </p:cNvPicPr>
          <p:nvPr/>
        </p:nvPicPr>
        <p:blipFill>
          <a:blip r:embed="rId4"/>
          <a:stretch>
            <a:fillRect/>
          </a:stretch>
        </p:blipFill>
        <p:spPr>
          <a:xfrm>
            <a:off x="2220649" y="1387276"/>
            <a:ext cx="4064000" cy="279400"/>
          </a:xfrm>
          <a:prstGeom prst="rect">
            <a:avLst/>
          </a:prstGeom>
        </p:spPr>
      </p:pic>
      <p:grpSp>
        <p:nvGrpSpPr>
          <p:cNvPr id="31" name="Group 30">
            <a:extLst>
              <a:ext uri="{FF2B5EF4-FFF2-40B4-BE49-F238E27FC236}">
                <a16:creationId xmlns:a16="http://schemas.microsoft.com/office/drawing/2014/main" id="{04D0A26C-CC1A-774B-9756-AB8EB7705BC6}"/>
              </a:ext>
            </a:extLst>
          </p:cNvPr>
          <p:cNvGrpSpPr/>
          <p:nvPr/>
        </p:nvGrpSpPr>
        <p:grpSpPr>
          <a:xfrm>
            <a:off x="4756273" y="3355502"/>
            <a:ext cx="4425777" cy="2748392"/>
            <a:chOff x="4656144" y="3340858"/>
            <a:chExt cx="4425777" cy="2748392"/>
          </a:xfrm>
        </p:grpSpPr>
        <p:grpSp>
          <p:nvGrpSpPr>
            <p:cNvPr id="32" name="Group 31">
              <a:extLst>
                <a:ext uri="{FF2B5EF4-FFF2-40B4-BE49-F238E27FC236}">
                  <a16:creationId xmlns:a16="http://schemas.microsoft.com/office/drawing/2014/main" id="{08EF8A05-B77A-7D4B-AFAC-DCE8002FF617}"/>
                </a:ext>
              </a:extLst>
            </p:cNvPr>
            <p:cNvGrpSpPr/>
            <p:nvPr/>
          </p:nvGrpSpPr>
          <p:grpSpPr>
            <a:xfrm>
              <a:off x="4656144" y="3340858"/>
              <a:ext cx="3974605" cy="2748392"/>
              <a:chOff x="3162512" y="1088690"/>
              <a:chExt cx="3974605" cy="2748392"/>
            </a:xfrm>
          </p:grpSpPr>
          <p:grpSp>
            <p:nvGrpSpPr>
              <p:cNvPr id="35" name="Group 34">
                <a:extLst>
                  <a:ext uri="{FF2B5EF4-FFF2-40B4-BE49-F238E27FC236}">
                    <a16:creationId xmlns:a16="http://schemas.microsoft.com/office/drawing/2014/main" id="{4E39447B-C141-0044-A8AE-EF041E7DBB3F}"/>
                  </a:ext>
                </a:extLst>
              </p:cNvPr>
              <p:cNvGrpSpPr/>
              <p:nvPr/>
            </p:nvGrpSpPr>
            <p:grpSpPr>
              <a:xfrm>
                <a:off x="3318030" y="1352078"/>
                <a:ext cx="3819087" cy="2265028"/>
                <a:chOff x="4524565" y="3313398"/>
                <a:chExt cx="3819087" cy="2265028"/>
              </a:xfrm>
            </p:grpSpPr>
            <p:grpSp>
              <p:nvGrpSpPr>
                <p:cNvPr id="77" name="Group 76">
                  <a:extLst>
                    <a:ext uri="{FF2B5EF4-FFF2-40B4-BE49-F238E27FC236}">
                      <a16:creationId xmlns:a16="http://schemas.microsoft.com/office/drawing/2014/main" id="{6078002F-CCB7-9B4B-9090-D91DEB3DD2E4}"/>
                    </a:ext>
                  </a:extLst>
                </p:cNvPr>
                <p:cNvGrpSpPr/>
                <p:nvPr/>
              </p:nvGrpSpPr>
              <p:grpSpPr>
                <a:xfrm>
                  <a:off x="4524565" y="3614855"/>
                  <a:ext cx="3819087" cy="1836010"/>
                  <a:chOff x="4571998" y="2874239"/>
                  <a:chExt cx="3819087" cy="1836010"/>
                </a:xfrm>
              </p:grpSpPr>
              <p:cxnSp>
                <p:nvCxnSpPr>
                  <p:cNvPr id="85" name="Straight Connector 84">
                    <a:extLst>
                      <a:ext uri="{FF2B5EF4-FFF2-40B4-BE49-F238E27FC236}">
                        <a16:creationId xmlns:a16="http://schemas.microsoft.com/office/drawing/2014/main" id="{9D5E4379-F169-9F41-BD67-4BC0F64037E0}"/>
                      </a:ext>
                    </a:extLst>
                  </p:cNvPr>
                  <p:cNvCxnSpPr>
                    <a:cxnSpLocks/>
                  </p:cNvCxnSpPr>
                  <p:nvPr/>
                </p:nvCxnSpPr>
                <p:spPr bwMode="auto">
                  <a:xfrm flipH="1">
                    <a:off x="4572000" y="3798138"/>
                    <a:ext cx="2745716" cy="0"/>
                  </a:xfrm>
                  <a:prstGeom prst="line">
                    <a:avLst/>
                  </a:prstGeom>
                  <a:solidFill>
                    <a:schemeClr val="accent1"/>
                  </a:solidFill>
                  <a:ln w="22225" cap="flat" cmpd="sng" algn="ctr">
                    <a:solidFill>
                      <a:schemeClr val="tx1"/>
                    </a:solidFill>
                    <a:prstDash val="solid"/>
                    <a:round/>
                    <a:headEnd type="none" w="med" len="med"/>
                    <a:tailEnd type="none" w="med" len="med"/>
                  </a:ln>
                  <a:effectLst/>
                </p:spPr>
              </p:cxnSp>
              <p:sp>
                <p:nvSpPr>
                  <p:cNvPr id="86" name="Rectangle 6">
                    <a:extLst>
                      <a:ext uri="{FF2B5EF4-FFF2-40B4-BE49-F238E27FC236}">
                        <a16:creationId xmlns:a16="http://schemas.microsoft.com/office/drawing/2014/main" id="{7E58B063-AB62-574E-90F3-FA8268B4C140}"/>
                      </a:ext>
                    </a:extLst>
                  </p:cNvPr>
                  <p:cNvSpPr>
                    <a:spLocks noChangeArrowheads="1"/>
                  </p:cNvSpPr>
                  <p:nvPr/>
                </p:nvSpPr>
                <p:spPr bwMode="auto">
                  <a:xfrm>
                    <a:off x="7317716" y="3562486"/>
                    <a:ext cx="1073369" cy="369332"/>
                  </a:xfrm>
                  <a:prstGeom prst="rect">
                    <a:avLst/>
                  </a:prstGeom>
                  <a:noFill/>
                  <a:ln w="9525">
                    <a:noFill/>
                    <a:miter lim="800000"/>
                    <a:headEnd/>
                    <a:tailEnd/>
                  </a:ln>
                </p:spPr>
                <p:txBody>
                  <a:bodyPr wrap="square" anchor="ctr">
                    <a:prstTxWarp prst="textNoShape">
                      <a:avLst/>
                    </a:prstTxWarp>
                    <a:spAutoFit/>
                  </a:bodyPr>
                  <a:lstStyle/>
                  <a:p>
                    <a:pPr algn="ctr"/>
                    <a:r>
                      <a:rPr lang="en-US" sz="1800" dirty="0">
                        <a:solidFill>
                          <a:srgbClr val="000000"/>
                        </a:solidFill>
                        <a:ea typeface="Times New Roman" pitchFamily="-84" charset="0"/>
                        <a:cs typeface="Helvetica"/>
                      </a:rPr>
                      <a:t>interface</a:t>
                    </a:r>
                    <a:endParaRPr lang="en-US" sz="1800" dirty="0">
                      <a:solidFill>
                        <a:srgbClr val="000000"/>
                      </a:solidFill>
                      <a:latin typeface="+mn-lt"/>
                      <a:ea typeface="Times New Roman" pitchFamily="-84" charset="0"/>
                      <a:cs typeface="Helvetica"/>
                    </a:endParaRPr>
                  </a:p>
                </p:txBody>
              </p:sp>
              <p:sp>
                <p:nvSpPr>
                  <p:cNvPr id="87" name="Rounded Rectangle 86">
                    <a:extLst>
                      <a:ext uri="{FF2B5EF4-FFF2-40B4-BE49-F238E27FC236}">
                        <a16:creationId xmlns:a16="http://schemas.microsoft.com/office/drawing/2014/main" id="{E2D756C4-4E75-0F4E-83ED-04B0E7111E14}"/>
                      </a:ext>
                    </a:extLst>
                  </p:cNvPr>
                  <p:cNvSpPr/>
                  <p:nvPr/>
                </p:nvSpPr>
                <p:spPr>
                  <a:xfrm>
                    <a:off x="4571998" y="2874239"/>
                    <a:ext cx="2745716" cy="916137"/>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88" name="Rounded Rectangle 87">
                    <a:extLst>
                      <a:ext uri="{FF2B5EF4-FFF2-40B4-BE49-F238E27FC236}">
                        <a16:creationId xmlns:a16="http://schemas.microsoft.com/office/drawing/2014/main" id="{03212261-9432-2C49-9F0D-6C8AF311D801}"/>
                      </a:ext>
                    </a:extLst>
                  </p:cNvPr>
                  <p:cNvSpPr/>
                  <p:nvPr/>
                </p:nvSpPr>
                <p:spPr>
                  <a:xfrm>
                    <a:off x="4571998" y="3798139"/>
                    <a:ext cx="2745716" cy="912110"/>
                  </a:xfrm>
                  <a:prstGeom prst="roundRect">
                    <a:avLst>
                      <a:gd name="adj" fmla="val 4553"/>
                    </a:avLst>
                  </a:prstGeom>
                  <a:solidFill>
                    <a:schemeClr val="accent2">
                      <a:lumMod val="60000"/>
                      <a:lumOff val="40000"/>
                      <a:alpha val="15279"/>
                    </a:scheme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grpSp>
            <p:cxnSp>
              <p:nvCxnSpPr>
                <p:cNvPr id="78" name="Straight Connector 77">
                  <a:extLst>
                    <a:ext uri="{FF2B5EF4-FFF2-40B4-BE49-F238E27FC236}">
                      <a16:creationId xmlns:a16="http://schemas.microsoft.com/office/drawing/2014/main" id="{08F3A6E1-7FFD-C84E-9FAE-E1FC1DD276A5}"/>
                    </a:ext>
                  </a:extLst>
                </p:cNvPr>
                <p:cNvCxnSpPr>
                  <a:cxnSpLocks/>
                </p:cNvCxnSpPr>
                <p:nvPr/>
              </p:nvCxnSpPr>
              <p:spPr bwMode="auto">
                <a:xfrm rot="2700000">
                  <a:off x="6327283" y="3301875"/>
                  <a:ext cx="0" cy="144000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91EB1A28-9BB3-A24B-8061-C617A7CC0B67}"/>
                    </a:ext>
                  </a:extLst>
                </p:cNvPr>
                <p:cNvCxnSpPr>
                  <a:cxnSpLocks/>
                </p:cNvCxnSpPr>
                <p:nvPr/>
              </p:nvCxnSpPr>
              <p:spPr bwMode="auto">
                <a:xfrm rot="-2700000">
                  <a:off x="5304547" y="3313398"/>
                  <a:ext cx="0" cy="144000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80" name="Straight Connector 79">
                  <a:extLst>
                    <a:ext uri="{FF2B5EF4-FFF2-40B4-BE49-F238E27FC236}">
                      <a16:creationId xmlns:a16="http://schemas.microsoft.com/office/drawing/2014/main" id="{56895F6A-B636-0245-94B2-CF41EDA890CA}"/>
                    </a:ext>
                  </a:extLst>
                </p:cNvPr>
                <p:cNvCxnSpPr>
                  <a:cxnSpLocks/>
                </p:cNvCxnSpPr>
                <p:nvPr/>
              </p:nvCxnSpPr>
              <p:spPr bwMode="auto">
                <a:xfrm>
                  <a:off x="5809151" y="3619784"/>
                  <a:ext cx="0" cy="1799882"/>
                </a:xfrm>
                <a:prstGeom prst="line">
                  <a:avLst/>
                </a:prstGeom>
                <a:solidFill>
                  <a:schemeClr val="accent1"/>
                </a:solidFill>
                <a:ln w="19050" cap="flat" cmpd="sng" algn="ctr">
                  <a:solidFill>
                    <a:schemeClr val="tx1"/>
                  </a:solidFill>
                  <a:prstDash val="dash"/>
                  <a:round/>
                  <a:headEnd type="none" w="med" len="med"/>
                  <a:tailEnd type="none" w="med" len="med"/>
                </a:ln>
                <a:effectLst/>
              </p:spPr>
            </p:cxnSp>
            <p:cxnSp>
              <p:nvCxnSpPr>
                <p:cNvPr id="81" name="Straight Connector 80">
                  <a:extLst>
                    <a:ext uri="{FF2B5EF4-FFF2-40B4-BE49-F238E27FC236}">
                      <a16:creationId xmlns:a16="http://schemas.microsoft.com/office/drawing/2014/main" id="{2DF82C89-9D5A-494A-AE43-EEF6CB4E8C2C}"/>
                    </a:ext>
                  </a:extLst>
                </p:cNvPr>
                <p:cNvCxnSpPr>
                  <a:cxnSpLocks/>
                </p:cNvCxnSpPr>
                <p:nvPr/>
              </p:nvCxnSpPr>
              <p:spPr bwMode="auto">
                <a:xfrm rot="-1200000">
                  <a:off x="5996291" y="4498426"/>
                  <a:ext cx="0" cy="1080000"/>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82" name="Picture 81">
                  <a:extLst>
                    <a:ext uri="{FF2B5EF4-FFF2-40B4-BE49-F238E27FC236}">
                      <a16:creationId xmlns:a16="http://schemas.microsoft.com/office/drawing/2014/main" id="{D86B9FAE-DAE3-1B4C-9E53-479DCE9E8795}"/>
                    </a:ext>
                  </a:extLst>
                </p:cNvPr>
                <p:cNvPicPr>
                  <a:picLocks noChangeAspect="1"/>
                </p:cNvPicPr>
                <p:nvPr/>
              </p:nvPicPr>
              <p:blipFill>
                <a:blip r:embed="rId5"/>
                <a:stretch>
                  <a:fillRect/>
                </a:stretch>
              </p:blipFill>
              <p:spPr>
                <a:xfrm>
                  <a:off x="5528056" y="3955966"/>
                  <a:ext cx="215900" cy="279400"/>
                </a:xfrm>
                <a:prstGeom prst="rect">
                  <a:avLst/>
                </a:prstGeom>
              </p:spPr>
            </p:pic>
            <p:pic>
              <p:nvPicPr>
                <p:cNvPr id="83" name="Picture 82">
                  <a:extLst>
                    <a:ext uri="{FF2B5EF4-FFF2-40B4-BE49-F238E27FC236}">
                      <a16:creationId xmlns:a16="http://schemas.microsoft.com/office/drawing/2014/main" id="{694A6C1E-91BB-3449-AEE4-7F2BD1627CB2}"/>
                    </a:ext>
                  </a:extLst>
                </p:cNvPr>
                <p:cNvPicPr>
                  <a:picLocks noChangeAspect="1"/>
                </p:cNvPicPr>
                <p:nvPr/>
              </p:nvPicPr>
              <p:blipFill>
                <a:blip r:embed="rId6"/>
                <a:stretch>
                  <a:fillRect/>
                </a:stretch>
              </p:blipFill>
              <p:spPr>
                <a:xfrm>
                  <a:off x="5889870" y="3960800"/>
                  <a:ext cx="241300" cy="279400"/>
                </a:xfrm>
                <a:prstGeom prst="rect">
                  <a:avLst/>
                </a:prstGeom>
              </p:spPr>
            </p:pic>
            <p:pic>
              <p:nvPicPr>
                <p:cNvPr id="84" name="Picture 83">
                  <a:extLst>
                    <a:ext uri="{FF2B5EF4-FFF2-40B4-BE49-F238E27FC236}">
                      <a16:creationId xmlns:a16="http://schemas.microsoft.com/office/drawing/2014/main" id="{A821774B-1A3F-9845-B68F-E844BAD091D4}"/>
                    </a:ext>
                  </a:extLst>
                </p:cNvPr>
                <p:cNvPicPr>
                  <a:picLocks noChangeAspect="1"/>
                </p:cNvPicPr>
                <p:nvPr/>
              </p:nvPicPr>
              <p:blipFill>
                <a:blip r:embed="rId7"/>
                <a:stretch>
                  <a:fillRect/>
                </a:stretch>
              </p:blipFill>
              <p:spPr>
                <a:xfrm>
                  <a:off x="5854054" y="5140266"/>
                  <a:ext cx="215900" cy="279400"/>
                </a:xfrm>
                <a:prstGeom prst="rect">
                  <a:avLst/>
                </a:prstGeom>
              </p:spPr>
            </p:pic>
          </p:grpSp>
          <p:sp>
            <p:nvSpPr>
              <p:cNvPr id="36" name="Rectangle 6">
                <a:extLst>
                  <a:ext uri="{FF2B5EF4-FFF2-40B4-BE49-F238E27FC236}">
                    <a16:creationId xmlns:a16="http://schemas.microsoft.com/office/drawing/2014/main" id="{5BBFAEE5-C992-FF4B-9581-DBCB9C879CD4}"/>
                  </a:ext>
                </a:extLst>
              </p:cNvPr>
              <p:cNvSpPr>
                <a:spLocks noChangeArrowheads="1"/>
              </p:cNvSpPr>
              <p:nvPr/>
            </p:nvSpPr>
            <p:spPr bwMode="auto">
              <a:xfrm>
                <a:off x="3162512" y="1625314"/>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a:solidFill>
                      <a:srgbClr val="0070C0"/>
                    </a:solidFill>
                    <a:ea typeface="Times New Roman" pitchFamily="-84" charset="0"/>
                    <a:cs typeface="Helvetica"/>
                  </a:rPr>
                  <a:t>B</a:t>
                </a:r>
                <a:r>
                  <a:rPr lang="en-US" sz="1800" i="1" baseline="-25000" dirty="0">
                    <a:solidFill>
                      <a:srgbClr val="0070C0"/>
                    </a:solidFill>
                    <a:ea typeface="Times New Roman" pitchFamily="-84" charset="0"/>
                    <a:cs typeface="Helvetica"/>
                  </a:rPr>
                  <a:t>i</a:t>
                </a:r>
                <a:endParaRPr lang="en-US" sz="1800" i="1" baseline="-25000" dirty="0">
                  <a:solidFill>
                    <a:srgbClr val="0070C0"/>
                  </a:solidFill>
                  <a:latin typeface="+mn-lt"/>
                  <a:ea typeface="Times New Roman" pitchFamily="-84" charset="0"/>
                  <a:cs typeface="Helvetica"/>
                </a:endParaRPr>
              </a:p>
            </p:txBody>
          </p:sp>
          <p:sp>
            <p:nvSpPr>
              <p:cNvPr id="37" name="Rectangle 6">
                <a:extLst>
                  <a:ext uri="{FF2B5EF4-FFF2-40B4-BE49-F238E27FC236}">
                    <a16:creationId xmlns:a16="http://schemas.microsoft.com/office/drawing/2014/main" id="{0F57FABD-F745-A14A-9C4C-F916CDB94A09}"/>
                  </a:ext>
                </a:extLst>
              </p:cNvPr>
              <p:cNvSpPr>
                <a:spLocks noChangeArrowheads="1"/>
              </p:cNvSpPr>
              <p:nvPr/>
            </p:nvSpPr>
            <p:spPr bwMode="auto">
              <a:xfrm>
                <a:off x="5349701" y="1597549"/>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a:solidFill>
                      <a:srgbClr val="0070C0"/>
                    </a:solidFill>
                    <a:ea typeface="Times New Roman" pitchFamily="-84" charset="0"/>
                    <a:cs typeface="Helvetica"/>
                  </a:rPr>
                  <a:t>B</a:t>
                </a:r>
                <a:r>
                  <a:rPr lang="en-US" sz="1800" i="1" baseline="-25000" dirty="0">
                    <a:solidFill>
                      <a:srgbClr val="0070C0"/>
                    </a:solidFill>
                    <a:ea typeface="Times New Roman" pitchFamily="-84" charset="0"/>
                    <a:cs typeface="Helvetica"/>
                  </a:rPr>
                  <a:t>r</a:t>
                </a:r>
                <a:endParaRPr lang="en-US" sz="1800" i="1" baseline="-25000" dirty="0">
                  <a:solidFill>
                    <a:srgbClr val="0070C0"/>
                  </a:solidFill>
                  <a:latin typeface="+mn-lt"/>
                  <a:ea typeface="Times New Roman" pitchFamily="-84" charset="0"/>
                  <a:cs typeface="Helvetica"/>
                </a:endParaRPr>
              </a:p>
            </p:txBody>
          </p:sp>
          <p:sp>
            <p:nvSpPr>
              <p:cNvPr id="38" name="Rectangle 6">
                <a:extLst>
                  <a:ext uri="{FF2B5EF4-FFF2-40B4-BE49-F238E27FC236}">
                    <a16:creationId xmlns:a16="http://schemas.microsoft.com/office/drawing/2014/main" id="{2838B7DD-AF3D-634A-8083-8254FB8E3523}"/>
                  </a:ext>
                </a:extLst>
              </p:cNvPr>
              <p:cNvSpPr>
                <a:spLocks noChangeArrowheads="1"/>
              </p:cNvSpPr>
              <p:nvPr/>
            </p:nvSpPr>
            <p:spPr bwMode="auto">
              <a:xfrm>
                <a:off x="3866110" y="1112576"/>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err="1">
                    <a:solidFill>
                      <a:srgbClr val="FF0000"/>
                    </a:solidFill>
                    <a:ea typeface="Times New Roman" pitchFamily="-84" charset="0"/>
                    <a:cs typeface="Helvetica"/>
                  </a:rPr>
                  <a:t>E</a:t>
                </a:r>
                <a:r>
                  <a:rPr lang="en-US" sz="1800" i="1" baseline="-25000" dirty="0" err="1">
                    <a:solidFill>
                      <a:srgbClr val="FF0000"/>
                    </a:solidFill>
                    <a:ea typeface="Times New Roman" pitchFamily="-84" charset="0"/>
                    <a:cs typeface="Helvetica"/>
                  </a:rPr>
                  <a:t>i</a:t>
                </a:r>
                <a:endParaRPr lang="en-US" sz="1800" i="1" baseline="-25000" dirty="0">
                  <a:solidFill>
                    <a:srgbClr val="FF0000"/>
                  </a:solidFill>
                  <a:latin typeface="+mn-lt"/>
                  <a:ea typeface="Times New Roman" pitchFamily="-84" charset="0"/>
                  <a:cs typeface="Helvetica"/>
                </a:endParaRPr>
              </a:p>
            </p:txBody>
          </p:sp>
          <p:sp>
            <p:nvSpPr>
              <p:cNvPr id="39" name="Rectangle 6">
                <a:extLst>
                  <a:ext uri="{FF2B5EF4-FFF2-40B4-BE49-F238E27FC236}">
                    <a16:creationId xmlns:a16="http://schemas.microsoft.com/office/drawing/2014/main" id="{FC689B5D-6585-1249-B0C1-595EA43DBE0E}"/>
                  </a:ext>
                </a:extLst>
              </p:cNvPr>
              <p:cNvSpPr>
                <a:spLocks noChangeArrowheads="1"/>
              </p:cNvSpPr>
              <p:nvPr/>
            </p:nvSpPr>
            <p:spPr bwMode="auto">
              <a:xfrm>
                <a:off x="4556195" y="1088690"/>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a:solidFill>
                      <a:srgbClr val="FF0000"/>
                    </a:solidFill>
                    <a:ea typeface="Times New Roman" pitchFamily="-84" charset="0"/>
                    <a:cs typeface="Helvetica"/>
                  </a:rPr>
                  <a:t>E</a:t>
                </a:r>
                <a:r>
                  <a:rPr lang="en-US" sz="1800" i="1" baseline="-25000" dirty="0">
                    <a:solidFill>
                      <a:srgbClr val="FF0000"/>
                    </a:solidFill>
                    <a:ea typeface="Times New Roman" pitchFamily="-84" charset="0"/>
                    <a:cs typeface="Helvetica"/>
                  </a:rPr>
                  <a:t>r</a:t>
                </a:r>
                <a:endParaRPr lang="en-US" sz="1800" i="1" baseline="-25000" dirty="0">
                  <a:solidFill>
                    <a:srgbClr val="FF0000"/>
                  </a:solidFill>
                  <a:latin typeface="+mn-lt"/>
                  <a:ea typeface="Times New Roman" pitchFamily="-84" charset="0"/>
                  <a:cs typeface="Helvetica"/>
                </a:endParaRPr>
              </a:p>
            </p:txBody>
          </p:sp>
          <p:sp>
            <p:nvSpPr>
              <p:cNvPr id="40" name="Rectangle 6">
                <a:extLst>
                  <a:ext uri="{FF2B5EF4-FFF2-40B4-BE49-F238E27FC236}">
                    <a16:creationId xmlns:a16="http://schemas.microsoft.com/office/drawing/2014/main" id="{F5559440-5311-6C4A-A290-210B1002F5D4}"/>
                  </a:ext>
                </a:extLst>
              </p:cNvPr>
              <p:cNvSpPr>
                <a:spLocks noChangeArrowheads="1"/>
              </p:cNvSpPr>
              <p:nvPr/>
            </p:nvSpPr>
            <p:spPr bwMode="auto">
              <a:xfrm>
                <a:off x="4454701" y="3467750"/>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err="1">
                    <a:solidFill>
                      <a:srgbClr val="0070C0"/>
                    </a:solidFill>
                    <a:ea typeface="Times New Roman" pitchFamily="-84" charset="0"/>
                    <a:cs typeface="Helvetica"/>
                  </a:rPr>
                  <a:t>B</a:t>
                </a:r>
                <a:r>
                  <a:rPr lang="en-US" sz="1800" i="1" baseline="-25000" dirty="0" err="1">
                    <a:solidFill>
                      <a:srgbClr val="0070C0"/>
                    </a:solidFill>
                    <a:ea typeface="Times New Roman" pitchFamily="-84" charset="0"/>
                    <a:cs typeface="Helvetica"/>
                  </a:rPr>
                  <a:t>t</a:t>
                </a:r>
                <a:endParaRPr lang="en-US" sz="1800" i="1" baseline="-25000" dirty="0">
                  <a:solidFill>
                    <a:srgbClr val="0070C0"/>
                  </a:solidFill>
                  <a:latin typeface="+mn-lt"/>
                  <a:ea typeface="Times New Roman" pitchFamily="-84" charset="0"/>
                  <a:cs typeface="Helvetica"/>
                </a:endParaRPr>
              </a:p>
            </p:txBody>
          </p:sp>
          <p:grpSp>
            <p:nvGrpSpPr>
              <p:cNvPr id="41" name="Group 40">
                <a:extLst>
                  <a:ext uri="{FF2B5EF4-FFF2-40B4-BE49-F238E27FC236}">
                    <a16:creationId xmlns:a16="http://schemas.microsoft.com/office/drawing/2014/main" id="{DBB371B3-FB3C-014C-99D8-6A24E379771B}"/>
                  </a:ext>
                </a:extLst>
              </p:cNvPr>
              <p:cNvGrpSpPr/>
              <p:nvPr/>
            </p:nvGrpSpPr>
            <p:grpSpPr>
              <a:xfrm>
                <a:off x="3643201" y="1238469"/>
                <a:ext cx="511574" cy="479955"/>
                <a:chOff x="3643201" y="1238469"/>
                <a:chExt cx="511574" cy="479955"/>
              </a:xfrm>
            </p:grpSpPr>
            <p:grpSp>
              <p:nvGrpSpPr>
                <p:cNvPr id="64" name="Group 63">
                  <a:extLst>
                    <a:ext uri="{FF2B5EF4-FFF2-40B4-BE49-F238E27FC236}">
                      <a16:creationId xmlns:a16="http://schemas.microsoft.com/office/drawing/2014/main" id="{55AD5E82-98F1-1B4F-8C07-0327715DDA13}"/>
                    </a:ext>
                  </a:extLst>
                </p:cNvPr>
                <p:cNvGrpSpPr/>
                <p:nvPr/>
              </p:nvGrpSpPr>
              <p:grpSpPr>
                <a:xfrm rot="10800000">
                  <a:off x="3650910" y="1238469"/>
                  <a:ext cx="503865" cy="441959"/>
                  <a:chOff x="3213405" y="1669084"/>
                  <a:chExt cx="503865" cy="441959"/>
                </a:xfrm>
              </p:grpSpPr>
              <p:grpSp>
                <p:nvGrpSpPr>
                  <p:cNvPr id="67" name="Group 66">
                    <a:extLst>
                      <a:ext uri="{FF2B5EF4-FFF2-40B4-BE49-F238E27FC236}">
                        <a16:creationId xmlns:a16="http://schemas.microsoft.com/office/drawing/2014/main" id="{9A0FDA6E-ED23-4348-916D-48905D4934E8}"/>
                      </a:ext>
                    </a:extLst>
                  </p:cNvPr>
                  <p:cNvGrpSpPr/>
                  <p:nvPr/>
                </p:nvGrpSpPr>
                <p:grpSpPr>
                  <a:xfrm rot="10800000">
                    <a:off x="3238177" y="1669084"/>
                    <a:ext cx="463352" cy="441959"/>
                    <a:chOff x="5458290" y="1450090"/>
                    <a:chExt cx="463352" cy="441959"/>
                  </a:xfrm>
                </p:grpSpPr>
                <p:cxnSp>
                  <p:nvCxnSpPr>
                    <p:cNvPr id="69" name="Straight Arrow Connector 68">
                      <a:extLst>
                        <a:ext uri="{FF2B5EF4-FFF2-40B4-BE49-F238E27FC236}">
                          <a16:creationId xmlns:a16="http://schemas.microsoft.com/office/drawing/2014/main" id="{E64BB7E5-2A58-BF48-8ED0-81F4F0FEE4AF}"/>
                        </a:ext>
                      </a:extLst>
                    </p:cNvPr>
                    <p:cNvCxnSpPr>
                      <a:cxnSpLocks/>
                    </p:cNvCxnSpPr>
                    <p:nvPr/>
                  </p:nvCxnSpPr>
                  <p:spPr bwMode="auto">
                    <a:xfrm rot="10800000" flipH="1">
                      <a:off x="5458290" y="1877208"/>
                      <a:ext cx="463352" cy="14841"/>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cxnSp>
                  <p:nvCxnSpPr>
                    <p:cNvPr id="76" name="Straight Arrow Connector 75">
                      <a:extLst>
                        <a:ext uri="{FF2B5EF4-FFF2-40B4-BE49-F238E27FC236}">
                          <a16:creationId xmlns:a16="http://schemas.microsoft.com/office/drawing/2014/main" id="{96D79CB1-8148-024F-891C-B45CC729577C}"/>
                        </a:ext>
                      </a:extLst>
                    </p:cNvPr>
                    <p:cNvCxnSpPr>
                      <a:cxnSpLocks/>
                    </p:cNvCxnSpPr>
                    <p:nvPr/>
                  </p:nvCxnSpPr>
                  <p:spPr bwMode="auto">
                    <a:xfrm rot="10800000" flipH="1">
                      <a:off x="5458290" y="1450090"/>
                      <a:ext cx="3741" cy="441959"/>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grpSp>
              <p:cxnSp>
                <p:nvCxnSpPr>
                  <p:cNvPr id="68" name="Straight Arrow Connector 67">
                    <a:extLst>
                      <a:ext uri="{FF2B5EF4-FFF2-40B4-BE49-F238E27FC236}">
                        <a16:creationId xmlns:a16="http://schemas.microsoft.com/office/drawing/2014/main" id="{DBE8956D-1C53-9644-85ED-B716D2A23136}"/>
                      </a:ext>
                    </a:extLst>
                  </p:cNvPr>
                  <p:cNvCxnSpPr>
                    <a:cxnSpLocks/>
                  </p:cNvCxnSpPr>
                  <p:nvPr/>
                </p:nvCxnSpPr>
                <p:spPr bwMode="auto">
                  <a:xfrm rot="13500000" flipV="1">
                    <a:off x="3465338" y="1632020"/>
                    <a:ext cx="0" cy="503865"/>
                  </a:xfrm>
                  <a:prstGeom prst="straightConnector1">
                    <a:avLst/>
                  </a:prstGeom>
                  <a:solidFill>
                    <a:schemeClr val="accent1"/>
                  </a:solidFill>
                  <a:ln w="25400" cap="flat" cmpd="sng" algn="ctr">
                    <a:solidFill>
                      <a:srgbClr val="FF0000"/>
                    </a:solidFill>
                    <a:prstDash val="solid"/>
                    <a:round/>
                    <a:headEnd type="none" w="med" len="med"/>
                    <a:tailEnd type="triangle" w="lg" len="lg"/>
                  </a:ln>
                  <a:effectLst/>
                </p:spPr>
              </p:cxnSp>
            </p:grpSp>
            <p:sp>
              <p:nvSpPr>
                <p:cNvPr id="65" name="Oval 64">
                  <a:extLst>
                    <a:ext uri="{FF2B5EF4-FFF2-40B4-BE49-F238E27FC236}">
                      <a16:creationId xmlns:a16="http://schemas.microsoft.com/office/drawing/2014/main" id="{8F2FDB38-C044-E74F-B964-81D1CC278716}"/>
                    </a:ext>
                  </a:extLst>
                </p:cNvPr>
                <p:cNvSpPr/>
                <p:nvPr/>
              </p:nvSpPr>
              <p:spPr>
                <a:xfrm>
                  <a:off x="3643201" y="1617205"/>
                  <a:ext cx="80907" cy="101219"/>
                </a:xfrm>
                <a:prstGeom prst="ellipse">
                  <a:avLst/>
                </a:prstGeom>
                <a:solidFill>
                  <a:schemeClr val="accent2">
                    <a:lumMod val="60000"/>
                    <a:lumOff val="40000"/>
                  </a:scheme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grpSp>
            <p:nvGrpSpPr>
              <p:cNvPr id="42" name="Group 41">
                <a:extLst>
                  <a:ext uri="{FF2B5EF4-FFF2-40B4-BE49-F238E27FC236}">
                    <a16:creationId xmlns:a16="http://schemas.microsoft.com/office/drawing/2014/main" id="{757D2CC1-AB18-704A-AD95-AC2D000B0555}"/>
                  </a:ext>
                </a:extLst>
              </p:cNvPr>
              <p:cNvGrpSpPr/>
              <p:nvPr/>
            </p:nvGrpSpPr>
            <p:grpSpPr>
              <a:xfrm rot="16200000">
                <a:off x="5078898" y="1195026"/>
                <a:ext cx="511574" cy="479955"/>
                <a:chOff x="3643201" y="1238469"/>
                <a:chExt cx="511574" cy="479955"/>
              </a:xfrm>
            </p:grpSpPr>
            <p:grpSp>
              <p:nvGrpSpPr>
                <p:cNvPr id="56" name="Group 55">
                  <a:extLst>
                    <a:ext uri="{FF2B5EF4-FFF2-40B4-BE49-F238E27FC236}">
                      <a16:creationId xmlns:a16="http://schemas.microsoft.com/office/drawing/2014/main" id="{31C3A8EC-D4DA-9D40-BDE4-F879118A1ED8}"/>
                    </a:ext>
                  </a:extLst>
                </p:cNvPr>
                <p:cNvGrpSpPr/>
                <p:nvPr/>
              </p:nvGrpSpPr>
              <p:grpSpPr>
                <a:xfrm rot="10800000">
                  <a:off x="3650910" y="1238469"/>
                  <a:ext cx="503865" cy="441959"/>
                  <a:chOff x="3213405" y="1669084"/>
                  <a:chExt cx="503865" cy="441959"/>
                </a:xfrm>
              </p:grpSpPr>
              <p:grpSp>
                <p:nvGrpSpPr>
                  <p:cNvPr id="59" name="Group 58">
                    <a:extLst>
                      <a:ext uri="{FF2B5EF4-FFF2-40B4-BE49-F238E27FC236}">
                        <a16:creationId xmlns:a16="http://schemas.microsoft.com/office/drawing/2014/main" id="{8CA3B7FC-0DFC-EB47-BDA3-889B002D30D4}"/>
                      </a:ext>
                    </a:extLst>
                  </p:cNvPr>
                  <p:cNvGrpSpPr/>
                  <p:nvPr/>
                </p:nvGrpSpPr>
                <p:grpSpPr>
                  <a:xfrm rot="10800000">
                    <a:off x="3238177" y="1669084"/>
                    <a:ext cx="463352" cy="441959"/>
                    <a:chOff x="5458290" y="1450090"/>
                    <a:chExt cx="463352" cy="441959"/>
                  </a:xfrm>
                </p:grpSpPr>
                <p:cxnSp>
                  <p:nvCxnSpPr>
                    <p:cNvPr id="62" name="Straight Arrow Connector 61">
                      <a:extLst>
                        <a:ext uri="{FF2B5EF4-FFF2-40B4-BE49-F238E27FC236}">
                          <a16:creationId xmlns:a16="http://schemas.microsoft.com/office/drawing/2014/main" id="{2A51EDBD-51B3-2842-A4DD-A6BB4630604F}"/>
                        </a:ext>
                      </a:extLst>
                    </p:cNvPr>
                    <p:cNvCxnSpPr>
                      <a:cxnSpLocks/>
                    </p:cNvCxnSpPr>
                    <p:nvPr/>
                  </p:nvCxnSpPr>
                  <p:spPr bwMode="auto">
                    <a:xfrm rot="10800000" flipH="1">
                      <a:off x="5458290" y="1877208"/>
                      <a:ext cx="463352" cy="14841"/>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cxnSp>
                  <p:nvCxnSpPr>
                    <p:cNvPr id="63" name="Straight Arrow Connector 62">
                      <a:extLst>
                        <a:ext uri="{FF2B5EF4-FFF2-40B4-BE49-F238E27FC236}">
                          <a16:creationId xmlns:a16="http://schemas.microsoft.com/office/drawing/2014/main" id="{B26DF834-D1CC-2C43-A014-0A8BB1875F2D}"/>
                        </a:ext>
                      </a:extLst>
                    </p:cNvPr>
                    <p:cNvCxnSpPr>
                      <a:cxnSpLocks/>
                    </p:cNvCxnSpPr>
                    <p:nvPr/>
                  </p:nvCxnSpPr>
                  <p:spPr bwMode="auto">
                    <a:xfrm rot="10800000" flipH="1">
                      <a:off x="5458290" y="1450090"/>
                      <a:ext cx="3741" cy="441959"/>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grpSp>
              <p:cxnSp>
                <p:nvCxnSpPr>
                  <p:cNvPr id="61" name="Straight Arrow Connector 60">
                    <a:extLst>
                      <a:ext uri="{FF2B5EF4-FFF2-40B4-BE49-F238E27FC236}">
                        <a16:creationId xmlns:a16="http://schemas.microsoft.com/office/drawing/2014/main" id="{DA266D27-7F8C-6348-AC2F-4C6A770330ED}"/>
                      </a:ext>
                    </a:extLst>
                  </p:cNvPr>
                  <p:cNvCxnSpPr>
                    <a:cxnSpLocks/>
                  </p:cNvCxnSpPr>
                  <p:nvPr/>
                </p:nvCxnSpPr>
                <p:spPr bwMode="auto">
                  <a:xfrm rot="13500000" flipV="1">
                    <a:off x="3465338" y="1632020"/>
                    <a:ext cx="0" cy="503865"/>
                  </a:xfrm>
                  <a:prstGeom prst="straightConnector1">
                    <a:avLst/>
                  </a:prstGeom>
                  <a:solidFill>
                    <a:schemeClr val="accent1"/>
                  </a:solidFill>
                  <a:ln w="25400" cap="flat" cmpd="sng" algn="ctr">
                    <a:solidFill>
                      <a:srgbClr val="FF0000"/>
                    </a:solidFill>
                    <a:prstDash val="solid"/>
                    <a:round/>
                    <a:headEnd type="none" w="med" len="med"/>
                    <a:tailEnd type="triangle" w="lg" len="lg"/>
                  </a:ln>
                  <a:effectLst/>
                </p:spPr>
              </p:cxnSp>
            </p:grpSp>
            <p:sp>
              <p:nvSpPr>
                <p:cNvPr id="57" name="Oval 56">
                  <a:extLst>
                    <a:ext uri="{FF2B5EF4-FFF2-40B4-BE49-F238E27FC236}">
                      <a16:creationId xmlns:a16="http://schemas.microsoft.com/office/drawing/2014/main" id="{364C34C9-22A2-3041-B5FB-EB242C6DEAB0}"/>
                    </a:ext>
                  </a:extLst>
                </p:cNvPr>
                <p:cNvSpPr/>
                <p:nvPr/>
              </p:nvSpPr>
              <p:spPr>
                <a:xfrm>
                  <a:off x="3643201" y="1617205"/>
                  <a:ext cx="80907" cy="101219"/>
                </a:xfrm>
                <a:prstGeom prst="ellipse">
                  <a:avLst/>
                </a:prstGeom>
                <a:solidFill>
                  <a:schemeClr val="accent2">
                    <a:lumMod val="60000"/>
                    <a:lumOff val="40000"/>
                  </a:scheme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grpSp>
            <p:nvGrpSpPr>
              <p:cNvPr id="45" name="Group 44">
                <a:extLst>
                  <a:ext uri="{FF2B5EF4-FFF2-40B4-BE49-F238E27FC236}">
                    <a16:creationId xmlns:a16="http://schemas.microsoft.com/office/drawing/2014/main" id="{302E60DD-9230-2B49-A0C3-9E87E48C98A5}"/>
                  </a:ext>
                </a:extLst>
              </p:cNvPr>
              <p:cNvGrpSpPr/>
              <p:nvPr/>
            </p:nvGrpSpPr>
            <p:grpSpPr>
              <a:xfrm>
                <a:off x="4913621" y="3067800"/>
                <a:ext cx="511574" cy="479955"/>
                <a:chOff x="3643201" y="1238469"/>
                <a:chExt cx="511574" cy="479955"/>
              </a:xfrm>
            </p:grpSpPr>
            <p:grpSp>
              <p:nvGrpSpPr>
                <p:cNvPr id="48" name="Group 47">
                  <a:extLst>
                    <a:ext uri="{FF2B5EF4-FFF2-40B4-BE49-F238E27FC236}">
                      <a16:creationId xmlns:a16="http://schemas.microsoft.com/office/drawing/2014/main" id="{5C9AF759-1756-514F-AA9A-DC549F8831DB}"/>
                    </a:ext>
                  </a:extLst>
                </p:cNvPr>
                <p:cNvGrpSpPr/>
                <p:nvPr/>
              </p:nvGrpSpPr>
              <p:grpSpPr>
                <a:xfrm rot="10800000">
                  <a:off x="3650910" y="1238469"/>
                  <a:ext cx="503865" cy="441959"/>
                  <a:chOff x="3213405" y="1669084"/>
                  <a:chExt cx="503865" cy="441959"/>
                </a:xfrm>
              </p:grpSpPr>
              <p:grpSp>
                <p:nvGrpSpPr>
                  <p:cNvPr id="50" name="Group 49">
                    <a:extLst>
                      <a:ext uri="{FF2B5EF4-FFF2-40B4-BE49-F238E27FC236}">
                        <a16:creationId xmlns:a16="http://schemas.microsoft.com/office/drawing/2014/main" id="{2FD6FE2F-F5A7-0240-B61E-8ED2CEF6A061}"/>
                      </a:ext>
                    </a:extLst>
                  </p:cNvPr>
                  <p:cNvGrpSpPr/>
                  <p:nvPr/>
                </p:nvGrpSpPr>
                <p:grpSpPr>
                  <a:xfrm rot="10800000">
                    <a:off x="3238177" y="1669084"/>
                    <a:ext cx="463352" cy="441959"/>
                    <a:chOff x="5458290" y="1450090"/>
                    <a:chExt cx="463352" cy="441959"/>
                  </a:xfrm>
                </p:grpSpPr>
                <p:cxnSp>
                  <p:nvCxnSpPr>
                    <p:cNvPr id="52" name="Straight Arrow Connector 51">
                      <a:extLst>
                        <a:ext uri="{FF2B5EF4-FFF2-40B4-BE49-F238E27FC236}">
                          <a16:creationId xmlns:a16="http://schemas.microsoft.com/office/drawing/2014/main" id="{600B54A3-4A96-BE47-9E59-47A0097E4C68}"/>
                        </a:ext>
                      </a:extLst>
                    </p:cNvPr>
                    <p:cNvCxnSpPr>
                      <a:cxnSpLocks/>
                    </p:cNvCxnSpPr>
                    <p:nvPr/>
                  </p:nvCxnSpPr>
                  <p:spPr bwMode="auto">
                    <a:xfrm rot="10800000" flipH="1">
                      <a:off x="5458290" y="1877208"/>
                      <a:ext cx="463352" cy="14841"/>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cxnSp>
                  <p:nvCxnSpPr>
                    <p:cNvPr id="55" name="Straight Arrow Connector 54">
                      <a:extLst>
                        <a:ext uri="{FF2B5EF4-FFF2-40B4-BE49-F238E27FC236}">
                          <a16:creationId xmlns:a16="http://schemas.microsoft.com/office/drawing/2014/main" id="{C84BD7F3-53A4-704C-AECD-0A1AF9142DDF}"/>
                        </a:ext>
                      </a:extLst>
                    </p:cNvPr>
                    <p:cNvCxnSpPr>
                      <a:cxnSpLocks/>
                    </p:cNvCxnSpPr>
                    <p:nvPr/>
                  </p:nvCxnSpPr>
                  <p:spPr bwMode="auto">
                    <a:xfrm rot="10800000" flipH="1">
                      <a:off x="5458290" y="1450090"/>
                      <a:ext cx="3741" cy="441959"/>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grpSp>
              <p:cxnSp>
                <p:nvCxnSpPr>
                  <p:cNvPr id="51" name="Straight Arrow Connector 50">
                    <a:extLst>
                      <a:ext uri="{FF2B5EF4-FFF2-40B4-BE49-F238E27FC236}">
                        <a16:creationId xmlns:a16="http://schemas.microsoft.com/office/drawing/2014/main" id="{70BCB553-BB20-5F4C-9DC2-FF294D1F4A95}"/>
                      </a:ext>
                    </a:extLst>
                  </p:cNvPr>
                  <p:cNvCxnSpPr>
                    <a:cxnSpLocks/>
                  </p:cNvCxnSpPr>
                  <p:nvPr/>
                </p:nvCxnSpPr>
                <p:spPr bwMode="auto">
                  <a:xfrm rot="13500000" flipV="1">
                    <a:off x="3465338" y="1632020"/>
                    <a:ext cx="0" cy="503865"/>
                  </a:xfrm>
                  <a:prstGeom prst="straightConnector1">
                    <a:avLst/>
                  </a:prstGeom>
                  <a:solidFill>
                    <a:schemeClr val="accent1"/>
                  </a:solidFill>
                  <a:ln w="25400" cap="flat" cmpd="sng" algn="ctr">
                    <a:solidFill>
                      <a:srgbClr val="FF0000"/>
                    </a:solidFill>
                    <a:prstDash val="solid"/>
                    <a:round/>
                    <a:headEnd type="none" w="med" len="med"/>
                    <a:tailEnd type="triangle" w="lg" len="lg"/>
                  </a:ln>
                  <a:effectLst/>
                </p:spPr>
              </p:cxnSp>
            </p:grpSp>
            <p:sp>
              <p:nvSpPr>
                <p:cNvPr id="49" name="Oval 48">
                  <a:extLst>
                    <a:ext uri="{FF2B5EF4-FFF2-40B4-BE49-F238E27FC236}">
                      <a16:creationId xmlns:a16="http://schemas.microsoft.com/office/drawing/2014/main" id="{E8D1312C-E627-8045-9227-A4C83D42823C}"/>
                    </a:ext>
                  </a:extLst>
                </p:cNvPr>
                <p:cNvSpPr/>
                <p:nvPr/>
              </p:nvSpPr>
              <p:spPr>
                <a:xfrm>
                  <a:off x="3643201" y="1617205"/>
                  <a:ext cx="80907" cy="101219"/>
                </a:xfrm>
                <a:prstGeom prst="ellipse">
                  <a:avLst/>
                </a:prstGeom>
                <a:solidFill>
                  <a:schemeClr val="accent2">
                    <a:lumMod val="60000"/>
                    <a:lumOff val="40000"/>
                  </a:scheme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sp>
            <p:nvSpPr>
              <p:cNvPr id="46" name="Rectangle 6">
                <a:extLst>
                  <a:ext uri="{FF2B5EF4-FFF2-40B4-BE49-F238E27FC236}">
                    <a16:creationId xmlns:a16="http://schemas.microsoft.com/office/drawing/2014/main" id="{9AFE7CC7-3CAE-FA4F-8E2C-85E8BF548F80}"/>
                  </a:ext>
                </a:extLst>
              </p:cNvPr>
              <p:cNvSpPr>
                <a:spLocks noChangeArrowheads="1"/>
              </p:cNvSpPr>
              <p:nvPr/>
            </p:nvSpPr>
            <p:spPr bwMode="auto">
              <a:xfrm>
                <a:off x="5168747" y="2941435"/>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a:solidFill>
                      <a:srgbClr val="FF0000"/>
                    </a:solidFill>
                    <a:ea typeface="Times New Roman" pitchFamily="-84" charset="0"/>
                    <a:cs typeface="Helvetica"/>
                  </a:rPr>
                  <a:t>E</a:t>
                </a:r>
                <a:r>
                  <a:rPr lang="en-US" sz="1800" i="1" baseline="-25000" dirty="0">
                    <a:solidFill>
                      <a:srgbClr val="FF0000"/>
                    </a:solidFill>
                    <a:ea typeface="Times New Roman" pitchFamily="-84" charset="0"/>
                    <a:cs typeface="Helvetica"/>
                  </a:rPr>
                  <a:t>t</a:t>
                </a:r>
                <a:endParaRPr lang="en-US" sz="1800" i="1" baseline="-25000" dirty="0">
                  <a:solidFill>
                    <a:srgbClr val="FF0000"/>
                  </a:solidFill>
                  <a:latin typeface="+mn-lt"/>
                  <a:ea typeface="Times New Roman" pitchFamily="-84" charset="0"/>
                  <a:cs typeface="Helvetica"/>
                </a:endParaRPr>
              </a:p>
            </p:txBody>
          </p:sp>
        </p:grpSp>
        <p:sp>
          <p:nvSpPr>
            <p:cNvPr id="33" name="Rectangle 6">
              <a:extLst>
                <a:ext uri="{FF2B5EF4-FFF2-40B4-BE49-F238E27FC236}">
                  <a16:creationId xmlns:a16="http://schemas.microsoft.com/office/drawing/2014/main" id="{336B15DC-8989-5F46-9B65-E9C9D0172A6A}"/>
                </a:ext>
              </a:extLst>
            </p:cNvPr>
            <p:cNvSpPr>
              <a:spLocks noChangeArrowheads="1"/>
            </p:cNvSpPr>
            <p:nvPr/>
          </p:nvSpPr>
          <p:spPr bwMode="auto">
            <a:xfrm>
              <a:off x="7498314" y="3746582"/>
              <a:ext cx="1583607" cy="923330"/>
            </a:xfrm>
            <a:prstGeom prst="rect">
              <a:avLst/>
            </a:prstGeom>
            <a:noFill/>
            <a:ln w="9525">
              <a:noFill/>
              <a:miter lim="800000"/>
              <a:headEnd/>
              <a:tailEnd/>
            </a:ln>
          </p:spPr>
          <p:txBody>
            <a:bodyPr wrap="square" anchor="ctr">
              <a:prstTxWarp prst="textNoShape">
                <a:avLst/>
              </a:prstTxWarp>
              <a:spAutoFit/>
            </a:bodyPr>
            <a:lstStyle/>
            <a:p>
              <a:pPr algn="ctr"/>
              <a:r>
                <a:rPr lang="en-US" sz="1800" dirty="0">
                  <a:solidFill>
                    <a:srgbClr val="FF0000"/>
                  </a:solidFill>
                  <a:ea typeface="Times New Roman" pitchFamily="-84" charset="0"/>
                  <a:cs typeface="Helvetica"/>
                </a:rPr>
                <a:t>Conditions in medium 1:</a:t>
              </a:r>
            </a:p>
            <a:p>
              <a:pPr algn="ctr"/>
              <a:r>
                <a:rPr lang="en-US" sz="1800" i="1" dirty="0">
                  <a:solidFill>
                    <a:srgbClr val="FF0000"/>
                  </a:solidFill>
                  <a:ea typeface="Times New Roman" pitchFamily="-84" charset="0"/>
                  <a:cs typeface="Helvetica"/>
                </a:rPr>
                <a:t>𝜀</a:t>
              </a:r>
              <a:r>
                <a:rPr lang="en-US" sz="1800" i="1" baseline="-25000" dirty="0">
                  <a:solidFill>
                    <a:srgbClr val="FF0000"/>
                  </a:solidFill>
                  <a:ea typeface="Times New Roman" pitchFamily="-84" charset="0"/>
                  <a:cs typeface="Helvetica"/>
                </a:rPr>
                <a:t>1</a:t>
              </a:r>
              <a:r>
                <a:rPr lang="en-US" sz="1800" i="1" dirty="0">
                  <a:solidFill>
                    <a:srgbClr val="FF0000"/>
                  </a:solidFill>
                  <a:ea typeface="Times New Roman" pitchFamily="-84" charset="0"/>
                  <a:cs typeface="Helvetica"/>
                </a:rPr>
                <a:t>, 𝜇</a:t>
              </a:r>
              <a:r>
                <a:rPr lang="en-US" sz="1800" i="1" baseline="-25000" dirty="0">
                  <a:solidFill>
                    <a:srgbClr val="FF0000"/>
                  </a:solidFill>
                  <a:ea typeface="Times New Roman" pitchFamily="-84" charset="0"/>
                  <a:cs typeface="Helvetica"/>
                </a:rPr>
                <a:t>1</a:t>
              </a:r>
              <a:r>
                <a:rPr lang="en-US" sz="1800" i="1" dirty="0">
                  <a:solidFill>
                    <a:srgbClr val="FF0000"/>
                  </a:solidFill>
                  <a:ea typeface="Times New Roman" pitchFamily="-84" charset="0"/>
                  <a:cs typeface="Helvetica"/>
                </a:rPr>
                <a:t>, n</a:t>
              </a:r>
              <a:r>
                <a:rPr lang="en-US" sz="1800" i="1" baseline="-25000" dirty="0">
                  <a:solidFill>
                    <a:srgbClr val="FF0000"/>
                  </a:solidFill>
                  <a:ea typeface="Times New Roman" pitchFamily="-84" charset="0"/>
                  <a:cs typeface="Helvetica"/>
                </a:rPr>
                <a:t>1</a:t>
              </a:r>
              <a:endParaRPr lang="en-US" sz="1800" i="1" baseline="-25000" dirty="0">
                <a:solidFill>
                  <a:srgbClr val="FF0000"/>
                </a:solidFill>
                <a:latin typeface="+mn-lt"/>
                <a:ea typeface="Times New Roman" pitchFamily="-84" charset="0"/>
                <a:cs typeface="Helvetica"/>
              </a:endParaRPr>
            </a:p>
          </p:txBody>
        </p:sp>
        <p:sp>
          <p:nvSpPr>
            <p:cNvPr id="34" name="Rectangle 6">
              <a:extLst>
                <a:ext uri="{FF2B5EF4-FFF2-40B4-BE49-F238E27FC236}">
                  <a16:creationId xmlns:a16="http://schemas.microsoft.com/office/drawing/2014/main" id="{45800EDD-5800-4F49-A4FF-6C2429EDA6F0}"/>
                </a:ext>
              </a:extLst>
            </p:cNvPr>
            <p:cNvSpPr>
              <a:spLocks noChangeArrowheads="1"/>
            </p:cNvSpPr>
            <p:nvPr/>
          </p:nvSpPr>
          <p:spPr bwMode="auto">
            <a:xfrm>
              <a:off x="7498314" y="4896494"/>
              <a:ext cx="1583607" cy="923330"/>
            </a:xfrm>
            <a:prstGeom prst="rect">
              <a:avLst/>
            </a:prstGeom>
            <a:noFill/>
            <a:ln w="9525">
              <a:noFill/>
              <a:miter lim="800000"/>
              <a:headEnd/>
              <a:tailEnd/>
            </a:ln>
          </p:spPr>
          <p:txBody>
            <a:bodyPr wrap="square" anchor="ctr">
              <a:prstTxWarp prst="textNoShape">
                <a:avLst/>
              </a:prstTxWarp>
              <a:spAutoFit/>
            </a:bodyPr>
            <a:lstStyle/>
            <a:p>
              <a:pPr algn="ctr"/>
              <a:r>
                <a:rPr lang="en-US" sz="1800" dirty="0">
                  <a:solidFill>
                    <a:srgbClr val="0070C0"/>
                  </a:solidFill>
                  <a:ea typeface="Times New Roman" pitchFamily="-84" charset="0"/>
                  <a:cs typeface="Helvetica"/>
                </a:rPr>
                <a:t>Conditions in medium 2:</a:t>
              </a:r>
            </a:p>
            <a:p>
              <a:pPr algn="ctr"/>
              <a:r>
                <a:rPr lang="en-US" sz="1800" i="1" dirty="0">
                  <a:solidFill>
                    <a:srgbClr val="0070C0"/>
                  </a:solidFill>
                  <a:ea typeface="Times New Roman" pitchFamily="-84" charset="0"/>
                  <a:cs typeface="Helvetica"/>
                </a:rPr>
                <a:t>𝜀</a:t>
              </a:r>
              <a:r>
                <a:rPr lang="en-US" sz="1800" i="1" baseline="-25000" dirty="0">
                  <a:solidFill>
                    <a:srgbClr val="0070C0"/>
                  </a:solidFill>
                  <a:ea typeface="Times New Roman" pitchFamily="-84" charset="0"/>
                  <a:cs typeface="Helvetica"/>
                </a:rPr>
                <a:t>2</a:t>
              </a:r>
              <a:r>
                <a:rPr lang="en-US" sz="1800" i="1" dirty="0">
                  <a:solidFill>
                    <a:srgbClr val="0070C0"/>
                  </a:solidFill>
                  <a:ea typeface="Times New Roman" pitchFamily="-84" charset="0"/>
                  <a:cs typeface="Helvetica"/>
                </a:rPr>
                <a:t>, 𝜇</a:t>
              </a:r>
              <a:r>
                <a:rPr lang="en-US" sz="1800" i="1" baseline="-25000" dirty="0">
                  <a:solidFill>
                    <a:srgbClr val="0070C0"/>
                  </a:solidFill>
                  <a:ea typeface="Times New Roman" pitchFamily="-84" charset="0"/>
                  <a:cs typeface="Helvetica"/>
                </a:rPr>
                <a:t>2</a:t>
              </a:r>
              <a:r>
                <a:rPr lang="en-US" sz="1800" i="1" dirty="0">
                  <a:solidFill>
                    <a:srgbClr val="0070C0"/>
                  </a:solidFill>
                  <a:ea typeface="Times New Roman" pitchFamily="-84" charset="0"/>
                  <a:cs typeface="Helvetica"/>
                </a:rPr>
                <a:t>, n</a:t>
              </a:r>
              <a:r>
                <a:rPr lang="en-US" sz="1800" i="1" baseline="-25000" dirty="0">
                  <a:solidFill>
                    <a:srgbClr val="0070C0"/>
                  </a:solidFill>
                  <a:ea typeface="Times New Roman" pitchFamily="-84" charset="0"/>
                  <a:cs typeface="Helvetica"/>
                </a:rPr>
                <a:t>2</a:t>
              </a:r>
              <a:endParaRPr lang="en-US" sz="1800" i="1" baseline="-25000" dirty="0">
                <a:solidFill>
                  <a:srgbClr val="0070C0"/>
                </a:solidFill>
                <a:latin typeface="+mn-lt"/>
                <a:ea typeface="Times New Roman" pitchFamily="-84" charset="0"/>
                <a:cs typeface="Helvetica"/>
              </a:endParaRPr>
            </a:p>
          </p:txBody>
        </p:sp>
      </p:grpSp>
      <p:sp>
        <p:nvSpPr>
          <p:cNvPr id="70" name="Rectangle 6">
            <a:extLst>
              <a:ext uri="{FF2B5EF4-FFF2-40B4-BE49-F238E27FC236}">
                <a16:creationId xmlns:a16="http://schemas.microsoft.com/office/drawing/2014/main" id="{D1B119F3-B562-1C48-9983-A7D24029B5BB}"/>
              </a:ext>
            </a:extLst>
          </p:cNvPr>
          <p:cNvSpPr>
            <a:spLocks noChangeArrowheads="1"/>
          </p:cNvSpPr>
          <p:nvPr/>
        </p:nvSpPr>
        <p:spPr bwMode="auto">
          <a:xfrm>
            <a:off x="194986" y="1873224"/>
            <a:ext cx="8637855" cy="400110"/>
          </a:xfrm>
          <a:prstGeom prst="rect">
            <a:avLst/>
          </a:prstGeom>
          <a:noFill/>
          <a:ln w="9525">
            <a:noFill/>
            <a:miter lim="800000"/>
            <a:headEnd/>
            <a:tailEnd/>
          </a:ln>
        </p:spPr>
        <p:txBody>
          <a:bodyPr wrap="square" anchor="ctr">
            <a:prstTxWarp prst="textNoShape">
              <a:avLst/>
            </a:prstTxWarp>
            <a:spAutoFit/>
          </a:bodyPr>
          <a:lstStyle/>
          <a:p>
            <a:r>
              <a:rPr lang="en-US" sz="2000" dirty="0">
                <a:ea typeface="Times New Roman" pitchFamily="-84" charset="0"/>
                <a:cs typeface="Helvetica"/>
              </a:rPr>
              <a:t>Considering our plane wave this is: </a:t>
            </a:r>
          </a:p>
        </p:txBody>
      </p:sp>
      <p:cxnSp>
        <p:nvCxnSpPr>
          <p:cNvPr id="71" name="Straight Arrow Connector 70">
            <a:extLst>
              <a:ext uri="{FF2B5EF4-FFF2-40B4-BE49-F238E27FC236}">
                <a16:creationId xmlns:a16="http://schemas.microsoft.com/office/drawing/2014/main" id="{F02D6C80-3F68-4E40-8CCB-E68B55F4BBA1}"/>
              </a:ext>
            </a:extLst>
          </p:cNvPr>
          <p:cNvCxnSpPr>
            <a:cxnSpLocks/>
          </p:cNvCxnSpPr>
          <p:nvPr/>
        </p:nvCxnSpPr>
        <p:spPr bwMode="auto">
          <a:xfrm rot="10800000" flipH="1">
            <a:off x="4975018" y="4684212"/>
            <a:ext cx="463352" cy="14841"/>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sp>
        <p:nvSpPr>
          <p:cNvPr id="72" name="Rectangle 6">
            <a:extLst>
              <a:ext uri="{FF2B5EF4-FFF2-40B4-BE49-F238E27FC236}">
                <a16:creationId xmlns:a16="http://schemas.microsoft.com/office/drawing/2014/main" id="{204CFBF5-C940-9B45-AADE-1D670702FC0E}"/>
              </a:ext>
            </a:extLst>
          </p:cNvPr>
          <p:cNvSpPr>
            <a:spLocks noChangeArrowheads="1"/>
          </p:cNvSpPr>
          <p:nvPr/>
        </p:nvSpPr>
        <p:spPr bwMode="auto">
          <a:xfrm>
            <a:off x="4787582" y="4245174"/>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a:ea typeface="Times New Roman" pitchFamily="-84" charset="0"/>
                <a:cs typeface="Helvetica"/>
              </a:rPr>
              <a:t>x</a:t>
            </a:r>
            <a:endParaRPr lang="en-US" sz="1800" i="1" baseline="-25000" dirty="0">
              <a:latin typeface="+mn-lt"/>
              <a:ea typeface="Times New Roman" pitchFamily="-84" charset="0"/>
              <a:cs typeface="Helvetica"/>
            </a:endParaRPr>
          </a:p>
        </p:txBody>
      </p:sp>
      <p:pic>
        <p:nvPicPr>
          <p:cNvPr id="2" name="Picture 1">
            <a:extLst>
              <a:ext uri="{FF2B5EF4-FFF2-40B4-BE49-F238E27FC236}">
                <a16:creationId xmlns:a16="http://schemas.microsoft.com/office/drawing/2014/main" id="{4887A9D6-CE3C-BF4C-A079-E844578C3CAF}"/>
              </a:ext>
            </a:extLst>
          </p:cNvPr>
          <p:cNvPicPr>
            <a:picLocks noChangeAspect="1"/>
          </p:cNvPicPr>
          <p:nvPr/>
        </p:nvPicPr>
        <p:blipFill>
          <a:blip r:embed="rId8"/>
          <a:stretch>
            <a:fillRect/>
          </a:stretch>
        </p:blipFill>
        <p:spPr>
          <a:xfrm>
            <a:off x="226469" y="2544038"/>
            <a:ext cx="8832841" cy="430871"/>
          </a:xfrm>
          <a:prstGeom prst="rect">
            <a:avLst/>
          </a:prstGeom>
        </p:spPr>
      </p:pic>
      <p:pic>
        <p:nvPicPr>
          <p:cNvPr id="3" name="Picture 2">
            <a:extLst>
              <a:ext uri="{FF2B5EF4-FFF2-40B4-BE49-F238E27FC236}">
                <a16:creationId xmlns:a16="http://schemas.microsoft.com/office/drawing/2014/main" id="{02A59255-2F37-4E4E-A284-0B995BE1C6B8}"/>
              </a:ext>
            </a:extLst>
          </p:cNvPr>
          <p:cNvPicPr>
            <a:picLocks noChangeAspect="1"/>
          </p:cNvPicPr>
          <p:nvPr/>
        </p:nvPicPr>
        <p:blipFill>
          <a:blip r:embed="rId9"/>
          <a:stretch>
            <a:fillRect/>
          </a:stretch>
        </p:blipFill>
        <p:spPr>
          <a:xfrm>
            <a:off x="4220899" y="1910727"/>
            <a:ext cx="4127500" cy="381000"/>
          </a:xfrm>
          <a:prstGeom prst="rect">
            <a:avLst/>
          </a:prstGeom>
        </p:spPr>
      </p:pic>
      <p:sp>
        <p:nvSpPr>
          <p:cNvPr id="73" name="Rectangle 6">
            <a:extLst>
              <a:ext uri="{FF2B5EF4-FFF2-40B4-BE49-F238E27FC236}">
                <a16:creationId xmlns:a16="http://schemas.microsoft.com/office/drawing/2014/main" id="{FD61BEFB-DC8A-034F-8D5F-EFCA1ED7CA72}"/>
              </a:ext>
            </a:extLst>
          </p:cNvPr>
          <p:cNvSpPr>
            <a:spLocks noChangeArrowheads="1"/>
          </p:cNvSpPr>
          <p:nvPr/>
        </p:nvSpPr>
        <p:spPr bwMode="auto">
          <a:xfrm>
            <a:off x="194986" y="3074141"/>
            <a:ext cx="8637855" cy="400110"/>
          </a:xfrm>
          <a:prstGeom prst="rect">
            <a:avLst/>
          </a:prstGeom>
          <a:noFill/>
          <a:ln w="9525">
            <a:noFill/>
            <a:miter lim="800000"/>
            <a:headEnd/>
            <a:tailEnd/>
          </a:ln>
        </p:spPr>
        <p:txBody>
          <a:bodyPr wrap="square" anchor="ctr">
            <a:prstTxWarp prst="textNoShape">
              <a:avLst/>
            </a:prstTxWarp>
            <a:spAutoFit/>
          </a:bodyPr>
          <a:lstStyle/>
          <a:p>
            <a:r>
              <a:rPr lang="en-US" sz="2000" dirty="0">
                <a:ea typeface="Times New Roman" pitchFamily="-84" charset="0"/>
                <a:cs typeface="Helvetica"/>
              </a:rPr>
              <a:t>Since, </a:t>
            </a:r>
          </a:p>
        </p:txBody>
      </p:sp>
      <p:pic>
        <p:nvPicPr>
          <p:cNvPr id="74" name="Picture 73">
            <a:extLst>
              <a:ext uri="{FF2B5EF4-FFF2-40B4-BE49-F238E27FC236}">
                <a16:creationId xmlns:a16="http://schemas.microsoft.com/office/drawing/2014/main" id="{D3F908A2-6F34-B44E-8D63-C0C7D8168296}"/>
              </a:ext>
            </a:extLst>
          </p:cNvPr>
          <p:cNvPicPr>
            <a:picLocks noChangeAspect="1"/>
          </p:cNvPicPr>
          <p:nvPr/>
        </p:nvPicPr>
        <p:blipFill>
          <a:blip r:embed="rId10"/>
          <a:stretch>
            <a:fillRect/>
          </a:stretch>
        </p:blipFill>
        <p:spPr>
          <a:xfrm>
            <a:off x="1107717" y="3084339"/>
            <a:ext cx="2775170" cy="321094"/>
          </a:xfrm>
          <a:prstGeom prst="rect">
            <a:avLst/>
          </a:prstGeom>
        </p:spPr>
      </p:pic>
      <p:pic>
        <p:nvPicPr>
          <p:cNvPr id="5" name="Picture 4">
            <a:extLst>
              <a:ext uri="{FF2B5EF4-FFF2-40B4-BE49-F238E27FC236}">
                <a16:creationId xmlns:a16="http://schemas.microsoft.com/office/drawing/2014/main" id="{4980CA6C-2EEE-A141-ADB7-5488CE8D5134}"/>
              </a:ext>
            </a:extLst>
          </p:cNvPr>
          <p:cNvPicPr>
            <a:picLocks noChangeAspect="1"/>
          </p:cNvPicPr>
          <p:nvPr/>
        </p:nvPicPr>
        <p:blipFill>
          <a:blip r:embed="rId11"/>
          <a:stretch>
            <a:fillRect/>
          </a:stretch>
        </p:blipFill>
        <p:spPr>
          <a:xfrm>
            <a:off x="915430" y="3742247"/>
            <a:ext cx="3314700" cy="355600"/>
          </a:xfrm>
          <a:prstGeom prst="rect">
            <a:avLst/>
          </a:prstGeom>
        </p:spPr>
      </p:pic>
      <p:sp>
        <p:nvSpPr>
          <p:cNvPr id="75" name="Rectangle 6">
            <a:extLst>
              <a:ext uri="{FF2B5EF4-FFF2-40B4-BE49-F238E27FC236}">
                <a16:creationId xmlns:a16="http://schemas.microsoft.com/office/drawing/2014/main" id="{3C3FDC79-9095-CB4C-9850-6EF8BFEBBE4F}"/>
              </a:ext>
            </a:extLst>
          </p:cNvPr>
          <p:cNvSpPr>
            <a:spLocks noChangeArrowheads="1"/>
          </p:cNvSpPr>
          <p:nvPr/>
        </p:nvSpPr>
        <p:spPr bwMode="auto">
          <a:xfrm>
            <a:off x="173060" y="4277292"/>
            <a:ext cx="4434639" cy="1631216"/>
          </a:xfrm>
          <a:prstGeom prst="rect">
            <a:avLst/>
          </a:prstGeom>
          <a:noFill/>
          <a:ln w="9525">
            <a:noFill/>
            <a:miter lim="800000"/>
            <a:headEnd/>
            <a:tailEnd/>
          </a:ln>
        </p:spPr>
        <p:txBody>
          <a:bodyPr wrap="square" anchor="ctr">
            <a:prstTxWarp prst="textNoShape">
              <a:avLst/>
            </a:prstTxWarp>
            <a:spAutoFit/>
          </a:bodyPr>
          <a:lstStyle/>
          <a:p>
            <a:r>
              <a:rPr lang="en-US" sz="2000" dirty="0">
                <a:ea typeface="Times New Roman" pitchFamily="-84" charset="0"/>
                <a:cs typeface="Helvetica"/>
              </a:rPr>
              <a:t>The total magnitude of the k is dependent on the material properties so although the component of </a:t>
            </a:r>
            <a:r>
              <a:rPr lang="en-US" sz="2000" i="1" dirty="0">
                <a:ea typeface="Times New Roman" pitchFamily="-84" charset="0"/>
                <a:cs typeface="Helvetica"/>
              </a:rPr>
              <a:t>k</a:t>
            </a:r>
            <a:r>
              <a:rPr lang="en-US" sz="2000" dirty="0">
                <a:ea typeface="Times New Roman" pitchFamily="-84" charset="0"/>
                <a:cs typeface="Helvetica"/>
              </a:rPr>
              <a:t> parallel with the surface  (          )  is constant across the surface, the magnitude of </a:t>
            </a:r>
            <a:r>
              <a:rPr lang="en-US" sz="2000" i="1" dirty="0">
                <a:ea typeface="Times New Roman" pitchFamily="-84" charset="0"/>
                <a:cs typeface="Helvetica"/>
              </a:rPr>
              <a:t>k</a:t>
            </a:r>
            <a:r>
              <a:rPr lang="en-US" sz="2000" dirty="0">
                <a:ea typeface="Times New Roman" pitchFamily="-84" charset="0"/>
                <a:cs typeface="Helvetica"/>
              </a:rPr>
              <a:t> can change.</a:t>
            </a:r>
          </a:p>
        </p:txBody>
      </p:sp>
      <p:pic>
        <p:nvPicPr>
          <p:cNvPr id="7" name="Picture 6">
            <a:extLst>
              <a:ext uri="{FF2B5EF4-FFF2-40B4-BE49-F238E27FC236}">
                <a16:creationId xmlns:a16="http://schemas.microsoft.com/office/drawing/2014/main" id="{A378C5C3-72C8-AB49-8B91-B6B92F4035FD}"/>
              </a:ext>
            </a:extLst>
          </p:cNvPr>
          <p:cNvPicPr>
            <a:picLocks noChangeAspect="1"/>
          </p:cNvPicPr>
          <p:nvPr/>
        </p:nvPicPr>
        <p:blipFill>
          <a:blip r:embed="rId12"/>
          <a:stretch>
            <a:fillRect/>
          </a:stretch>
        </p:blipFill>
        <p:spPr>
          <a:xfrm>
            <a:off x="396938" y="5244411"/>
            <a:ext cx="571500" cy="304800"/>
          </a:xfrm>
          <a:prstGeom prst="rect">
            <a:avLst/>
          </a:prstGeom>
        </p:spPr>
      </p:pic>
    </p:spTree>
    <p:extLst>
      <p:ext uri="{BB962C8B-B14F-4D97-AF65-F5344CB8AC3E}">
        <p14:creationId xmlns:p14="http://schemas.microsoft.com/office/powerpoint/2010/main" val="369235459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646331"/>
          </a:xfrm>
          <a:prstGeom prst="rect">
            <a:avLst/>
          </a:prstGeom>
          <a:noFill/>
        </p:spPr>
        <p:txBody>
          <a:bodyPr wrap="square" rtlCol="0">
            <a:spAutoFit/>
          </a:bodyPr>
          <a:lstStyle/>
          <a:p>
            <a:pPr algn="ctr"/>
            <a:r>
              <a:rPr lang="en-US" sz="3600" dirty="0">
                <a:solidFill>
                  <a:schemeClr val="tx1">
                    <a:lumMod val="75000"/>
                    <a:lumOff val="25000"/>
                  </a:schemeClr>
                </a:solidFill>
                <a:latin typeface="Baskerville"/>
                <a:cs typeface="Baskerville"/>
              </a:rPr>
              <a:t>Boundary conditions ex. : Snell’s law</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a:t>
            </a:r>
            <a:r>
              <a:rPr lang="en-US" sz="2000" i="1" dirty="0" err="1">
                <a:latin typeface="Baskerville"/>
                <a:cs typeface="Baskerville"/>
              </a:rPr>
              <a:t>Sarri</a:t>
            </a:r>
            <a:endParaRPr lang="en-US" sz="2000" i="1" dirty="0">
              <a:latin typeface="Baskerville"/>
              <a:cs typeface="Baskerville"/>
            </a:endParaRPr>
          </a:p>
        </p:txBody>
      </p:sp>
      <p:pic>
        <p:nvPicPr>
          <p:cNvPr id="21" name="Picture 20"/>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66" name="Rectangle 6">
            <a:extLst>
              <a:ext uri="{FF2B5EF4-FFF2-40B4-BE49-F238E27FC236}">
                <a16:creationId xmlns:a16="http://schemas.microsoft.com/office/drawing/2014/main" id="{C65B7393-3A31-6A44-B2E0-B22733D13FCF}"/>
              </a:ext>
            </a:extLst>
          </p:cNvPr>
          <p:cNvSpPr>
            <a:spLocks noChangeArrowheads="1"/>
          </p:cNvSpPr>
          <p:nvPr/>
        </p:nvSpPr>
        <p:spPr bwMode="auto">
          <a:xfrm>
            <a:off x="184370" y="1019354"/>
            <a:ext cx="1634510" cy="400110"/>
          </a:xfrm>
          <a:prstGeom prst="rect">
            <a:avLst/>
          </a:prstGeom>
          <a:noFill/>
          <a:ln w="9525">
            <a:noFill/>
            <a:miter lim="800000"/>
            <a:headEnd/>
            <a:tailEnd/>
          </a:ln>
        </p:spPr>
        <p:txBody>
          <a:bodyPr wrap="square" anchor="ctr">
            <a:prstTxWarp prst="textNoShape">
              <a:avLst/>
            </a:prstTxWarp>
            <a:spAutoFit/>
          </a:bodyPr>
          <a:lstStyle/>
          <a:p>
            <a:r>
              <a:rPr lang="en-US" sz="2000" dirty="0">
                <a:ea typeface="Times New Roman" pitchFamily="-84" charset="0"/>
                <a:cs typeface="Helvetica"/>
              </a:rPr>
              <a:t>In medium 1, </a:t>
            </a:r>
          </a:p>
        </p:txBody>
      </p:sp>
      <p:grpSp>
        <p:nvGrpSpPr>
          <p:cNvPr id="31" name="Group 30">
            <a:extLst>
              <a:ext uri="{FF2B5EF4-FFF2-40B4-BE49-F238E27FC236}">
                <a16:creationId xmlns:a16="http://schemas.microsoft.com/office/drawing/2014/main" id="{04D0A26C-CC1A-774B-9756-AB8EB7705BC6}"/>
              </a:ext>
            </a:extLst>
          </p:cNvPr>
          <p:cNvGrpSpPr/>
          <p:nvPr/>
        </p:nvGrpSpPr>
        <p:grpSpPr>
          <a:xfrm>
            <a:off x="4756273" y="3355502"/>
            <a:ext cx="4425777" cy="2748392"/>
            <a:chOff x="4656144" y="3340858"/>
            <a:chExt cx="4425777" cy="2748392"/>
          </a:xfrm>
        </p:grpSpPr>
        <p:grpSp>
          <p:nvGrpSpPr>
            <p:cNvPr id="32" name="Group 31">
              <a:extLst>
                <a:ext uri="{FF2B5EF4-FFF2-40B4-BE49-F238E27FC236}">
                  <a16:creationId xmlns:a16="http://schemas.microsoft.com/office/drawing/2014/main" id="{08EF8A05-B77A-7D4B-AFAC-DCE8002FF617}"/>
                </a:ext>
              </a:extLst>
            </p:cNvPr>
            <p:cNvGrpSpPr/>
            <p:nvPr/>
          </p:nvGrpSpPr>
          <p:grpSpPr>
            <a:xfrm>
              <a:off x="4656144" y="3340858"/>
              <a:ext cx="3974605" cy="2748392"/>
              <a:chOff x="3162512" y="1088690"/>
              <a:chExt cx="3974605" cy="2748392"/>
            </a:xfrm>
          </p:grpSpPr>
          <p:grpSp>
            <p:nvGrpSpPr>
              <p:cNvPr id="35" name="Group 34">
                <a:extLst>
                  <a:ext uri="{FF2B5EF4-FFF2-40B4-BE49-F238E27FC236}">
                    <a16:creationId xmlns:a16="http://schemas.microsoft.com/office/drawing/2014/main" id="{4E39447B-C141-0044-A8AE-EF041E7DBB3F}"/>
                  </a:ext>
                </a:extLst>
              </p:cNvPr>
              <p:cNvGrpSpPr/>
              <p:nvPr/>
            </p:nvGrpSpPr>
            <p:grpSpPr>
              <a:xfrm>
                <a:off x="3318030" y="1352078"/>
                <a:ext cx="3819087" cy="2265028"/>
                <a:chOff x="4524565" y="3313398"/>
                <a:chExt cx="3819087" cy="2265028"/>
              </a:xfrm>
            </p:grpSpPr>
            <p:grpSp>
              <p:nvGrpSpPr>
                <p:cNvPr id="77" name="Group 76">
                  <a:extLst>
                    <a:ext uri="{FF2B5EF4-FFF2-40B4-BE49-F238E27FC236}">
                      <a16:creationId xmlns:a16="http://schemas.microsoft.com/office/drawing/2014/main" id="{6078002F-CCB7-9B4B-9090-D91DEB3DD2E4}"/>
                    </a:ext>
                  </a:extLst>
                </p:cNvPr>
                <p:cNvGrpSpPr/>
                <p:nvPr/>
              </p:nvGrpSpPr>
              <p:grpSpPr>
                <a:xfrm>
                  <a:off x="4524565" y="3614855"/>
                  <a:ext cx="3819087" cy="1836010"/>
                  <a:chOff x="4571998" y="2874239"/>
                  <a:chExt cx="3819087" cy="1836010"/>
                </a:xfrm>
              </p:grpSpPr>
              <p:cxnSp>
                <p:nvCxnSpPr>
                  <p:cNvPr id="85" name="Straight Connector 84">
                    <a:extLst>
                      <a:ext uri="{FF2B5EF4-FFF2-40B4-BE49-F238E27FC236}">
                        <a16:creationId xmlns:a16="http://schemas.microsoft.com/office/drawing/2014/main" id="{9D5E4379-F169-9F41-BD67-4BC0F64037E0}"/>
                      </a:ext>
                    </a:extLst>
                  </p:cNvPr>
                  <p:cNvCxnSpPr>
                    <a:cxnSpLocks/>
                  </p:cNvCxnSpPr>
                  <p:nvPr/>
                </p:nvCxnSpPr>
                <p:spPr bwMode="auto">
                  <a:xfrm flipH="1">
                    <a:off x="4572000" y="3798138"/>
                    <a:ext cx="2745716" cy="0"/>
                  </a:xfrm>
                  <a:prstGeom prst="line">
                    <a:avLst/>
                  </a:prstGeom>
                  <a:solidFill>
                    <a:schemeClr val="accent1"/>
                  </a:solidFill>
                  <a:ln w="22225" cap="flat" cmpd="sng" algn="ctr">
                    <a:solidFill>
                      <a:schemeClr val="tx1"/>
                    </a:solidFill>
                    <a:prstDash val="solid"/>
                    <a:round/>
                    <a:headEnd type="none" w="med" len="med"/>
                    <a:tailEnd type="none" w="med" len="med"/>
                  </a:ln>
                  <a:effectLst/>
                </p:spPr>
              </p:cxnSp>
              <p:sp>
                <p:nvSpPr>
                  <p:cNvPr id="86" name="Rectangle 6">
                    <a:extLst>
                      <a:ext uri="{FF2B5EF4-FFF2-40B4-BE49-F238E27FC236}">
                        <a16:creationId xmlns:a16="http://schemas.microsoft.com/office/drawing/2014/main" id="{7E58B063-AB62-574E-90F3-FA8268B4C140}"/>
                      </a:ext>
                    </a:extLst>
                  </p:cNvPr>
                  <p:cNvSpPr>
                    <a:spLocks noChangeArrowheads="1"/>
                  </p:cNvSpPr>
                  <p:nvPr/>
                </p:nvSpPr>
                <p:spPr bwMode="auto">
                  <a:xfrm>
                    <a:off x="7317716" y="3562486"/>
                    <a:ext cx="1073369" cy="369332"/>
                  </a:xfrm>
                  <a:prstGeom prst="rect">
                    <a:avLst/>
                  </a:prstGeom>
                  <a:noFill/>
                  <a:ln w="9525">
                    <a:noFill/>
                    <a:miter lim="800000"/>
                    <a:headEnd/>
                    <a:tailEnd/>
                  </a:ln>
                </p:spPr>
                <p:txBody>
                  <a:bodyPr wrap="square" anchor="ctr">
                    <a:prstTxWarp prst="textNoShape">
                      <a:avLst/>
                    </a:prstTxWarp>
                    <a:spAutoFit/>
                  </a:bodyPr>
                  <a:lstStyle/>
                  <a:p>
                    <a:pPr algn="ctr"/>
                    <a:r>
                      <a:rPr lang="en-US" sz="1800" dirty="0">
                        <a:solidFill>
                          <a:srgbClr val="000000"/>
                        </a:solidFill>
                        <a:ea typeface="Times New Roman" pitchFamily="-84" charset="0"/>
                        <a:cs typeface="Helvetica"/>
                      </a:rPr>
                      <a:t>interface</a:t>
                    </a:r>
                    <a:endParaRPr lang="en-US" sz="1800" dirty="0">
                      <a:solidFill>
                        <a:srgbClr val="000000"/>
                      </a:solidFill>
                      <a:latin typeface="+mn-lt"/>
                      <a:ea typeface="Times New Roman" pitchFamily="-84" charset="0"/>
                      <a:cs typeface="Helvetica"/>
                    </a:endParaRPr>
                  </a:p>
                </p:txBody>
              </p:sp>
              <p:sp>
                <p:nvSpPr>
                  <p:cNvPr id="87" name="Rounded Rectangle 86">
                    <a:extLst>
                      <a:ext uri="{FF2B5EF4-FFF2-40B4-BE49-F238E27FC236}">
                        <a16:creationId xmlns:a16="http://schemas.microsoft.com/office/drawing/2014/main" id="{E2D756C4-4E75-0F4E-83ED-04B0E7111E14}"/>
                      </a:ext>
                    </a:extLst>
                  </p:cNvPr>
                  <p:cNvSpPr/>
                  <p:nvPr/>
                </p:nvSpPr>
                <p:spPr>
                  <a:xfrm>
                    <a:off x="4571998" y="2874239"/>
                    <a:ext cx="2745716" cy="916137"/>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88" name="Rounded Rectangle 87">
                    <a:extLst>
                      <a:ext uri="{FF2B5EF4-FFF2-40B4-BE49-F238E27FC236}">
                        <a16:creationId xmlns:a16="http://schemas.microsoft.com/office/drawing/2014/main" id="{03212261-9432-2C49-9F0D-6C8AF311D801}"/>
                      </a:ext>
                    </a:extLst>
                  </p:cNvPr>
                  <p:cNvSpPr/>
                  <p:nvPr/>
                </p:nvSpPr>
                <p:spPr>
                  <a:xfrm>
                    <a:off x="4571998" y="3798139"/>
                    <a:ext cx="2745716" cy="912110"/>
                  </a:xfrm>
                  <a:prstGeom prst="roundRect">
                    <a:avLst>
                      <a:gd name="adj" fmla="val 4553"/>
                    </a:avLst>
                  </a:prstGeom>
                  <a:solidFill>
                    <a:schemeClr val="accent2">
                      <a:lumMod val="60000"/>
                      <a:lumOff val="40000"/>
                      <a:alpha val="15279"/>
                    </a:scheme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grpSp>
            <p:cxnSp>
              <p:nvCxnSpPr>
                <p:cNvPr id="78" name="Straight Connector 77">
                  <a:extLst>
                    <a:ext uri="{FF2B5EF4-FFF2-40B4-BE49-F238E27FC236}">
                      <a16:creationId xmlns:a16="http://schemas.microsoft.com/office/drawing/2014/main" id="{08F3A6E1-7FFD-C84E-9FAE-E1FC1DD276A5}"/>
                    </a:ext>
                  </a:extLst>
                </p:cNvPr>
                <p:cNvCxnSpPr>
                  <a:cxnSpLocks/>
                </p:cNvCxnSpPr>
                <p:nvPr/>
              </p:nvCxnSpPr>
              <p:spPr bwMode="auto">
                <a:xfrm rot="2700000">
                  <a:off x="6327283" y="3301875"/>
                  <a:ext cx="0" cy="144000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91EB1A28-9BB3-A24B-8061-C617A7CC0B67}"/>
                    </a:ext>
                  </a:extLst>
                </p:cNvPr>
                <p:cNvCxnSpPr>
                  <a:cxnSpLocks/>
                </p:cNvCxnSpPr>
                <p:nvPr/>
              </p:nvCxnSpPr>
              <p:spPr bwMode="auto">
                <a:xfrm rot="-2700000">
                  <a:off x="5304547" y="3313398"/>
                  <a:ext cx="0" cy="144000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80" name="Straight Connector 79">
                  <a:extLst>
                    <a:ext uri="{FF2B5EF4-FFF2-40B4-BE49-F238E27FC236}">
                      <a16:creationId xmlns:a16="http://schemas.microsoft.com/office/drawing/2014/main" id="{56895F6A-B636-0245-94B2-CF41EDA890CA}"/>
                    </a:ext>
                  </a:extLst>
                </p:cNvPr>
                <p:cNvCxnSpPr>
                  <a:cxnSpLocks/>
                </p:cNvCxnSpPr>
                <p:nvPr/>
              </p:nvCxnSpPr>
              <p:spPr bwMode="auto">
                <a:xfrm>
                  <a:off x="5809151" y="3619784"/>
                  <a:ext cx="0" cy="1799882"/>
                </a:xfrm>
                <a:prstGeom prst="line">
                  <a:avLst/>
                </a:prstGeom>
                <a:solidFill>
                  <a:schemeClr val="accent1"/>
                </a:solidFill>
                <a:ln w="19050" cap="flat" cmpd="sng" algn="ctr">
                  <a:solidFill>
                    <a:schemeClr val="tx1"/>
                  </a:solidFill>
                  <a:prstDash val="dash"/>
                  <a:round/>
                  <a:headEnd type="none" w="med" len="med"/>
                  <a:tailEnd type="none" w="med" len="med"/>
                </a:ln>
                <a:effectLst/>
              </p:spPr>
            </p:cxnSp>
            <p:cxnSp>
              <p:nvCxnSpPr>
                <p:cNvPr id="81" name="Straight Connector 80">
                  <a:extLst>
                    <a:ext uri="{FF2B5EF4-FFF2-40B4-BE49-F238E27FC236}">
                      <a16:creationId xmlns:a16="http://schemas.microsoft.com/office/drawing/2014/main" id="{2DF82C89-9D5A-494A-AE43-EEF6CB4E8C2C}"/>
                    </a:ext>
                  </a:extLst>
                </p:cNvPr>
                <p:cNvCxnSpPr>
                  <a:cxnSpLocks/>
                </p:cNvCxnSpPr>
                <p:nvPr/>
              </p:nvCxnSpPr>
              <p:spPr bwMode="auto">
                <a:xfrm rot="-1200000">
                  <a:off x="5996291" y="4498426"/>
                  <a:ext cx="0" cy="1080000"/>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82" name="Picture 81">
                  <a:extLst>
                    <a:ext uri="{FF2B5EF4-FFF2-40B4-BE49-F238E27FC236}">
                      <a16:creationId xmlns:a16="http://schemas.microsoft.com/office/drawing/2014/main" id="{D86B9FAE-DAE3-1B4C-9E53-479DCE9E8795}"/>
                    </a:ext>
                  </a:extLst>
                </p:cNvPr>
                <p:cNvPicPr>
                  <a:picLocks noChangeAspect="1"/>
                </p:cNvPicPr>
                <p:nvPr/>
              </p:nvPicPr>
              <p:blipFill>
                <a:blip r:embed="rId4"/>
                <a:stretch>
                  <a:fillRect/>
                </a:stretch>
              </p:blipFill>
              <p:spPr>
                <a:xfrm>
                  <a:off x="5528056" y="3955966"/>
                  <a:ext cx="215900" cy="279400"/>
                </a:xfrm>
                <a:prstGeom prst="rect">
                  <a:avLst/>
                </a:prstGeom>
              </p:spPr>
            </p:pic>
            <p:pic>
              <p:nvPicPr>
                <p:cNvPr id="83" name="Picture 82">
                  <a:extLst>
                    <a:ext uri="{FF2B5EF4-FFF2-40B4-BE49-F238E27FC236}">
                      <a16:creationId xmlns:a16="http://schemas.microsoft.com/office/drawing/2014/main" id="{694A6C1E-91BB-3449-AEE4-7F2BD1627CB2}"/>
                    </a:ext>
                  </a:extLst>
                </p:cNvPr>
                <p:cNvPicPr>
                  <a:picLocks noChangeAspect="1"/>
                </p:cNvPicPr>
                <p:nvPr/>
              </p:nvPicPr>
              <p:blipFill>
                <a:blip r:embed="rId5"/>
                <a:stretch>
                  <a:fillRect/>
                </a:stretch>
              </p:blipFill>
              <p:spPr>
                <a:xfrm>
                  <a:off x="5889870" y="3960800"/>
                  <a:ext cx="241300" cy="279400"/>
                </a:xfrm>
                <a:prstGeom prst="rect">
                  <a:avLst/>
                </a:prstGeom>
              </p:spPr>
            </p:pic>
            <p:pic>
              <p:nvPicPr>
                <p:cNvPr id="84" name="Picture 83">
                  <a:extLst>
                    <a:ext uri="{FF2B5EF4-FFF2-40B4-BE49-F238E27FC236}">
                      <a16:creationId xmlns:a16="http://schemas.microsoft.com/office/drawing/2014/main" id="{A821774B-1A3F-9845-B68F-E844BAD091D4}"/>
                    </a:ext>
                  </a:extLst>
                </p:cNvPr>
                <p:cNvPicPr>
                  <a:picLocks noChangeAspect="1"/>
                </p:cNvPicPr>
                <p:nvPr/>
              </p:nvPicPr>
              <p:blipFill>
                <a:blip r:embed="rId6"/>
                <a:stretch>
                  <a:fillRect/>
                </a:stretch>
              </p:blipFill>
              <p:spPr>
                <a:xfrm>
                  <a:off x="5854054" y="5140266"/>
                  <a:ext cx="215900" cy="279400"/>
                </a:xfrm>
                <a:prstGeom prst="rect">
                  <a:avLst/>
                </a:prstGeom>
              </p:spPr>
            </p:pic>
          </p:grpSp>
          <p:sp>
            <p:nvSpPr>
              <p:cNvPr id="36" name="Rectangle 6">
                <a:extLst>
                  <a:ext uri="{FF2B5EF4-FFF2-40B4-BE49-F238E27FC236}">
                    <a16:creationId xmlns:a16="http://schemas.microsoft.com/office/drawing/2014/main" id="{5BBFAEE5-C992-FF4B-9581-DBCB9C879CD4}"/>
                  </a:ext>
                </a:extLst>
              </p:cNvPr>
              <p:cNvSpPr>
                <a:spLocks noChangeArrowheads="1"/>
              </p:cNvSpPr>
              <p:nvPr/>
            </p:nvSpPr>
            <p:spPr bwMode="auto">
              <a:xfrm>
                <a:off x="3162512" y="1625314"/>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a:solidFill>
                      <a:srgbClr val="0070C0"/>
                    </a:solidFill>
                    <a:ea typeface="Times New Roman" pitchFamily="-84" charset="0"/>
                    <a:cs typeface="Helvetica"/>
                  </a:rPr>
                  <a:t>B</a:t>
                </a:r>
                <a:r>
                  <a:rPr lang="en-US" sz="1800" i="1" baseline="-25000" dirty="0">
                    <a:solidFill>
                      <a:srgbClr val="0070C0"/>
                    </a:solidFill>
                    <a:ea typeface="Times New Roman" pitchFamily="-84" charset="0"/>
                    <a:cs typeface="Helvetica"/>
                  </a:rPr>
                  <a:t>i</a:t>
                </a:r>
                <a:endParaRPr lang="en-US" sz="1800" i="1" baseline="-25000" dirty="0">
                  <a:solidFill>
                    <a:srgbClr val="0070C0"/>
                  </a:solidFill>
                  <a:latin typeface="+mn-lt"/>
                  <a:ea typeface="Times New Roman" pitchFamily="-84" charset="0"/>
                  <a:cs typeface="Helvetica"/>
                </a:endParaRPr>
              </a:p>
            </p:txBody>
          </p:sp>
          <p:sp>
            <p:nvSpPr>
              <p:cNvPr id="37" name="Rectangle 6">
                <a:extLst>
                  <a:ext uri="{FF2B5EF4-FFF2-40B4-BE49-F238E27FC236}">
                    <a16:creationId xmlns:a16="http://schemas.microsoft.com/office/drawing/2014/main" id="{0F57FABD-F745-A14A-9C4C-F916CDB94A09}"/>
                  </a:ext>
                </a:extLst>
              </p:cNvPr>
              <p:cNvSpPr>
                <a:spLocks noChangeArrowheads="1"/>
              </p:cNvSpPr>
              <p:nvPr/>
            </p:nvSpPr>
            <p:spPr bwMode="auto">
              <a:xfrm>
                <a:off x="5349701" y="1597549"/>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a:solidFill>
                      <a:srgbClr val="0070C0"/>
                    </a:solidFill>
                    <a:ea typeface="Times New Roman" pitchFamily="-84" charset="0"/>
                    <a:cs typeface="Helvetica"/>
                  </a:rPr>
                  <a:t>B</a:t>
                </a:r>
                <a:r>
                  <a:rPr lang="en-US" sz="1800" i="1" baseline="-25000" dirty="0">
                    <a:solidFill>
                      <a:srgbClr val="0070C0"/>
                    </a:solidFill>
                    <a:ea typeface="Times New Roman" pitchFamily="-84" charset="0"/>
                    <a:cs typeface="Helvetica"/>
                  </a:rPr>
                  <a:t>r</a:t>
                </a:r>
                <a:endParaRPr lang="en-US" sz="1800" i="1" baseline="-25000" dirty="0">
                  <a:solidFill>
                    <a:srgbClr val="0070C0"/>
                  </a:solidFill>
                  <a:latin typeface="+mn-lt"/>
                  <a:ea typeface="Times New Roman" pitchFamily="-84" charset="0"/>
                  <a:cs typeface="Helvetica"/>
                </a:endParaRPr>
              </a:p>
            </p:txBody>
          </p:sp>
          <p:sp>
            <p:nvSpPr>
              <p:cNvPr id="38" name="Rectangle 6">
                <a:extLst>
                  <a:ext uri="{FF2B5EF4-FFF2-40B4-BE49-F238E27FC236}">
                    <a16:creationId xmlns:a16="http://schemas.microsoft.com/office/drawing/2014/main" id="{2838B7DD-AF3D-634A-8083-8254FB8E3523}"/>
                  </a:ext>
                </a:extLst>
              </p:cNvPr>
              <p:cNvSpPr>
                <a:spLocks noChangeArrowheads="1"/>
              </p:cNvSpPr>
              <p:nvPr/>
            </p:nvSpPr>
            <p:spPr bwMode="auto">
              <a:xfrm>
                <a:off x="3866110" y="1112576"/>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err="1">
                    <a:solidFill>
                      <a:srgbClr val="FF0000"/>
                    </a:solidFill>
                    <a:ea typeface="Times New Roman" pitchFamily="-84" charset="0"/>
                    <a:cs typeface="Helvetica"/>
                  </a:rPr>
                  <a:t>E</a:t>
                </a:r>
                <a:r>
                  <a:rPr lang="en-US" sz="1800" i="1" baseline="-25000" dirty="0" err="1">
                    <a:solidFill>
                      <a:srgbClr val="FF0000"/>
                    </a:solidFill>
                    <a:ea typeface="Times New Roman" pitchFamily="-84" charset="0"/>
                    <a:cs typeface="Helvetica"/>
                  </a:rPr>
                  <a:t>i</a:t>
                </a:r>
                <a:endParaRPr lang="en-US" sz="1800" i="1" baseline="-25000" dirty="0">
                  <a:solidFill>
                    <a:srgbClr val="FF0000"/>
                  </a:solidFill>
                  <a:latin typeface="+mn-lt"/>
                  <a:ea typeface="Times New Roman" pitchFamily="-84" charset="0"/>
                  <a:cs typeface="Helvetica"/>
                </a:endParaRPr>
              </a:p>
            </p:txBody>
          </p:sp>
          <p:sp>
            <p:nvSpPr>
              <p:cNvPr id="39" name="Rectangle 6">
                <a:extLst>
                  <a:ext uri="{FF2B5EF4-FFF2-40B4-BE49-F238E27FC236}">
                    <a16:creationId xmlns:a16="http://schemas.microsoft.com/office/drawing/2014/main" id="{FC689B5D-6585-1249-B0C1-595EA43DBE0E}"/>
                  </a:ext>
                </a:extLst>
              </p:cNvPr>
              <p:cNvSpPr>
                <a:spLocks noChangeArrowheads="1"/>
              </p:cNvSpPr>
              <p:nvPr/>
            </p:nvSpPr>
            <p:spPr bwMode="auto">
              <a:xfrm>
                <a:off x="4556195" y="1088690"/>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a:solidFill>
                      <a:srgbClr val="FF0000"/>
                    </a:solidFill>
                    <a:ea typeface="Times New Roman" pitchFamily="-84" charset="0"/>
                    <a:cs typeface="Helvetica"/>
                  </a:rPr>
                  <a:t>E</a:t>
                </a:r>
                <a:r>
                  <a:rPr lang="en-US" sz="1800" i="1" baseline="-25000" dirty="0">
                    <a:solidFill>
                      <a:srgbClr val="FF0000"/>
                    </a:solidFill>
                    <a:ea typeface="Times New Roman" pitchFamily="-84" charset="0"/>
                    <a:cs typeface="Helvetica"/>
                  </a:rPr>
                  <a:t>r</a:t>
                </a:r>
                <a:endParaRPr lang="en-US" sz="1800" i="1" baseline="-25000" dirty="0">
                  <a:solidFill>
                    <a:srgbClr val="FF0000"/>
                  </a:solidFill>
                  <a:latin typeface="+mn-lt"/>
                  <a:ea typeface="Times New Roman" pitchFamily="-84" charset="0"/>
                  <a:cs typeface="Helvetica"/>
                </a:endParaRPr>
              </a:p>
            </p:txBody>
          </p:sp>
          <p:sp>
            <p:nvSpPr>
              <p:cNvPr id="40" name="Rectangle 6">
                <a:extLst>
                  <a:ext uri="{FF2B5EF4-FFF2-40B4-BE49-F238E27FC236}">
                    <a16:creationId xmlns:a16="http://schemas.microsoft.com/office/drawing/2014/main" id="{F5559440-5311-6C4A-A290-210B1002F5D4}"/>
                  </a:ext>
                </a:extLst>
              </p:cNvPr>
              <p:cNvSpPr>
                <a:spLocks noChangeArrowheads="1"/>
              </p:cNvSpPr>
              <p:nvPr/>
            </p:nvSpPr>
            <p:spPr bwMode="auto">
              <a:xfrm>
                <a:off x="4454701" y="3467750"/>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err="1">
                    <a:solidFill>
                      <a:srgbClr val="0070C0"/>
                    </a:solidFill>
                    <a:ea typeface="Times New Roman" pitchFamily="-84" charset="0"/>
                    <a:cs typeface="Helvetica"/>
                  </a:rPr>
                  <a:t>B</a:t>
                </a:r>
                <a:r>
                  <a:rPr lang="en-US" sz="1800" i="1" baseline="-25000" dirty="0" err="1">
                    <a:solidFill>
                      <a:srgbClr val="0070C0"/>
                    </a:solidFill>
                    <a:ea typeface="Times New Roman" pitchFamily="-84" charset="0"/>
                    <a:cs typeface="Helvetica"/>
                  </a:rPr>
                  <a:t>t</a:t>
                </a:r>
                <a:endParaRPr lang="en-US" sz="1800" i="1" baseline="-25000" dirty="0">
                  <a:solidFill>
                    <a:srgbClr val="0070C0"/>
                  </a:solidFill>
                  <a:latin typeface="+mn-lt"/>
                  <a:ea typeface="Times New Roman" pitchFamily="-84" charset="0"/>
                  <a:cs typeface="Helvetica"/>
                </a:endParaRPr>
              </a:p>
            </p:txBody>
          </p:sp>
          <p:grpSp>
            <p:nvGrpSpPr>
              <p:cNvPr id="41" name="Group 40">
                <a:extLst>
                  <a:ext uri="{FF2B5EF4-FFF2-40B4-BE49-F238E27FC236}">
                    <a16:creationId xmlns:a16="http://schemas.microsoft.com/office/drawing/2014/main" id="{DBB371B3-FB3C-014C-99D8-6A24E379771B}"/>
                  </a:ext>
                </a:extLst>
              </p:cNvPr>
              <p:cNvGrpSpPr/>
              <p:nvPr/>
            </p:nvGrpSpPr>
            <p:grpSpPr>
              <a:xfrm>
                <a:off x="3643201" y="1238469"/>
                <a:ext cx="511574" cy="479955"/>
                <a:chOff x="3643201" y="1238469"/>
                <a:chExt cx="511574" cy="479955"/>
              </a:xfrm>
            </p:grpSpPr>
            <p:grpSp>
              <p:nvGrpSpPr>
                <p:cNvPr id="64" name="Group 63">
                  <a:extLst>
                    <a:ext uri="{FF2B5EF4-FFF2-40B4-BE49-F238E27FC236}">
                      <a16:creationId xmlns:a16="http://schemas.microsoft.com/office/drawing/2014/main" id="{55AD5E82-98F1-1B4F-8C07-0327715DDA13}"/>
                    </a:ext>
                  </a:extLst>
                </p:cNvPr>
                <p:cNvGrpSpPr/>
                <p:nvPr/>
              </p:nvGrpSpPr>
              <p:grpSpPr>
                <a:xfrm rot="10800000">
                  <a:off x="3650910" y="1238469"/>
                  <a:ext cx="503865" cy="441959"/>
                  <a:chOff x="3213405" y="1669084"/>
                  <a:chExt cx="503865" cy="441959"/>
                </a:xfrm>
              </p:grpSpPr>
              <p:grpSp>
                <p:nvGrpSpPr>
                  <p:cNvPr id="67" name="Group 66">
                    <a:extLst>
                      <a:ext uri="{FF2B5EF4-FFF2-40B4-BE49-F238E27FC236}">
                        <a16:creationId xmlns:a16="http://schemas.microsoft.com/office/drawing/2014/main" id="{9A0FDA6E-ED23-4348-916D-48905D4934E8}"/>
                      </a:ext>
                    </a:extLst>
                  </p:cNvPr>
                  <p:cNvGrpSpPr/>
                  <p:nvPr/>
                </p:nvGrpSpPr>
                <p:grpSpPr>
                  <a:xfrm rot="10800000">
                    <a:off x="3238177" y="1669084"/>
                    <a:ext cx="463352" cy="441959"/>
                    <a:chOff x="5458290" y="1450090"/>
                    <a:chExt cx="463352" cy="441959"/>
                  </a:xfrm>
                </p:grpSpPr>
                <p:cxnSp>
                  <p:nvCxnSpPr>
                    <p:cNvPr id="69" name="Straight Arrow Connector 68">
                      <a:extLst>
                        <a:ext uri="{FF2B5EF4-FFF2-40B4-BE49-F238E27FC236}">
                          <a16:creationId xmlns:a16="http://schemas.microsoft.com/office/drawing/2014/main" id="{E64BB7E5-2A58-BF48-8ED0-81F4F0FEE4AF}"/>
                        </a:ext>
                      </a:extLst>
                    </p:cNvPr>
                    <p:cNvCxnSpPr>
                      <a:cxnSpLocks/>
                    </p:cNvCxnSpPr>
                    <p:nvPr/>
                  </p:nvCxnSpPr>
                  <p:spPr bwMode="auto">
                    <a:xfrm rot="10800000" flipH="1">
                      <a:off x="5458290" y="1877208"/>
                      <a:ext cx="463352" cy="14841"/>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cxnSp>
                  <p:nvCxnSpPr>
                    <p:cNvPr id="76" name="Straight Arrow Connector 75">
                      <a:extLst>
                        <a:ext uri="{FF2B5EF4-FFF2-40B4-BE49-F238E27FC236}">
                          <a16:creationId xmlns:a16="http://schemas.microsoft.com/office/drawing/2014/main" id="{96D79CB1-8148-024F-891C-B45CC729577C}"/>
                        </a:ext>
                      </a:extLst>
                    </p:cNvPr>
                    <p:cNvCxnSpPr>
                      <a:cxnSpLocks/>
                    </p:cNvCxnSpPr>
                    <p:nvPr/>
                  </p:nvCxnSpPr>
                  <p:spPr bwMode="auto">
                    <a:xfrm rot="10800000" flipH="1">
                      <a:off x="5458290" y="1450090"/>
                      <a:ext cx="3741" cy="441959"/>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grpSp>
              <p:cxnSp>
                <p:nvCxnSpPr>
                  <p:cNvPr id="68" name="Straight Arrow Connector 67">
                    <a:extLst>
                      <a:ext uri="{FF2B5EF4-FFF2-40B4-BE49-F238E27FC236}">
                        <a16:creationId xmlns:a16="http://schemas.microsoft.com/office/drawing/2014/main" id="{DBE8956D-1C53-9644-85ED-B716D2A23136}"/>
                      </a:ext>
                    </a:extLst>
                  </p:cNvPr>
                  <p:cNvCxnSpPr>
                    <a:cxnSpLocks/>
                  </p:cNvCxnSpPr>
                  <p:nvPr/>
                </p:nvCxnSpPr>
                <p:spPr bwMode="auto">
                  <a:xfrm rot="13500000" flipV="1">
                    <a:off x="3465338" y="1632020"/>
                    <a:ext cx="0" cy="503865"/>
                  </a:xfrm>
                  <a:prstGeom prst="straightConnector1">
                    <a:avLst/>
                  </a:prstGeom>
                  <a:solidFill>
                    <a:schemeClr val="accent1"/>
                  </a:solidFill>
                  <a:ln w="25400" cap="flat" cmpd="sng" algn="ctr">
                    <a:solidFill>
                      <a:srgbClr val="FF0000"/>
                    </a:solidFill>
                    <a:prstDash val="solid"/>
                    <a:round/>
                    <a:headEnd type="none" w="med" len="med"/>
                    <a:tailEnd type="triangle" w="lg" len="lg"/>
                  </a:ln>
                  <a:effectLst/>
                </p:spPr>
              </p:cxnSp>
            </p:grpSp>
            <p:sp>
              <p:nvSpPr>
                <p:cNvPr id="65" name="Oval 64">
                  <a:extLst>
                    <a:ext uri="{FF2B5EF4-FFF2-40B4-BE49-F238E27FC236}">
                      <a16:creationId xmlns:a16="http://schemas.microsoft.com/office/drawing/2014/main" id="{8F2FDB38-C044-E74F-B964-81D1CC278716}"/>
                    </a:ext>
                  </a:extLst>
                </p:cNvPr>
                <p:cNvSpPr/>
                <p:nvPr/>
              </p:nvSpPr>
              <p:spPr>
                <a:xfrm>
                  <a:off x="3643201" y="1617205"/>
                  <a:ext cx="80907" cy="101219"/>
                </a:xfrm>
                <a:prstGeom prst="ellipse">
                  <a:avLst/>
                </a:prstGeom>
                <a:solidFill>
                  <a:schemeClr val="accent2">
                    <a:lumMod val="60000"/>
                    <a:lumOff val="40000"/>
                  </a:scheme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grpSp>
            <p:nvGrpSpPr>
              <p:cNvPr id="42" name="Group 41">
                <a:extLst>
                  <a:ext uri="{FF2B5EF4-FFF2-40B4-BE49-F238E27FC236}">
                    <a16:creationId xmlns:a16="http://schemas.microsoft.com/office/drawing/2014/main" id="{757D2CC1-AB18-704A-AD95-AC2D000B0555}"/>
                  </a:ext>
                </a:extLst>
              </p:cNvPr>
              <p:cNvGrpSpPr/>
              <p:nvPr/>
            </p:nvGrpSpPr>
            <p:grpSpPr>
              <a:xfrm rot="16200000">
                <a:off x="5078898" y="1195026"/>
                <a:ext cx="511574" cy="479955"/>
                <a:chOff x="3643201" y="1238469"/>
                <a:chExt cx="511574" cy="479955"/>
              </a:xfrm>
            </p:grpSpPr>
            <p:grpSp>
              <p:nvGrpSpPr>
                <p:cNvPr id="56" name="Group 55">
                  <a:extLst>
                    <a:ext uri="{FF2B5EF4-FFF2-40B4-BE49-F238E27FC236}">
                      <a16:creationId xmlns:a16="http://schemas.microsoft.com/office/drawing/2014/main" id="{31C3A8EC-D4DA-9D40-BDE4-F879118A1ED8}"/>
                    </a:ext>
                  </a:extLst>
                </p:cNvPr>
                <p:cNvGrpSpPr/>
                <p:nvPr/>
              </p:nvGrpSpPr>
              <p:grpSpPr>
                <a:xfrm rot="10800000">
                  <a:off x="3650910" y="1238469"/>
                  <a:ext cx="503865" cy="441959"/>
                  <a:chOff x="3213405" y="1669084"/>
                  <a:chExt cx="503865" cy="441959"/>
                </a:xfrm>
              </p:grpSpPr>
              <p:grpSp>
                <p:nvGrpSpPr>
                  <p:cNvPr id="59" name="Group 58">
                    <a:extLst>
                      <a:ext uri="{FF2B5EF4-FFF2-40B4-BE49-F238E27FC236}">
                        <a16:creationId xmlns:a16="http://schemas.microsoft.com/office/drawing/2014/main" id="{8CA3B7FC-0DFC-EB47-BDA3-889B002D30D4}"/>
                      </a:ext>
                    </a:extLst>
                  </p:cNvPr>
                  <p:cNvGrpSpPr/>
                  <p:nvPr/>
                </p:nvGrpSpPr>
                <p:grpSpPr>
                  <a:xfrm rot="10800000">
                    <a:off x="3238177" y="1669084"/>
                    <a:ext cx="463352" cy="441959"/>
                    <a:chOff x="5458290" y="1450090"/>
                    <a:chExt cx="463352" cy="441959"/>
                  </a:xfrm>
                </p:grpSpPr>
                <p:cxnSp>
                  <p:nvCxnSpPr>
                    <p:cNvPr id="62" name="Straight Arrow Connector 61">
                      <a:extLst>
                        <a:ext uri="{FF2B5EF4-FFF2-40B4-BE49-F238E27FC236}">
                          <a16:creationId xmlns:a16="http://schemas.microsoft.com/office/drawing/2014/main" id="{2A51EDBD-51B3-2842-A4DD-A6BB4630604F}"/>
                        </a:ext>
                      </a:extLst>
                    </p:cNvPr>
                    <p:cNvCxnSpPr>
                      <a:cxnSpLocks/>
                    </p:cNvCxnSpPr>
                    <p:nvPr/>
                  </p:nvCxnSpPr>
                  <p:spPr bwMode="auto">
                    <a:xfrm rot="10800000" flipH="1">
                      <a:off x="5458290" y="1877208"/>
                      <a:ext cx="463352" cy="14841"/>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cxnSp>
                  <p:nvCxnSpPr>
                    <p:cNvPr id="63" name="Straight Arrow Connector 62">
                      <a:extLst>
                        <a:ext uri="{FF2B5EF4-FFF2-40B4-BE49-F238E27FC236}">
                          <a16:creationId xmlns:a16="http://schemas.microsoft.com/office/drawing/2014/main" id="{B26DF834-D1CC-2C43-A014-0A8BB1875F2D}"/>
                        </a:ext>
                      </a:extLst>
                    </p:cNvPr>
                    <p:cNvCxnSpPr>
                      <a:cxnSpLocks/>
                    </p:cNvCxnSpPr>
                    <p:nvPr/>
                  </p:nvCxnSpPr>
                  <p:spPr bwMode="auto">
                    <a:xfrm rot="10800000" flipH="1">
                      <a:off x="5458290" y="1450090"/>
                      <a:ext cx="3741" cy="441959"/>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grpSp>
              <p:cxnSp>
                <p:nvCxnSpPr>
                  <p:cNvPr id="61" name="Straight Arrow Connector 60">
                    <a:extLst>
                      <a:ext uri="{FF2B5EF4-FFF2-40B4-BE49-F238E27FC236}">
                        <a16:creationId xmlns:a16="http://schemas.microsoft.com/office/drawing/2014/main" id="{DA266D27-7F8C-6348-AC2F-4C6A770330ED}"/>
                      </a:ext>
                    </a:extLst>
                  </p:cNvPr>
                  <p:cNvCxnSpPr>
                    <a:cxnSpLocks/>
                  </p:cNvCxnSpPr>
                  <p:nvPr/>
                </p:nvCxnSpPr>
                <p:spPr bwMode="auto">
                  <a:xfrm rot="13500000" flipV="1">
                    <a:off x="3465338" y="1632020"/>
                    <a:ext cx="0" cy="503865"/>
                  </a:xfrm>
                  <a:prstGeom prst="straightConnector1">
                    <a:avLst/>
                  </a:prstGeom>
                  <a:solidFill>
                    <a:schemeClr val="accent1"/>
                  </a:solidFill>
                  <a:ln w="25400" cap="flat" cmpd="sng" algn="ctr">
                    <a:solidFill>
                      <a:srgbClr val="FF0000"/>
                    </a:solidFill>
                    <a:prstDash val="solid"/>
                    <a:round/>
                    <a:headEnd type="none" w="med" len="med"/>
                    <a:tailEnd type="triangle" w="lg" len="lg"/>
                  </a:ln>
                  <a:effectLst/>
                </p:spPr>
              </p:cxnSp>
            </p:grpSp>
            <p:sp>
              <p:nvSpPr>
                <p:cNvPr id="57" name="Oval 56">
                  <a:extLst>
                    <a:ext uri="{FF2B5EF4-FFF2-40B4-BE49-F238E27FC236}">
                      <a16:creationId xmlns:a16="http://schemas.microsoft.com/office/drawing/2014/main" id="{364C34C9-22A2-3041-B5FB-EB242C6DEAB0}"/>
                    </a:ext>
                  </a:extLst>
                </p:cNvPr>
                <p:cNvSpPr/>
                <p:nvPr/>
              </p:nvSpPr>
              <p:spPr>
                <a:xfrm>
                  <a:off x="3643201" y="1617205"/>
                  <a:ext cx="80907" cy="101219"/>
                </a:xfrm>
                <a:prstGeom prst="ellipse">
                  <a:avLst/>
                </a:prstGeom>
                <a:solidFill>
                  <a:schemeClr val="accent2">
                    <a:lumMod val="60000"/>
                    <a:lumOff val="40000"/>
                  </a:scheme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grpSp>
            <p:nvGrpSpPr>
              <p:cNvPr id="45" name="Group 44">
                <a:extLst>
                  <a:ext uri="{FF2B5EF4-FFF2-40B4-BE49-F238E27FC236}">
                    <a16:creationId xmlns:a16="http://schemas.microsoft.com/office/drawing/2014/main" id="{302E60DD-9230-2B49-A0C3-9E87E48C98A5}"/>
                  </a:ext>
                </a:extLst>
              </p:cNvPr>
              <p:cNvGrpSpPr/>
              <p:nvPr/>
            </p:nvGrpSpPr>
            <p:grpSpPr>
              <a:xfrm>
                <a:off x="4913621" y="3067800"/>
                <a:ext cx="511574" cy="479955"/>
                <a:chOff x="3643201" y="1238469"/>
                <a:chExt cx="511574" cy="479955"/>
              </a:xfrm>
            </p:grpSpPr>
            <p:grpSp>
              <p:nvGrpSpPr>
                <p:cNvPr id="48" name="Group 47">
                  <a:extLst>
                    <a:ext uri="{FF2B5EF4-FFF2-40B4-BE49-F238E27FC236}">
                      <a16:creationId xmlns:a16="http://schemas.microsoft.com/office/drawing/2014/main" id="{5C9AF759-1756-514F-AA9A-DC549F8831DB}"/>
                    </a:ext>
                  </a:extLst>
                </p:cNvPr>
                <p:cNvGrpSpPr/>
                <p:nvPr/>
              </p:nvGrpSpPr>
              <p:grpSpPr>
                <a:xfrm rot="10800000">
                  <a:off x="3650910" y="1238469"/>
                  <a:ext cx="503865" cy="441959"/>
                  <a:chOff x="3213405" y="1669084"/>
                  <a:chExt cx="503865" cy="441959"/>
                </a:xfrm>
              </p:grpSpPr>
              <p:grpSp>
                <p:nvGrpSpPr>
                  <p:cNvPr id="50" name="Group 49">
                    <a:extLst>
                      <a:ext uri="{FF2B5EF4-FFF2-40B4-BE49-F238E27FC236}">
                        <a16:creationId xmlns:a16="http://schemas.microsoft.com/office/drawing/2014/main" id="{2FD6FE2F-F5A7-0240-B61E-8ED2CEF6A061}"/>
                      </a:ext>
                    </a:extLst>
                  </p:cNvPr>
                  <p:cNvGrpSpPr/>
                  <p:nvPr/>
                </p:nvGrpSpPr>
                <p:grpSpPr>
                  <a:xfrm rot="10800000">
                    <a:off x="3238177" y="1669084"/>
                    <a:ext cx="463352" cy="441959"/>
                    <a:chOff x="5458290" y="1450090"/>
                    <a:chExt cx="463352" cy="441959"/>
                  </a:xfrm>
                </p:grpSpPr>
                <p:cxnSp>
                  <p:nvCxnSpPr>
                    <p:cNvPr id="52" name="Straight Arrow Connector 51">
                      <a:extLst>
                        <a:ext uri="{FF2B5EF4-FFF2-40B4-BE49-F238E27FC236}">
                          <a16:creationId xmlns:a16="http://schemas.microsoft.com/office/drawing/2014/main" id="{600B54A3-4A96-BE47-9E59-47A0097E4C68}"/>
                        </a:ext>
                      </a:extLst>
                    </p:cNvPr>
                    <p:cNvCxnSpPr>
                      <a:cxnSpLocks/>
                    </p:cNvCxnSpPr>
                    <p:nvPr/>
                  </p:nvCxnSpPr>
                  <p:spPr bwMode="auto">
                    <a:xfrm rot="10800000" flipH="1">
                      <a:off x="5458290" y="1877208"/>
                      <a:ext cx="463352" cy="14841"/>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cxnSp>
                  <p:nvCxnSpPr>
                    <p:cNvPr id="55" name="Straight Arrow Connector 54">
                      <a:extLst>
                        <a:ext uri="{FF2B5EF4-FFF2-40B4-BE49-F238E27FC236}">
                          <a16:creationId xmlns:a16="http://schemas.microsoft.com/office/drawing/2014/main" id="{C84BD7F3-53A4-704C-AECD-0A1AF9142DDF}"/>
                        </a:ext>
                      </a:extLst>
                    </p:cNvPr>
                    <p:cNvCxnSpPr>
                      <a:cxnSpLocks/>
                    </p:cNvCxnSpPr>
                    <p:nvPr/>
                  </p:nvCxnSpPr>
                  <p:spPr bwMode="auto">
                    <a:xfrm rot="10800000" flipH="1">
                      <a:off x="5458290" y="1450090"/>
                      <a:ext cx="3741" cy="441959"/>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grpSp>
              <p:cxnSp>
                <p:nvCxnSpPr>
                  <p:cNvPr id="51" name="Straight Arrow Connector 50">
                    <a:extLst>
                      <a:ext uri="{FF2B5EF4-FFF2-40B4-BE49-F238E27FC236}">
                        <a16:creationId xmlns:a16="http://schemas.microsoft.com/office/drawing/2014/main" id="{70BCB553-BB20-5F4C-9DC2-FF294D1F4A95}"/>
                      </a:ext>
                    </a:extLst>
                  </p:cNvPr>
                  <p:cNvCxnSpPr>
                    <a:cxnSpLocks/>
                  </p:cNvCxnSpPr>
                  <p:nvPr/>
                </p:nvCxnSpPr>
                <p:spPr bwMode="auto">
                  <a:xfrm rot="13500000" flipV="1">
                    <a:off x="3465338" y="1632020"/>
                    <a:ext cx="0" cy="503865"/>
                  </a:xfrm>
                  <a:prstGeom prst="straightConnector1">
                    <a:avLst/>
                  </a:prstGeom>
                  <a:solidFill>
                    <a:schemeClr val="accent1"/>
                  </a:solidFill>
                  <a:ln w="25400" cap="flat" cmpd="sng" algn="ctr">
                    <a:solidFill>
                      <a:srgbClr val="FF0000"/>
                    </a:solidFill>
                    <a:prstDash val="solid"/>
                    <a:round/>
                    <a:headEnd type="none" w="med" len="med"/>
                    <a:tailEnd type="triangle" w="lg" len="lg"/>
                  </a:ln>
                  <a:effectLst/>
                </p:spPr>
              </p:cxnSp>
            </p:grpSp>
            <p:sp>
              <p:nvSpPr>
                <p:cNvPr id="49" name="Oval 48">
                  <a:extLst>
                    <a:ext uri="{FF2B5EF4-FFF2-40B4-BE49-F238E27FC236}">
                      <a16:creationId xmlns:a16="http://schemas.microsoft.com/office/drawing/2014/main" id="{E8D1312C-E627-8045-9227-A4C83D42823C}"/>
                    </a:ext>
                  </a:extLst>
                </p:cNvPr>
                <p:cNvSpPr/>
                <p:nvPr/>
              </p:nvSpPr>
              <p:spPr>
                <a:xfrm>
                  <a:off x="3643201" y="1617205"/>
                  <a:ext cx="80907" cy="101219"/>
                </a:xfrm>
                <a:prstGeom prst="ellipse">
                  <a:avLst/>
                </a:prstGeom>
                <a:solidFill>
                  <a:schemeClr val="accent2">
                    <a:lumMod val="60000"/>
                    <a:lumOff val="40000"/>
                  </a:scheme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sp>
            <p:nvSpPr>
              <p:cNvPr id="46" name="Rectangle 6">
                <a:extLst>
                  <a:ext uri="{FF2B5EF4-FFF2-40B4-BE49-F238E27FC236}">
                    <a16:creationId xmlns:a16="http://schemas.microsoft.com/office/drawing/2014/main" id="{9AFE7CC7-3CAE-FA4F-8E2C-85E8BF548F80}"/>
                  </a:ext>
                </a:extLst>
              </p:cNvPr>
              <p:cNvSpPr>
                <a:spLocks noChangeArrowheads="1"/>
              </p:cNvSpPr>
              <p:nvPr/>
            </p:nvSpPr>
            <p:spPr bwMode="auto">
              <a:xfrm>
                <a:off x="5168747" y="2941435"/>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a:solidFill>
                      <a:srgbClr val="FF0000"/>
                    </a:solidFill>
                    <a:ea typeface="Times New Roman" pitchFamily="-84" charset="0"/>
                    <a:cs typeface="Helvetica"/>
                  </a:rPr>
                  <a:t>E</a:t>
                </a:r>
                <a:r>
                  <a:rPr lang="en-US" sz="1800" i="1" baseline="-25000" dirty="0">
                    <a:solidFill>
                      <a:srgbClr val="FF0000"/>
                    </a:solidFill>
                    <a:ea typeface="Times New Roman" pitchFamily="-84" charset="0"/>
                    <a:cs typeface="Helvetica"/>
                  </a:rPr>
                  <a:t>t</a:t>
                </a:r>
                <a:endParaRPr lang="en-US" sz="1800" i="1" baseline="-25000" dirty="0">
                  <a:solidFill>
                    <a:srgbClr val="FF0000"/>
                  </a:solidFill>
                  <a:latin typeface="+mn-lt"/>
                  <a:ea typeface="Times New Roman" pitchFamily="-84" charset="0"/>
                  <a:cs typeface="Helvetica"/>
                </a:endParaRPr>
              </a:p>
            </p:txBody>
          </p:sp>
        </p:grpSp>
        <p:sp>
          <p:nvSpPr>
            <p:cNvPr id="33" name="Rectangle 6">
              <a:extLst>
                <a:ext uri="{FF2B5EF4-FFF2-40B4-BE49-F238E27FC236}">
                  <a16:creationId xmlns:a16="http://schemas.microsoft.com/office/drawing/2014/main" id="{336B15DC-8989-5F46-9B65-E9C9D0172A6A}"/>
                </a:ext>
              </a:extLst>
            </p:cNvPr>
            <p:cNvSpPr>
              <a:spLocks noChangeArrowheads="1"/>
            </p:cNvSpPr>
            <p:nvPr/>
          </p:nvSpPr>
          <p:spPr bwMode="auto">
            <a:xfrm>
              <a:off x="7498314" y="3746582"/>
              <a:ext cx="1583607" cy="923330"/>
            </a:xfrm>
            <a:prstGeom prst="rect">
              <a:avLst/>
            </a:prstGeom>
            <a:noFill/>
            <a:ln w="9525">
              <a:noFill/>
              <a:miter lim="800000"/>
              <a:headEnd/>
              <a:tailEnd/>
            </a:ln>
          </p:spPr>
          <p:txBody>
            <a:bodyPr wrap="square" anchor="ctr">
              <a:prstTxWarp prst="textNoShape">
                <a:avLst/>
              </a:prstTxWarp>
              <a:spAutoFit/>
            </a:bodyPr>
            <a:lstStyle/>
            <a:p>
              <a:pPr algn="ctr"/>
              <a:r>
                <a:rPr lang="en-US" sz="1800" dirty="0">
                  <a:solidFill>
                    <a:srgbClr val="FF0000"/>
                  </a:solidFill>
                  <a:ea typeface="Times New Roman" pitchFamily="-84" charset="0"/>
                  <a:cs typeface="Helvetica"/>
                </a:rPr>
                <a:t>Conditions in medium 1:</a:t>
              </a:r>
            </a:p>
            <a:p>
              <a:pPr algn="ctr"/>
              <a:r>
                <a:rPr lang="en-US" sz="1800" i="1" dirty="0">
                  <a:solidFill>
                    <a:srgbClr val="FF0000"/>
                  </a:solidFill>
                  <a:ea typeface="Times New Roman" pitchFamily="-84" charset="0"/>
                  <a:cs typeface="Helvetica"/>
                </a:rPr>
                <a:t>𝜀</a:t>
              </a:r>
              <a:r>
                <a:rPr lang="en-US" sz="1800" i="1" baseline="-25000" dirty="0">
                  <a:solidFill>
                    <a:srgbClr val="FF0000"/>
                  </a:solidFill>
                  <a:ea typeface="Times New Roman" pitchFamily="-84" charset="0"/>
                  <a:cs typeface="Helvetica"/>
                </a:rPr>
                <a:t>1</a:t>
              </a:r>
              <a:r>
                <a:rPr lang="en-US" sz="1800" i="1" dirty="0">
                  <a:solidFill>
                    <a:srgbClr val="FF0000"/>
                  </a:solidFill>
                  <a:ea typeface="Times New Roman" pitchFamily="-84" charset="0"/>
                  <a:cs typeface="Helvetica"/>
                </a:rPr>
                <a:t>, 𝜇</a:t>
              </a:r>
              <a:r>
                <a:rPr lang="en-US" sz="1800" i="1" baseline="-25000" dirty="0">
                  <a:solidFill>
                    <a:srgbClr val="FF0000"/>
                  </a:solidFill>
                  <a:ea typeface="Times New Roman" pitchFamily="-84" charset="0"/>
                  <a:cs typeface="Helvetica"/>
                </a:rPr>
                <a:t>1</a:t>
              </a:r>
              <a:r>
                <a:rPr lang="en-US" sz="1800" i="1" dirty="0">
                  <a:solidFill>
                    <a:srgbClr val="FF0000"/>
                  </a:solidFill>
                  <a:ea typeface="Times New Roman" pitchFamily="-84" charset="0"/>
                  <a:cs typeface="Helvetica"/>
                </a:rPr>
                <a:t>, n</a:t>
              </a:r>
              <a:r>
                <a:rPr lang="en-US" sz="1800" i="1" baseline="-25000" dirty="0">
                  <a:solidFill>
                    <a:srgbClr val="FF0000"/>
                  </a:solidFill>
                  <a:ea typeface="Times New Roman" pitchFamily="-84" charset="0"/>
                  <a:cs typeface="Helvetica"/>
                </a:rPr>
                <a:t>1</a:t>
              </a:r>
              <a:endParaRPr lang="en-US" sz="1800" i="1" baseline="-25000" dirty="0">
                <a:solidFill>
                  <a:srgbClr val="FF0000"/>
                </a:solidFill>
                <a:latin typeface="+mn-lt"/>
                <a:ea typeface="Times New Roman" pitchFamily="-84" charset="0"/>
                <a:cs typeface="Helvetica"/>
              </a:endParaRPr>
            </a:p>
          </p:txBody>
        </p:sp>
        <p:sp>
          <p:nvSpPr>
            <p:cNvPr id="34" name="Rectangle 6">
              <a:extLst>
                <a:ext uri="{FF2B5EF4-FFF2-40B4-BE49-F238E27FC236}">
                  <a16:creationId xmlns:a16="http://schemas.microsoft.com/office/drawing/2014/main" id="{45800EDD-5800-4F49-A4FF-6C2429EDA6F0}"/>
                </a:ext>
              </a:extLst>
            </p:cNvPr>
            <p:cNvSpPr>
              <a:spLocks noChangeArrowheads="1"/>
            </p:cNvSpPr>
            <p:nvPr/>
          </p:nvSpPr>
          <p:spPr bwMode="auto">
            <a:xfrm>
              <a:off x="7498314" y="4896494"/>
              <a:ext cx="1583607" cy="923330"/>
            </a:xfrm>
            <a:prstGeom prst="rect">
              <a:avLst/>
            </a:prstGeom>
            <a:noFill/>
            <a:ln w="9525">
              <a:noFill/>
              <a:miter lim="800000"/>
              <a:headEnd/>
              <a:tailEnd/>
            </a:ln>
          </p:spPr>
          <p:txBody>
            <a:bodyPr wrap="square" anchor="ctr">
              <a:prstTxWarp prst="textNoShape">
                <a:avLst/>
              </a:prstTxWarp>
              <a:spAutoFit/>
            </a:bodyPr>
            <a:lstStyle/>
            <a:p>
              <a:pPr algn="ctr"/>
              <a:r>
                <a:rPr lang="en-US" sz="1800" dirty="0">
                  <a:solidFill>
                    <a:srgbClr val="0070C0"/>
                  </a:solidFill>
                  <a:ea typeface="Times New Roman" pitchFamily="-84" charset="0"/>
                  <a:cs typeface="Helvetica"/>
                </a:rPr>
                <a:t>Conditions in medium 2:</a:t>
              </a:r>
            </a:p>
            <a:p>
              <a:pPr algn="ctr"/>
              <a:r>
                <a:rPr lang="en-US" sz="1800" i="1" dirty="0">
                  <a:solidFill>
                    <a:srgbClr val="0070C0"/>
                  </a:solidFill>
                  <a:ea typeface="Times New Roman" pitchFamily="-84" charset="0"/>
                  <a:cs typeface="Helvetica"/>
                </a:rPr>
                <a:t>𝜀</a:t>
              </a:r>
              <a:r>
                <a:rPr lang="en-US" sz="1800" i="1" baseline="-25000" dirty="0">
                  <a:solidFill>
                    <a:srgbClr val="0070C0"/>
                  </a:solidFill>
                  <a:ea typeface="Times New Roman" pitchFamily="-84" charset="0"/>
                  <a:cs typeface="Helvetica"/>
                </a:rPr>
                <a:t>2</a:t>
              </a:r>
              <a:r>
                <a:rPr lang="en-US" sz="1800" i="1" dirty="0">
                  <a:solidFill>
                    <a:srgbClr val="0070C0"/>
                  </a:solidFill>
                  <a:ea typeface="Times New Roman" pitchFamily="-84" charset="0"/>
                  <a:cs typeface="Helvetica"/>
                </a:rPr>
                <a:t>, 𝜇</a:t>
              </a:r>
              <a:r>
                <a:rPr lang="en-US" sz="1800" i="1" baseline="-25000" dirty="0">
                  <a:solidFill>
                    <a:srgbClr val="0070C0"/>
                  </a:solidFill>
                  <a:ea typeface="Times New Roman" pitchFamily="-84" charset="0"/>
                  <a:cs typeface="Helvetica"/>
                </a:rPr>
                <a:t>2</a:t>
              </a:r>
              <a:r>
                <a:rPr lang="en-US" sz="1800" i="1" dirty="0">
                  <a:solidFill>
                    <a:srgbClr val="0070C0"/>
                  </a:solidFill>
                  <a:ea typeface="Times New Roman" pitchFamily="-84" charset="0"/>
                  <a:cs typeface="Helvetica"/>
                </a:rPr>
                <a:t>, n</a:t>
              </a:r>
              <a:r>
                <a:rPr lang="en-US" sz="1800" i="1" baseline="-25000" dirty="0">
                  <a:solidFill>
                    <a:srgbClr val="0070C0"/>
                  </a:solidFill>
                  <a:ea typeface="Times New Roman" pitchFamily="-84" charset="0"/>
                  <a:cs typeface="Helvetica"/>
                </a:rPr>
                <a:t>2</a:t>
              </a:r>
              <a:endParaRPr lang="en-US" sz="1800" i="1" baseline="-25000" dirty="0">
                <a:solidFill>
                  <a:srgbClr val="0070C0"/>
                </a:solidFill>
                <a:latin typeface="+mn-lt"/>
                <a:ea typeface="Times New Roman" pitchFamily="-84" charset="0"/>
                <a:cs typeface="Helvetica"/>
              </a:endParaRPr>
            </a:p>
          </p:txBody>
        </p:sp>
      </p:grpSp>
      <p:cxnSp>
        <p:nvCxnSpPr>
          <p:cNvPr id="71" name="Straight Arrow Connector 70">
            <a:extLst>
              <a:ext uri="{FF2B5EF4-FFF2-40B4-BE49-F238E27FC236}">
                <a16:creationId xmlns:a16="http://schemas.microsoft.com/office/drawing/2014/main" id="{F02D6C80-3F68-4E40-8CCB-E68B55F4BBA1}"/>
              </a:ext>
            </a:extLst>
          </p:cNvPr>
          <p:cNvCxnSpPr>
            <a:cxnSpLocks/>
          </p:cNvCxnSpPr>
          <p:nvPr/>
        </p:nvCxnSpPr>
        <p:spPr bwMode="auto">
          <a:xfrm rot="10800000" flipH="1">
            <a:off x="4975018" y="4684212"/>
            <a:ext cx="463352" cy="14841"/>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sp>
        <p:nvSpPr>
          <p:cNvPr id="72" name="Rectangle 6">
            <a:extLst>
              <a:ext uri="{FF2B5EF4-FFF2-40B4-BE49-F238E27FC236}">
                <a16:creationId xmlns:a16="http://schemas.microsoft.com/office/drawing/2014/main" id="{204CFBF5-C940-9B45-AADE-1D670702FC0E}"/>
              </a:ext>
            </a:extLst>
          </p:cNvPr>
          <p:cNvSpPr>
            <a:spLocks noChangeArrowheads="1"/>
          </p:cNvSpPr>
          <p:nvPr/>
        </p:nvSpPr>
        <p:spPr bwMode="auto">
          <a:xfrm>
            <a:off x="4787812" y="4364566"/>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a:ea typeface="Times New Roman" pitchFamily="-84" charset="0"/>
                <a:cs typeface="Helvetica"/>
              </a:rPr>
              <a:t>x</a:t>
            </a:r>
            <a:endParaRPr lang="en-US" sz="1800" i="1" baseline="-25000" dirty="0">
              <a:latin typeface="+mn-lt"/>
              <a:ea typeface="Times New Roman" pitchFamily="-84" charset="0"/>
              <a:cs typeface="Helvetica"/>
            </a:endParaRPr>
          </a:p>
        </p:txBody>
      </p:sp>
      <p:pic>
        <p:nvPicPr>
          <p:cNvPr id="8" name="Picture 7">
            <a:extLst>
              <a:ext uri="{FF2B5EF4-FFF2-40B4-BE49-F238E27FC236}">
                <a16:creationId xmlns:a16="http://schemas.microsoft.com/office/drawing/2014/main" id="{3B246197-F11D-1249-8A3D-9376D6DF8EA6}"/>
              </a:ext>
            </a:extLst>
          </p:cNvPr>
          <p:cNvPicPr>
            <a:picLocks noChangeAspect="1"/>
          </p:cNvPicPr>
          <p:nvPr/>
        </p:nvPicPr>
        <p:blipFill>
          <a:blip r:embed="rId7"/>
          <a:stretch>
            <a:fillRect/>
          </a:stretch>
        </p:blipFill>
        <p:spPr>
          <a:xfrm>
            <a:off x="1818879" y="937775"/>
            <a:ext cx="1143000" cy="635000"/>
          </a:xfrm>
          <a:prstGeom prst="rect">
            <a:avLst/>
          </a:prstGeom>
        </p:spPr>
      </p:pic>
      <p:pic>
        <p:nvPicPr>
          <p:cNvPr id="9" name="Picture 8">
            <a:extLst>
              <a:ext uri="{FF2B5EF4-FFF2-40B4-BE49-F238E27FC236}">
                <a16:creationId xmlns:a16="http://schemas.microsoft.com/office/drawing/2014/main" id="{FFD3551D-90DA-574E-BA52-6F7578202943}"/>
              </a:ext>
            </a:extLst>
          </p:cNvPr>
          <p:cNvPicPr>
            <a:picLocks noChangeAspect="1"/>
          </p:cNvPicPr>
          <p:nvPr/>
        </p:nvPicPr>
        <p:blipFill>
          <a:blip r:embed="rId8"/>
          <a:stretch>
            <a:fillRect/>
          </a:stretch>
        </p:blipFill>
        <p:spPr>
          <a:xfrm>
            <a:off x="5481439" y="977977"/>
            <a:ext cx="1143000" cy="635000"/>
          </a:xfrm>
          <a:prstGeom prst="rect">
            <a:avLst/>
          </a:prstGeom>
        </p:spPr>
      </p:pic>
      <p:sp>
        <p:nvSpPr>
          <p:cNvPr id="89" name="Rectangle 6">
            <a:extLst>
              <a:ext uri="{FF2B5EF4-FFF2-40B4-BE49-F238E27FC236}">
                <a16:creationId xmlns:a16="http://schemas.microsoft.com/office/drawing/2014/main" id="{B3DC56F7-82FC-9D41-B334-FC1F08633A35}"/>
              </a:ext>
            </a:extLst>
          </p:cNvPr>
          <p:cNvSpPr>
            <a:spLocks noChangeArrowheads="1"/>
          </p:cNvSpPr>
          <p:nvPr/>
        </p:nvSpPr>
        <p:spPr bwMode="auto">
          <a:xfrm>
            <a:off x="3340507" y="1019354"/>
            <a:ext cx="2157608" cy="400110"/>
          </a:xfrm>
          <a:prstGeom prst="rect">
            <a:avLst/>
          </a:prstGeom>
          <a:noFill/>
          <a:ln w="9525">
            <a:noFill/>
            <a:miter lim="800000"/>
            <a:headEnd/>
            <a:tailEnd/>
          </a:ln>
        </p:spPr>
        <p:txBody>
          <a:bodyPr wrap="square" anchor="ctr">
            <a:prstTxWarp prst="textNoShape">
              <a:avLst/>
            </a:prstTxWarp>
            <a:spAutoFit/>
          </a:bodyPr>
          <a:lstStyle/>
          <a:p>
            <a:r>
              <a:rPr lang="en-US" sz="2000" dirty="0">
                <a:ea typeface="Times New Roman" pitchFamily="-84" charset="0"/>
                <a:cs typeface="Helvetica"/>
              </a:rPr>
              <a:t> and in medium 2, </a:t>
            </a:r>
          </a:p>
        </p:txBody>
      </p:sp>
      <p:sp>
        <p:nvSpPr>
          <p:cNvPr id="90" name="Rectangle 6">
            <a:extLst>
              <a:ext uri="{FF2B5EF4-FFF2-40B4-BE49-F238E27FC236}">
                <a16:creationId xmlns:a16="http://schemas.microsoft.com/office/drawing/2014/main" id="{033A7EF5-648F-964F-BB06-31FC2C50652E}"/>
              </a:ext>
            </a:extLst>
          </p:cNvPr>
          <p:cNvSpPr>
            <a:spLocks noChangeArrowheads="1"/>
          </p:cNvSpPr>
          <p:nvPr/>
        </p:nvSpPr>
        <p:spPr bwMode="auto">
          <a:xfrm>
            <a:off x="194986" y="1892098"/>
            <a:ext cx="8377580" cy="707886"/>
          </a:xfrm>
          <a:prstGeom prst="rect">
            <a:avLst/>
          </a:prstGeom>
          <a:noFill/>
          <a:ln w="9525">
            <a:noFill/>
            <a:miter lim="800000"/>
            <a:headEnd/>
            <a:tailEnd/>
          </a:ln>
        </p:spPr>
        <p:txBody>
          <a:bodyPr wrap="square" anchor="ctr">
            <a:prstTxWarp prst="textNoShape">
              <a:avLst/>
            </a:prstTxWarp>
            <a:spAutoFit/>
          </a:bodyPr>
          <a:lstStyle/>
          <a:p>
            <a:r>
              <a:rPr lang="en-US" sz="2000" dirty="0">
                <a:ea typeface="Times New Roman" pitchFamily="-84" charset="0"/>
                <a:cs typeface="Helvetica"/>
              </a:rPr>
              <a:t>Since our components of </a:t>
            </a:r>
            <a:r>
              <a:rPr lang="en-US" sz="2000" i="1" dirty="0">
                <a:ea typeface="Times New Roman" pitchFamily="-84" charset="0"/>
                <a:cs typeface="Helvetica"/>
              </a:rPr>
              <a:t>k</a:t>
            </a:r>
            <a:r>
              <a:rPr lang="en-US" sz="2000" dirty="0">
                <a:ea typeface="Times New Roman" pitchFamily="-84" charset="0"/>
                <a:cs typeface="Helvetica"/>
              </a:rPr>
              <a:t> parallel with the interface must be equal we can write, </a:t>
            </a:r>
          </a:p>
        </p:txBody>
      </p:sp>
      <p:pic>
        <p:nvPicPr>
          <p:cNvPr id="11" name="Picture 10">
            <a:extLst>
              <a:ext uri="{FF2B5EF4-FFF2-40B4-BE49-F238E27FC236}">
                <a16:creationId xmlns:a16="http://schemas.microsoft.com/office/drawing/2014/main" id="{8B904659-206D-124E-9628-273557238DAA}"/>
              </a:ext>
            </a:extLst>
          </p:cNvPr>
          <p:cNvPicPr>
            <a:picLocks noChangeAspect="1"/>
          </p:cNvPicPr>
          <p:nvPr/>
        </p:nvPicPr>
        <p:blipFill>
          <a:blip r:embed="rId9"/>
          <a:stretch>
            <a:fillRect/>
          </a:stretch>
        </p:blipFill>
        <p:spPr>
          <a:xfrm>
            <a:off x="811273" y="2640485"/>
            <a:ext cx="1752600" cy="355600"/>
          </a:xfrm>
          <a:prstGeom prst="rect">
            <a:avLst/>
          </a:prstGeom>
        </p:spPr>
      </p:pic>
      <p:pic>
        <p:nvPicPr>
          <p:cNvPr id="12" name="Picture 11">
            <a:extLst>
              <a:ext uri="{FF2B5EF4-FFF2-40B4-BE49-F238E27FC236}">
                <a16:creationId xmlns:a16="http://schemas.microsoft.com/office/drawing/2014/main" id="{6AC062C5-CA37-9844-A900-003E17492196}"/>
              </a:ext>
            </a:extLst>
          </p:cNvPr>
          <p:cNvPicPr>
            <a:picLocks noChangeAspect="1"/>
          </p:cNvPicPr>
          <p:nvPr/>
        </p:nvPicPr>
        <p:blipFill>
          <a:blip r:embed="rId10"/>
          <a:stretch>
            <a:fillRect/>
          </a:stretch>
        </p:blipFill>
        <p:spPr>
          <a:xfrm>
            <a:off x="5127746" y="2618146"/>
            <a:ext cx="2781300" cy="381000"/>
          </a:xfrm>
          <a:prstGeom prst="rect">
            <a:avLst/>
          </a:prstGeom>
        </p:spPr>
      </p:pic>
      <p:grpSp>
        <p:nvGrpSpPr>
          <p:cNvPr id="20" name="Group 19">
            <a:extLst>
              <a:ext uri="{FF2B5EF4-FFF2-40B4-BE49-F238E27FC236}">
                <a16:creationId xmlns:a16="http://schemas.microsoft.com/office/drawing/2014/main" id="{2E3FF94E-E96E-414E-8925-3C37FC0B9685}"/>
              </a:ext>
            </a:extLst>
          </p:cNvPr>
          <p:cNvGrpSpPr/>
          <p:nvPr/>
        </p:nvGrpSpPr>
        <p:grpSpPr>
          <a:xfrm>
            <a:off x="3320167" y="2100206"/>
            <a:ext cx="1099583" cy="1678051"/>
            <a:chOff x="1704505" y="3108975"/>
            <a:chExt cx="1099583" cy="1678051"/>
          </a:xfrm>
        </p:grpSpPr>
        <p:grpSp>
          <p:nvGrpSpPr>
            <p:cNvPr id="19" name="Group 18">
              <a:extLst>
                <a:ext uri="{FF2B5EF4-FFF2-40B4-BE49-F238E27FC236}">
                  <a16:creationId xmlns:a16="http://schemas.microsoft.com/office/drawing/2014/main" id="{5B015F5C-B994-4C4B-8016-5C3C3B73B2B9}"/>
                </a:ext>
              </a:extLst>
            </p:cNvPr>
            <p:cNvGrpSpPr/>
            <p:nvPr/>
          </p:nvGrpSpPr>
          <p:grpSpPr>
            <a:xfrm>
              <a:off x="1742555" y="3311027"/>
              <a:ext cx="1061533" cy="1475999"/>
              <a:chOff x="1352205" y="3188786"/>
              <a:chExt cx="1061533" cy="1475999"/>
            </a:xfrm>
          </p:grpSpPr>
          <p:cxnSp>
            <p:nvCxnSpPr>
              <p:cNvPr id="91" name="Straight Arrow Connector 90">
                <a:extLst>
                  <a:ext uri="{FF2B5EF4-FFF2-40B4-BE49-F238E27FC236}">
                    <a16:creationId xmlns:a16="http://schemas.microsoft.com/office/drawing/2014/main" id="{58A37707-0BEE-6F4F-B309-A07002539B27}"/>
                  </a:ext>
                </a:extLst>
              </p:cNvPr>
              <p:cNvCxnSpPr>
                <a:cxnSpLocks/>
              </p:cNvCxnSpPr>
              <p:nvPr/>
            </p:nvCxnSpPr>
            <p:spPr bwMode="auto">
              <a:xfrm flipV="1">
                <a:off x="1352205" y="3394646"/>
                <a:ext cx="1038174" cy="1"/>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cxnSp>
            <p:nvCxnSpPr>
              <p:cNvPr id="93" name="Straight Arrow Connector 92">
                <a:extLst>
                  <a:ext uri="{FF2B5EF4-FFF2-40B4-BE49-F238E27FC236}">
                    <a16:creationId xmlns:a16="http://schemas.microsoft.com/office/drawing/2014/main" id="{956FDCBB-1F27-4F4F-BD20-4EDEBEE41858}"/>
                  </a:ext>
                </a:extLst>
              </p:cNvPr>
              <p:cNvCxnSpPr>
                <a:cxnSpLocks/>
              </p:cNvCxnSpPr>
              <p:nvPr/>
            </p:nvCxnSpPr>
            <p:spPr bwMode="auto">
              <a:xfrm rot="18900000">
                <a:off x="1874051" y="3188786"/>
                <a:ext cx="0" cy="1475999"/>
              </a:xfrm>
              <a:prstGeom prst="straightConnector1">
                <a:avLst/>
              </a:prstGeom>
              <a:solidFill>
                <a:schemeClr val="accent1"/>
              </a:solidFill>
              <a:ln w="25400" cap="flat" cmpd="sng" algn="ctr">
                <a:solidFill>
                  <a:srgbClr val="FF0000"/>
                </a:solidFill>
                <a:prstDash val="solid"/>
                <a:round/>
                <a:headEnd type="none" w="med" len="med"/>
                <a:tailEnd type="triangle" w="lg" len="lg"/>
              </a:ln>
              <a:effectLst/>
            </p:spPr>
          </p:cxnSp>
          <p:cxnSp>
            <p:nvCxnSpPr>
              <p:cNvPr id="94" name="Straight Connector 93">
                <a:extLst>
                  <a:ext uri="{FF2B5EF4-FFF2-40B4-BE49-F238E27FC236}">
                    <a16:creationId xmlns:a16="http://schemas.microsoft.com/office/drawing/2014/main" id="{21C182B1-0D67-BF44-972F-1E4C710C4FB1}"/>
                  </a:ext>
                </a:extLst>
              </p:cNvPr>
              <p:cNvCxnSpPr>
                <a:cxnSpLocks/>
              </p:cNvCxnSpPr>
              <p:nvPr/>
            </p:nvCxnSpPr>
            <p:spPr bwMode="auto">
              <a:xfrm>
                <a:off x="2413738" y="3387532"/>
                <a:ext cx="0" cy="1061098"/>
              </a:xfrm>
              <a:prstGeom prst="line">
                <a:avLst/>
              </a:prstGeom>
              <a:solidFill>
                <a:schemeClr val="accent1"/>
              </a:solidFill>
              <a:ln w="19050" cap="flat" cmpd="sng" algn="ctr">
                <a:solidFill>
                  <a:schemeClr val="tx1"/>
                </a:solidFill>
                <a:prstDash val="dash"/>
                <a:round/>
                <a:headEnd type="none" w="med" len="med"/>
                <a:tailEnd type="none" w="med" len="med"/>
              </a:ln>
              <a:effectLst/>
            </p:spPr>
          </p:cxnSp>
          <p:pic>
            <p:nvPicPr>
              <p:cNvPr id="95" name="Picture 94">
                <a:extLst>
                  <a:ext uri="{FF2B5EF4-FFF2-40B4-BE49-F238E27FC236}">
                    <a16:creationId xmlns:a16="http://schemas.microsoft.com/office/drawing/2014/main" id="{BF044D59-BF53-0548-A96F-E4D3F59FA24E}"/>
                  </a:ext>
                </a:extLst>
              </p:cNvPr>
              <p:cNvPicPr>
                <a:picLocks noChangeAspect="1"/>
              </p:cNvPicPr>
              <p:nvPr/>
            </p:nvPicPr>
            <p:blipFill>
              <a:blip r:embed="rId4"/>
              <a:stretch>
                <a:fillRect/>
              </a:stretch>
            </p:blipFill>
            <p:spPr>
              <a:xfrm>
                <a:off x="2142636" y="3894490"/>
                <a:ext cx="215900" cy="279400"/>
              </a:xfrm>
              <a:prstGeom prst="rect">
                <a:avLst/>
              </a:prstGeom>
            </p:spPr>
          </p:pic>
        </p:grpSp>
        <p:sp>
          <p:nvSpPr>
            <p:cNvPr id="96" name="Rectangle 6">
              <a:extLst>
                <a:ext uri="{FF2B5EF4-FFF2-40B4-BE49-F238E27FC236}">
                  <a16:creationId xmlns:a16="http://schemas.microsoft.com/office/drawing/2014/main" id="{2566B8D3-0A79-3B42-99DA-9B5BA08CF4CF}"/>
                </a:ext>
              </a:extLst>
            </p:cNvPr>
            <p:cNvSpPr>
              <a:spLocks noChangeArrowheads="1"/>
            </p:cNvSpPr>
            <p:nvPr/>
          </p:nvSpPr>
          <p:spPr bwMode="auto">
            <a:xfrm>
              <a:off x="1704505" y="4009083"/>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a:solidFill>
                    <a:srgbClr val="FF0000"/>
                  </a:solidFill>
                  <a:ea typeface="Times New Roman" pitchFamily="-84" charset="0"/>
                  <a:cs typeface="Helvetica"/>
                </a:rPr>
                <a:t>k</a:t>
              </a:r>
              <a:r>
                <a:rPr lang="en-US" sz="1800" i="1" baseline="-25000" dirty="0">
                  <a:solidFill>
                    <a:srgbClr val="FF0000"/>
                  </a:solidFill>
                  <a:ea typeface="Times New Roman" pitchFamily="-84" charset="0"/>
                  <a:cs typeface="Helvetica"/>
                </a:rPr>
                <a:t>1</a:t>
              </a:r>
              <a:endParaRPr lang="en-US" sz="1800" i="1" baseline="-25000" dirty="0">
                <a:solidFill>
                  <a:srgbClr val="FF0000"/>
                </a:solidFill>
                <a:latin typeface="+mn-lt"/>
                <a:ea typeface="Times New Roman" pitchFamily="-84" charset="0"/>
                <a:cs typeface="Helvetica"/>
              </a:endParaRPr>
            </a:p>
          </p:txBody>
        </p:sp>
        <p:sp>
          <p:nvSpPr>
            <p:cNvPr id="97" name="Rectangle 6">
              <a:extLst>
                <a:ext uri="{FF2B5EF4-FFF2-40B4-BE49-F238E27FC236}">
                  <a16:creationId xmlns:a16="http://schemas.microsoft.com/office/drawing/2014/main" id="{226D3D96-8FB9-1345-AD0B-7AA0C3761AA5}"/>
                </a:ext>
              </a:extLst>
            </p:cNvPr>
            <p:cNvSpPr>
              <a:spLocks noChangeArrowheads="1"/>
            </p:cNvSpPr>
            <p:nvPr/>
          </p:nvSpPr>
          <p:spPr bwMode="auto">
            <a:xfrm>
              <a:off x="2039587" y="3108975"/>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a:ea typeface="Times New Roman" pitchFamily="-84" charset="0"/>
                  <a:cs typeface="Helvetica"/>
                </a:rPr>
                <a:t>x</a:t>
              </a:r>
              <a:endParaRPr lang="en-US" sz="1800" i="1" baseline="-25000" dirty="0">
                <a:latin typeface="+mn-lt"/>
                <a:ea typeface="Times New Roman" pitchFamily="-84" charset="0"/>
                <a:cs typeface="Helvetica"/>
              </a:endParaRPr>
            </a:p>
          </p:txBody>
        </p:sp>
      </p:grpSp>
      <p:pic>
        <p:nvPicPr>
          <p:cNvPr id="23" name="Picture 22">
            <a:extLst>
              <a:ext uri="{FF2B5EF4-FFF2-40B4-BE49-F238E27FC236}">
                <a16:creationId xmlns:a16="http://schemas.microsoft.com/office/drawing/2014/main" id="{E4F9EEBD-CF84-D24A-99AD-441832C1D272}"/>
              </a:ext>
            </a:extLst>
          </p:cNvPr>
          <p:cNvPicPr>
            <a:picLocks noChangeAspect="1"/>
          </p:cNvPicPr>
          <p:nvPr/>
        </p:nvPicPr>
        <p:blipFill>
          <a:blip r:embed="rId11"/>
          <a:stretch>
            <a:fillRect/>
          </a:stretch>
        </p:blipFill>
        <p:spPr>
          <a:xfrm>
            <a:off x="1060704" y="4233693"/>
            <a:ext cx="2667000" cy="635000"/>
          </a:xfrm>
          <a:prstGeom prst="rect">
            <a:avLst/>
          </a:prstGeom>
        </p:spPr>
      </p:pic>
      <p:sp>
        <p:nvSpPr>
          <p:cNvPr id="98" name="Rectangle 6">
            <a:extLst>
              <a:ext uri="{FF2B5EF4-FFF2-40B4-BE49-F238E27FC236}">
                <a16:creationId xmlns:a16="http://schemas.microsoft.com/office/drawing/2014/main" id="{C59C1151-D238-D64D-A6FB-AEC4EC4F83DB}"/>
              </a:ext>
            </a:extLst>
          </p:cNvPr>
          <p:cNvSpPr>
            <a:spLocks noChangeArrowheads="1"/>
          </p:cNvSpPr>
          <p:nvPr/>
        </p:nvSpPr>
        <p:spPr bwMode="auto">
          <a:xfrm>
            <a:off x="218034" y="3423681"/>
            <a:ext cx="4417328" cy="707886"/>
          </a:xfrm>
          <a:prstGeom prst="rect">
            <a:avLst/>
          </a:prstGeom>
          <a:noFill/>
          <a:ln w="9525">
            <a:noFill/>
            <a:miter lim="800000"/>
            <a:headEnd/>
            <a:tailEnd/>
          </a:ln>
        </p:spPr>
        <p:txBody>
          <a:bodyPr wrap="square" anchor="ctr">
            <a:prstTxWarp prst="textNoShape">
              <a:avLst/>
            </a:prstTxWarp>
            <a:spAutoFit/>
          </a:bodyPr>
          <a:lstStyle/>
          <a:p>
            <a:r>
              <a:rPr lang="en-US" sz="2000" dirty="0">
                <a:ea typeface="Times New Roman" pitchFamily="-84" charset="0"/>
                <a:cs typeface="Helvetica"/>
              </a:rPr>
              <a:t>Substituting in for </a:t>
            </a:r>
            <a:r>
              <a:rPr lang="en-US" sz="2000" i="1" dirty="0">
                <a:ea typeface="Times New Roman" pitchFamily="-84" charset="0"/>
                <a:cs typeface="Helvetica"/>
              </a:rPr>
              <a:t>k</a:t>
            </a:r>
            <a:r>
              <a:rPr lang="en-US" sz="2000" dirty="0">
                <a:ea typeface="Times New Roman" pitchFamily="-84" charset="0"/>
                <a:cs typeface="Helvetica"/>
              </a:rPr>
              <a:t> and multiplying through by the vacuum phase velocity: </a:t>
            </a:r>
          </a:p>
        </p:txBody>
      </p:sp>
      <p:pic>
        <p:nvPicPr>
          <p:cNvPr id="24" name="Picture 23">
            <a:extLst>
              <a:ext uri="{FF2B5EF4-FFF2-40B4-BE49-F238E27FC236}">
                <a16:creationId xmlns:a16="http://schemas.microsoft.com/office/drawing/2014/main" id="{2D7D3F46-1653-B146-BAA9-8EC42E163703}"/>
              </a:ext>
            </a:extLst>
          </p:cNvPr>
          <p:cNvPicPr>
            <a:picLocks noChangeAspect="1"/>
          </p:cNvPicPr>
          <p:nvPr/>
        </p:nvPicPr>
        <p:blipFill>
          <a:blip r:embed="rId12"/>
          <a:stretch>
            <a:fillRect/>
          </a:stretch>
        </p:blipFill>
        <p:spPr>
          <a:xfrm>
            <a:off x="1176602" y="5726605"/>
            <a:ext cx="2514600" cy="279400"/>
          </a:xfrm>
          <a:prstGeom prst="rect">
            <a:avLst/>
          </a:prstGeom>
        </p:spPr>
      </p:pic>
      <p:sp>
        <p:nvSpPr>
          <p:cNvPr id="99" name="Rectangle 6">
            <a:extLst>
              <a:ext uri="{FF2B5EF4-FFF2-40B4-BE49-F238E27FC236}">
                <a16:creationId xmlns:a16="http://schemas.microsoft.com/office/drawing/2014/main" id="{DA067677-F6EA-7240-A7A1-5ACDC80B1B1A}"/>
              </a:ext>
            </a:extLst>
          </p:cNvPr>
          <p:cNvSpPr>
            <a:spLocks noChangeArrowheads="1"/>
          </p:cNvSpPr>
          <p:nvPr/>
        </p:nvSpPr>
        <p:spPr bwMode="auto">
          <a:xfrm>
            <a:off x="198152" y="4910108"/>
            <a:ext cx="4417328" cy="707886"/>
          </a:xfrm>
          <a:prstGeom prst="rect">
            <a:avLst/>
          </a:prstGeom>
          <a:noFill/>
          <a:ln w="9525">
            <a:noFill/>
            <a:miter lim="800000"/>
            <a:headEnd/>
            <a:tailEnd/>
          </a:ln>
        </p:spPr>
        <p:txBody>
          <a:bodyPr wrap="square" anchor="ctr">
            <a:prstTxWarp prst="textNoShape">
              <a:avLst/>
            </a:prstTxWarp>
            <a:spAutoFit/>
          </a:bodyPr>
          <a:lstStyle/>
          <a:p>
            <a:r>
              <a:rPr lang="en-US" sz="2000" dirty="0">
                <a:ea typeface="Times New Roman" pitchFamily="-84" charset="0"/>
                <a:cs typeface="Helvetica"/>
              </a:rPr>
              <a:t>Cancelling the constant wave frequency and substituting in the refractive index:</a:t>
            </a:r>
          </a:p>
        </p:txBody>
      </p:sp>
    </p:spTree>
    <p:extLst>
      <p:ext uri="{BB962C8B-B14F-4D97-AF65-F5344CB8AC3E}">
        <p14:creationId xmlns:p14="http://schemas.microsoft.com/office/powerpoint/2010/main" val="36207170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Socrative 1:</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23" name="TextBox 22">
            <a:extLst>
              <a:ext uri="{FF2B5EF4-FFF2-40B4-BE49-F238E27FC236}">
                <a16:creationId xmlns:a16="http://schemas.microsoft.com/office/drawing/2014/main" id="{CAF599AF-5001-6D45-BB61-6DCEA88FBEEC}"/>
              </a:ext>
            </a:extLst>
          </p:cNvPr>
          <p:cNvSpPr txBox="1"/>
          <p:nvPr/>
        </p:nvSpPr>
        <p:spPr>
          <a:xfrm>
            <a:off x="234684" y="996289"/>
            <a:ext cx="3989036" cy="830997"/>
          </a:xfrm>
          <a:prstGeom prst="rect">
            <a:avLst/>
          </a:prstGeom>
          <a:noFill/>
        </p:spPr>
        <p:txBody>
          <a:bodyPr wrap="square" rtlCol="0">
            <a:spAutoFit/>
          </a:bodyPr>
          <a:lstStyle/>
          <a:p>
            <a:r>
              <a:rPr lang="en-US" dirty="0"/>
              <a:t>Which of these correctly describes our incident light?</a:t>
            </a:r>
          </a:p>
        </p:txBody>
      </p:sp>
      <p:sp>
        <p:nvSpPr>
          <p:cNvPr id="26" name="TextBox 25">
            <a:extLst>
              <a:ext uri="{FF2B5EF4-FFF2-40B4-BE49-F238E27FC236}">
                <a16:creationId xmlns:a16="http://schemas.microsoft.com/office/drawing/2014/main" id="{30F56764-138F-CD41-8085-9CBEE8158524}"/>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sp>
        <p:nvSpPr>
          <p:cNvPr id="25" name="TextBox 24">
            <a:extLst>
              <a:ext uri="{FF2B5EF4-FFF2-40B4-BE49-F238E27FC236}">
                <a16:creationId xmlns:a16="http://schemas.microsoft.com/office/drawing/2014/main" id="{39EBF349-51EF-FC4A-A376-253F2649B266}"/>
              </a:ext>
            </a:extLst>
          </p:cNvPr>
          <p:cNvSpPr txBox="1"/>
          <p:nvPr/>
        </p:nvSpPr>
        <p:spPr>
          <a:xfrm>
            <a:off x="3506683" y="1908911"/>
            <a:ext cx="593283" cy="461665"/>
          </a:xfrm>
          <a:prstGeom prst="rect">
            <a:avLst/>
          </a:prstGeom>
          <a:noFill/>
        </p:spPr>
        <p:txBody>
          <a:bodyPr wrap="square" rtlCol="0">
            <a:spAutoFit/>
          </a:bodyPr>
          <a:lstStyle/>
          <a:p>
            <a:r>
              <a:rPr lang="en-US" dirty="0"/>
              <a:t>A)</a:t>
            </a:r>
          </a:p>
        </p:txBody>
      </p:sp>
      <p:pic>
        <p:nvPicPr>
          <p:cNvPr id="11" name="Picture 2">
            <a:extLst>
              <a:ext uri="{FF2B5EF4-FFF2-40B4-BE49-F238E27FC236}">
                <a16:creationId xmlns:a16="http://schemas.microsoft.com/office/drawing/2014/main" id="{E670728F-0BC5-BE48-8D25-22B850FFB3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5400" y="140615"/>
            <a:ext cx="1360585" cy="136058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B7FC37E4-FCB4-9A4D-A63B-8146CCDA210D}"/>
              </a:ext>
            </a:extLst>
          </p:cNvPr>
          <p:cNvGrpSpPr/>
          <p:nvPr/>
        </p:nvGrpSpPr>
        <p:grpSpPr>
          <a:xfrm>
            <a:off x="463098" y="3421179"/>
            <a:ext cx="3819087" cy="2265028"/>
            <a:chOff x="4524565" y="3313398"/>
            <a:chExt cx="3819087" cy="2265028"/>
          </a:xfrm>
        </p:grpSpPr>
        <p:grpSp>
          <p:nvGrpSpPr>
            <p:cNvPr id="14" name="Group 13">
              <a:extLst>
                <a:ext uri="{FF2B5EF4-FFF2-40B4-BE49-F238E27FC236}">
                  <a16:creationId xmlns:a16="http://schemas.microsoft.com/office/drawing/2014/main" id="{55E1E259-21AA-9D4F-AE99-C9FB8BFDF0ED}"/>
                </a:ext>
              </a:extLst>
            </p:cNvPr>
            <p:cNvGrpSpPr/>
            <p:nvPr/>
          </p:nvGrpSpPr>
          <p:grpSpPr>
            <a:xfrm>
              <a:off x="4524565" y="3614855"/>
              <a:ext cx="3819087" cy="1836010"/>
              <a:chOff x="4571998" y="2874239"/>
              <a:chExt cx="3819087" cy="1836010"/>
            </a:xfrm>
          </p:grpSpPr>
          <p:cxnSp>
            <p:nvCxnSpPr>
              <p:cNvPr id="27" name="Straight Connector 26">
                <a:extLst>
                  <a:ext uri="{FF2B5EF4-FFF2-40B4-BE49-F238E27FC236}">
                    <a16:creationId xmlns:a16="http://schemas.microsoft.com/office/drawing/2014/main" id="{44FB15BA-FE20-6E40-A78D-6BAE798120BD}"/>
                  </a:ext>
                </a:extLst>
              </p:cNvPr>
              <p:cNvCxnSpPr>
                <a:cxnSpLocks/>
              </p:cNvCxnSpPr>
              <p:nvPr/>
            </p:nvCxnSpPr>
            <p:spPr bwMode="auto">
              <a:xfrm flipH="1">
                <a:off x="4572000" y="3798138"/>
                <a:ext cx="2745716" cy="0"/>
              </a:xfrm>
              <a:prstGeom prst="line">
                <a:avLst/>
              </a:prstGeom>
              <a:solidFill>
                <a:schemeClr val="accent1"/>
              </a:solidFill>
              <a:ln w="22225" cap="flat" cmpd="sng" algn="ctr">
                <a:solidFill>
                  <a:schemeClr val="tx1"/>
                </a:solidFill>
                <a:prstDash val="solid"/>
                <a:round/>
                <a:headEnd type="none" w="med" len="med"/>
                <a:tailEnd type="none" w="med" len="med"/>
              </a:ln>
              <a:effectLst/>
            </p:spPr>
          </p:cxnSp>
          <p:sp>
            <p:nvSpPr>
              <p:cNvPr id="28" name="Rectangle 6">
                <a:extLst>
                  <a:ext uri="{FF2B5EF4-FFF2-40B4-BE49-F238E27FC236}">
                    <a16:creationId xmlns:a16="http://schemas.microsoft.com/office/drawing/2014/main" id="{F346463D-50BB-8843-85CF-42F149AA23D4}"/>
                  </a:ext>
                </a:extLst>
              </p:cNvPr>
              <p:cNvSpPr>
                <a:spLocks noChangeArrowheads="1"/>
              </p:cNvSpPr>
              <p:nvPr/>
            </p:nvSpPr>
            <p:spPr bwMode="auto">
              <a:xfrm>
                <a:off x="7317716" y="3562486"/>
                <a:ext cx="1073369" cy="369332"/>
              </a:xfrm>
              <a:prstGeom prst="rect">
                <a:avLst/>
              </a:prstGeom>
              <a:noFill/>
              <a:ln w="9525">
                <a:noFill/>
                <a:miter lim="800000"/>
                <a:headEnd/>
                <a:tailEnd/>
              </a:ln>
            </p:spPr>
            <p:txBody>
              <a:bodyPr wrap="square" anchor="ctr">
                <a:prstTxWarp prst="textNoShape">
                  <a:avLst/>
                </a:prstTxWarp>
                <a:spAutoFit/>
              </a:bodyPr>
              <a:lstStyle/>
              <a:p>
                <a:pPr algn="ctr"/>
                <a:r>
                  <a:rPr lang="en-US" sz="1800" dirty="0">
                    <a:solidFill>
                      <a:srgbClr val="000000"/>
                    </a:solidFill>
                    <a:ea typeface="Times New Roman" pitchFamily="-84" charset="0"/>
                    <a:cs typeface="Helvetica"/>
                  </a:rPr>
                  <a:t>interface</a:t>
                </a:r>
                <a:endParaRPr lang="en-US" sz="1800" dirty="0">
                  <a:solidFill>
                    <a:srgbClr val="000000"/>
                  </a:solidFill>
                  <a:latin typeface="+mn-lt"/>
                  <a:ea typeface="Times New Roman" pitchFamily="-84" charset="0"/>
                  <a:cs typeface="Helvetica"/>
                </a:endParaRPr>
              </a:p>
            </p:txBody>
          </p:sp>
          <p:sp>
            <p:nvSpPr>
              <p:cNvPr id="29" name="Rounded Rectangle 28">
                <a:extLst>
                  <a:ext uri="{FF2B5EF4-FFF2-40B4-BE49-F238E27FC236}">
                    <a16:creationId xmlns:a16="http://schemas.microsoft.com/office/drawing/2014/main" id="{C2259CB9-BC74-C14E-B213-0D219493BC1E}"/>
                  </a:ext>
                </a:extLst>
              </p:cNvPr>
              <p:cNvSpPr/>
              <p:nvPr/>
            </p:nvSpPr>
            <p:spPr>
              <a:xfrm>
                <a:off x="4571998" y="2874239"/>
                <a:ext cx="2745716" cy="916137"/>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30" name="Rounded Rectangle 29">
                <a:extLst>
                  <a:ext uri="{FF2B5EF4-FFF2-40B4-BE49-F238E27FC236}">
                    <a16:creationId xmlns:a16="http://schemas.microsoft.com/office/drawing/2014/main" id="{E353742D-27BD-5143-A3F1-50831B9DD164}"/>
                  </a:ext>
                </a:extLst>
              </p:cNvPr>
              <p:cNvSpPr/>
              <p:nvPr/>
            </p:nvSpPr>
            <p:spPr>
              <a:xfrm>
                <a:off x="4571998" y="3798139"/>
                <a:ext cx="2745716" cy="912110"/>
              </a:xfrm>
              <a:prstGeom prst="roundRect">
                <a:avLst>
                  <a:gd name="adj" fmla="val 4553"/>
                </a:avLst>
              </a:prstGeom>
              <a:solidFill>
                <a:schemeClr val="accent2">
                  <a:lumMod val="60000"/>
                  <a:lumOff val="40000"/>
                  <a:alpha val="15279"/>
                </a:scheme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grpSp>
        <p:cxnSp>
          <p:nvCxnSpPr>
            <p:cNvPr id="16" name="Straight Connector 15">
              <a:extLst>
                <a:ext uri="{FF2B5EF4-FFF2-40B4-BE49-F238E27FC236}">
                  <a16:creationId xmlns:a16="http://schemas.microsoft.com/office/drawing/2014/main" id="{EF7F6561-AD55-0944-B2AC-10E3DD86968E}"/>
                </a:ext>
              </a:extLst>
            </p:cNvPr>
            <p:cNvCxnSpPr>
              <a:cxnSpLocks/>
            </p:cNvCxnSpPr>
            <p:nvPr/>
          </p:nvCxnSpPr>
          <p:spPr bwMode="auto">
            <a:xfrm rot="2700000">
              <a:off x="6327283" y="3301875"/>
              <a:ext cx="0" cy="144000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FD3C815C-2E3D-4349-86C0-8B76ADD0D2B6}"/>
                </a:ext>
              </a:extLst>
            </p:cNvPr>
            <p:cNvCxnSpPr>
              <a:cxnSpLocks/>
            </p:cNvCxnSpPr>
            <p:nvPr/>
          </p:nvCxnSpPr>
          <p:spPr bwMode="auto">
            <a:xfrm rot="-2700000">
              <a:off x="5304547" y="3313398"/>
              <a:ext cx="0" cy="144000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46DAB0CD-6F9E-EF41-B93C-A5E723E783CF}"/>
                </a:ext>
              </a:extLst>
            </p:cNvPr>
            <p:cNvCxnSpPr>
              <a:cxnSpLocks/>
            </p:cNvCxnSpPr>
            <p:nvPr/>
          </p:nvCxnSpPr>
          <p:spPr bwMode="auto">
            <a:xfrm>
              <a:off x="5809151" y="3619784"/>
              <a:ext cx="0" cy="1799882"/>
            </a:xfrm>
            <a:prstGeom prst="line">
              <a:avLst/>
            </a:prstGeom>
            <a:solidFill>
              <a:schemeClr val="accent1"/>
            </a:solidFill>
            <a:ln w="19050" cap="flat" cmpd="sng" algn="ctr">
              <a:solidFill>
                <a:schemeClr val="tx1"/>
              </a:solidFill>
              <a:prstDash val="dash"/>
              <a:round/>
              <a:headEnd type="none" w="med" len="med"/>
              <a:tailEnd type="none" w="med" len="med"/>
            </a:ln>
            <a:effectLst/>
          </p:spPr>
        </p:cxnSp>
        <p:cxnSp>
          <p:nvCxnSpPr>
            <p:cNvPr id="19" name="Straight Connector 18">
              <a:extLst>
                <a:ext uri="{FF2B5EF4-FFF2-40B4-BE49-F238E27FC236}">
                  <a16:creationId xmlns:a16="http://schemas.microsoft.com/office/drawing/2014/main" id="{BE29EA87-958C-8E44-96ED-9361E10BD1B1}"/>
                </a:ext>
              </a:extLst>
            </p:cNvPr>
            <p:cNvCxnSpPr>
              <a:cxnSpLocks/>
            </p:cNvCxnSpPr>
            <p:nvPr/>
          </p:nvCxnSpPr>
          <p:spPr bwMode="auto">
            <a:xfrm rot="-1200000">
              <a:off x="5996291" y="4498426"/>
              <a:ext cx="0" cy="1080000"/>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21" name="Picture 20">
              <a:extLst>
                <a:ext uri="{FF2B5EF4-FFF2-40B4-BE49-F238E27FC236}">
                  <a16:creationId xmlns:a16="http://schemas.microsoft.com/office/drawing/2014/main" id="{1FB27A86-6FCC-E74B-A56B-D4D4E5DCFD61}"/>
                </a:ext>
              </a:extLst>
            </p:cNvPr>
            <p:cNvPicPr>
              <a:picLocks noChangeAspect="1"/>
            </p:cNvPicPr>
            <p:nvPr/>
          </p:nvPicPr>
          <p:blipFill>
            <a:blip r:embed="rId5"/>
            <a:stretch>
              <a:fillRect/>
            </a:stretch>
          </p:blipFill>
          <p:spPr>
            <a:xfrm>
              <a:off x="5528056" y="3955966"/>
              <a:ext cx="215900" cy="279400"/>
            </a:xfrm>
            <a:prstGeom prst="rect">
              <a:avLst/>
            </a:prstGeom>
          </p:spPr>
        </p:pic>
        <p:pic>
          <p:nvPicPr>
            <p:cNvPr id="22" name="Picture 21">
              <a:extLst>
                <a:ext uri="{FF2B5EF4-FFF2-40B4-BE49-F238E27FC236}">
                  <a16:creationId xmlns:a16="http://schemas.microsoft.com/office/drawing/2014/main" id="{228EA0C3-FA49-7D40-84F3-AF868C8F31D0}"/>
                </a:ext>
              </a:extLst>
            </p:cNvPr>
            <p:cNvPicPr>
              <a:picLocks noChangeAspect="1"/>
            </p:cNvPicPr>
            <p:nvPr/>
          </p:nvPicPr>
          <p:blipFill>
            <a:blip r:embed="rId6"/>
            <a:stretch>
              <a:fillRect/>
            </a:stretch>
          </p:blipFill>
          <p:spPr>
            <a:xfrm>
              <a:off x="5889870" y="3960800"/>
              <a:ext cx="241300" cy="279400"/>
            </a:xfrm>
            <a:prstGeom prst="rect">
              <a:avLst/>
            </a:prstGeom>
          </p:spPr>
        </p:pic>
        <p:pic>
          <p:nvPicPr>
            <p:cNvPr id="24" name="Picture 23">
              <a:extLst>
                <a:ext uri="{FF2B5EF4-FFF2-40B4-BE49-F238E27FC236}">
                  <a16:creationId xmlns:a16="http://schemas.microsoft.com/office/drawing/2014/main" id="{67E443C8-A474-FB4E-82D1-4C6A55AAA2CE}"/>
                </a:ext>
              </a:extLst>
            </p:cNvPr>
            <p:cNvPicPr>
              <a:picLocks noChangeAspect="1"/>
            </p:cNvPicPr>
            <p:nvPr/>
          </p:nvPicPr>
          <p:blipFill>
            <a:blip r:embed="rId7"/>
            <a:stretch>
              <a:fillRect/>
            </a:stretch>
          </p:blipFill>
          <p:spPr>
            <a:xfrm>
              <a:off x="5854054" y="5140266"/>
              <a:ext cx="215900" cy="279400"/>
            </a:xfrm>
            <a:prstGeom prst="rect">
              <a:avLst/>
            </a:prstGeom>
          </p:spPr>
        </p:pic>
      </p:grpSp>
      <p:grpSp>
        <p:nvGrpSpPr>
          <p:cNvPr id="31" name="Group 30">
            <a:extLst>
              <a:ext uri="{FF2B5EF4-FFF2-40B4-BE49-F238E27FC236}">
                <a16:creationId xmlns:a16="http://schemas.microsoft.com/office/drawing/2014/main" id="{C5ED962A-624B-BA46-A085-F02C41A00970}"/>
              </a:ext>
            </a:extLst>
          </p:cNvPr>
          <p:cNvGrpSpPr/>
          <p:nvPr/>
        </p:nvGrpSpPr>
        <p:grpSpPr>
          <a:xfrm rot="10800000">
            <a:off x="383245" y="3738185"/>
            <a:ext cx="463352" cy="441959"/>
            <a:chOff x="5458290" y="1450090"/>
            <a:chExt cx="463352" cy="441959"/>
          </a:xfrm>
        </p:grpSpPr>
        <p:cxnSp>
          <p:nvCxnSpPr>
            <p:cNvPr id="32" name="Straight Arrow Connector 31">
              <a:extLst>
                <a:ext uri="{FF2B5EF4-FFF2-40B4-BE49-F238E27FC236}">
                  <a16:creationId xmlns:a16="http://schemas.microsoft.com/office/drawing/2014/main" id="{95EFC70A-C17D-BF4A-B672-C9E101AF83D7}"/>
                </a:ext>
              </a:extLst>
            </p:cNvPr>
            <p:cNvCxnSpPr>
              <a:cxnSpLocks/>
            </p:cNvCxnSpPr>
            <p:nvPr/>
          </p:nvCxnSpPr>
          <p:spPr bwMode="auto">
            <a:xfrm rot="10800000" flipH="1">
              <a:off x="5458290" y="1877208"/>
              <a:ext cx="463352" cy="14841"/>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cxnSp>
          <p:nvCxnSpPr>
            <p:cNvPr id="33" name="Straight Arrow Connector 32">
              <a:extLst>
                <a:ext uri="{FF2B5EF4-FFF2-40B4-BE49-F238E27FC236}">
                  <a16:creationId xmlns:a16="http://schemas.microsoft.com/office/drawing/2014/main" id="{66C510DF-B003-0647-A786-04592E51220F}"/>
                </a:ext>
              </a:extLst>
            </p:cNvPr>
            <p:cNvCxnSpPr>
              <a:cxnSpLocks/>
            </p:cNvCxnSpPr>
            <p:nvPr/>
          </p:nvCxnSpPr>
          <p:spPr bwMode="auto">
            <a:xfrm rot="10800000" flipH="1">
              <a:off x="5458290" y="1450090"/>
              <a:ext cx="3741" cy="441959"/>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grpSp>
      <p:sp>
        <p:nvSpPr>
          <p:cNvPr id="34" name="Rectangle 6">
            <a:extLst>
              <a:ext uri="{FF2B5EF4-FFF2-40B4-BE49-F238E27FC236}">
                <a16:creationId xmlns:a16="http://schemas.microsoft.com/office/drawing/2014/main" id="{B97F28A0-A24A-B442-9419-4707F172364E}"/>
              </a:ext>
            </a:extLst>
          </p:cNvPr>
          <p:cNvSpPr>
            <a:spLocks noChangeArrowheads="1"/>
          </p:cNvSpPr>
          <p:nvPr/>
        </p:nvSpPr>
        <p:spPr bwMode="auto">
          <a:xfrm>
            <a:off x="637967" y="3361811"/>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err="1">
                <a:solidFill>
                  <a:srgbClr val="FF0000"/>
                </a:solidFill>
                <a:ea typeface="Times New Roman" pitchFamily="-84" charset="0"/>
                <a:cs typeface="Helvetica"/>
              </a:rPr>
              <a:t>E</a:t>
            </a:r>
            <a:r>
              <a:rPr lang="en-US" sz="1800" i="1" baseline="-25000" dirty="0" err="1">
                <a:solidFill>
                  <a:srgbClr val="FF0000"/>
                </a:solidFill>
                <a:ea typeface="Times New Roman" pitchFamily="-84" charset="0"/>
                <a:cs typeface="Helvetica"/>
              </a:rPr>
              <a:t>i</a:t>
            </a:r>
            <a:endParaRPr lang="en-US" sz="1800" i="1" baseline="-25000" dirty="0">
              <a:solidFill>
                <a:srgbClr val="FF0000"/>
              </a:solidFill>
              <a:latin typeface="+mn-lt"/>
              <a:ea typeface="Times New Roman" pitchFamily="-84" charset="0"/>
              <a:cs typeface="Helvetica"/>
            </a:endParaRPr>
          </a:p>
        </p:txBody>
      </p:sp>
      <p:sp>
        <p:nvSpPr>
          <p:cNvPr id="35" name="Oval 34">
            <a:extLst>
              <a:ext uri="{FF2B5EF4-FFF2-40B4-BE49-F238E27FC236}">
                <a16:creationId xmlns:a16="http://schemas.microsoft.com/office/drawing/2014/main" id="{E5898F3F-AF76-EF4A-9AF0-AD277701702C}"/>
              </a:ext>
            </a:extLst>
          </p:cNvPr>
          <p:cNvSpPr/>
          <p:nvPr/>
        </p:nvSpPr>
        <p:spPr>
          <a:xfrm>
            <a:off x="788269" y="3686306"/>
            <a:ext cx="80907" cy="101219"/>
          </a:xfrm>
          <a:prstGeom prst="ellipse">
            <a:avLst/>
          </a:prstGeom>
          <a:solidFill>
            <a:srgbClr val="FF0000"/>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nvGrpSpPr>
          <p:cNvPr id="36" name="Group 35">
            <a:extLst>
              <a:ext uri="{FF2B5EF4-FFF2-40B4-BE49-F238E27FC236}">
                <a16:creationId xmlns:a16="http://schemas.microsoft.com/office/drawing/2014/main" id="{E9CEBE74-A889-0848-B47C-E66AC3FBB637}"/>
              </a:ext>
            </a:extLst>
          </p:cNvPr>
          <p:cNvGrpSpPr/>
          <p:nvPr/>
        </p:nvGrpSpPr>
        <p:grpSpPr>
          <a:xfrm>
            <a:off x="2119515" y="3375532"/>
            <a:ext cx="714046" cy="396306"/>
            <a:chOff x="414807" y="5441824"/>
            <a:chExt cx="714046" cy="396306"/>
          </a:xfrm>
        </p:grpSpPr>
        <p:sp>
          <p:nvSpPr>
            <p:cNvPr id="37" name="Rectangle 6">
              <a:extLst>
                <a:ext uri="{FF2B5EF4-FFF2-40B4-BE49-F238E27FC236}">
                  <a16:creationId xmlns:a16="http://schemas.microsoft.com/office/drawing/2014/main" id="{7539ABCF-81F9-CD49-898D-E10779C0AA38}"/>
                </a:ext>
              </a:extLst>
            </p:cNvPr>
            <p:cNvSpPr>
              <a:spLocks noChangeArrowheads="1"/>
            </p:cNvSpPr>
            <p:nvPr/>
          </p:nvSpPr>
          <p:spPr bwMode="auto">
            <a:xfrm>
              <a:off x="414807" y="5441824"/>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a:solidFill>
                    <a:srgbClr val="FF0000"/>
                  </a:solidFill>
                  <a:ea typeface="Times New Roman" pitchFamily="-84" charset="0"/>
                  <a:cs typeface="Helvetica"/>
                </a:rPr>
                <a:t>E</a:t>
              </a:r>
              <a:r>
                <a:rPr lang="en-US" sz="1800" i="1" baseline="-25000" dirty="0">
                  <a:solidFill>
                    <a:srgbClr val="FF0000"/>
                  </a:solidFill>
                  <a:ea typeface="Times New Roman" pitchFamily="-84" charset="0"/>
                  <a:cs typeface="Helvetica"/>
                </a:rPr>
                <a:t>r</a:t>
              </a:r>
              <a:endParaRPr lang="en-US" sz="1800" i="1" baseline="-25000" dirty="0">
                <a:solidFill>
                  <a:srgbClr val="FF0000"/>
                </a:solidFill>
                <a:latin typeface="+mn-lt"/>
                <a:ea typeface="Times New Roman" pitchFamily="-84" charset="0"/>
                <a:cs typeface="Helvetica"/>
              </a:endParaRPr>
            </a:p>
          </p:txBody>
        </p:sp>
        <p:sp>
          <p:nvSpPr>
            <p:cNvPr id="38" name="Oval 37">
              <a:extLst>
                <a:ext uri="{FF2B5EF4-FFF2-40B4-BE49-F238E27FC236}">
                  <a16:creationId xmlns:a16="http://schemas.microsoft.com/office/drawing/2014/main" id="{8E14AF45-8AF7-7C48-9A50-B3FC73A1053A}"/>
                </a:ext>
              </a:extLst>
            </p:cNvPr>
            <p:cNvSpPr/>
            <p:nvPr/>
          </p:nvSpPr>
          <p:spPr>
            <a:xfrm>
              <a:off x="925094" y="5736911"/>
              <a:ext cx="80907" cy="101219"/>
            </a:xfrm>
            <a:prstGeom prst="ellipse">
              <a:avLst/>
            </a:prstGeom>
            <a:solidFill>
              <a:srgbClr val="FF0000"/>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cxnSp>
        <p:nvCxnSpPr>
          <p:cNvPr id="39" name="Straight Arrow Connector 38">
            <a:extLst>
              <a:ext uri="{FF2B5EF4-FFF2-40B4-BE49-F238E27FC236}">
                <a16:creationId xmlns:a16="http://schemas.microsoft.com/office/drawing/2014/main" id="{9ACF7EEA-86EE-D74D-A9E2-B6E5B585B461}"/>
              </a:ext>
            </a:extLst>
          </p:cNvPr>
          <p:cNvCxnSpPr>
            <a:cxnSpLocks/>
          </p:cNvCxnSpPr>
          <p:nvPr/>
        </p:nvCxnSpPr>
        <p:spPr bwMode="auto">
          <a:xfrm rot="-8100000" flipV="1">
            <a:off x="610406" y="3701121"/>
            <a:ext cx="0" cy="503865"/>
          </a:xfrm>
          <a:prstGeom prst="straightConnector1">
            <a:avLst/>
          </a:prstGeom>
          <a:solidFill>
            <a:schemeClr val="accent1"/>
          </a:solidFill>
          <a:ln w="25400" cap="flat" cmpd="sng" algn="ctr">
            <a:solidFill>
              <a:srgbClr val="0070C0"/>
            </a:solidFill>
            <a:prstDash val="solid"/>
            <a:round/>
            <a:headEnd type="none" w="med" len="med"/>
            <a:tailEnd type="triangle" w="lg" len="lg"/>
          </a:ln>
          <a:effectLst/>
        </p:spPr>
      </p:cxnSp>
      <p:sp>
        <p:nvSpPr>
          <p:cNvPr id="40" name="Rectangle 6">
            <a:extLst>
              <a:ext uri="{FF2B5EF4-FFF2-40B4-BE49-F238E27FC236}">
                <a16:creationId xmlns:a16="http://schemas.microsoft.com/office/drawing/2014/main" id="{07300E90-3022-8B4F-9E3D-3DE6AFC37FE9}"/>
              </a:ext>
            </a:extLst>
          </p:cNvPr>
          <p:cNvSpPr>
            <a:spLocks noChangeArrowheads="1"/>
          </p:cNvSpPr>
          <p:nvPr/>
        </p:nvSpPr>
        <p:spPr bwMode="auto">
          <a:xfrm>
            <a:off x="-65578" y="3957381"/>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a:solidFill>
                  <a:srgbClr val="0070C0"/>
                </a:solidFill>
                <a:ea typeface="Times New Roman" pitchFamily="-84" charset="0"/>
                <a:cs typeface="Helvetica"/>
              </a:rPr>
              <a:t>B</a:t>
            </a:r>
            <a:r>
              <a:rPr lang="en-US" sz="1800" i="1" baseline="-25000" dirty="0">
                <a:solidFill>
                  <a:srgbClr val="0070C0"/>
                </a:solidFill>
                <a:ea typeface="Times New Roman" pitchFamily="-84" charset="0"/>
                <a:cs typeface="Helvetica"/>
              </a:rPr>
              <a:t>i</a:t>
            </a:r>
            <a:endParaRPr lang="en-US" sz="1800" i="1" baseline="-25000" dirty="0">
              <a:solidFill>
                <a:srgbClr val="0070C0"/>
              </a:solidFill>
              <a:latin typeface="+mn-lt"/>
              <a:ea typeface="Times New Roman" pitchFamily="-84" charset="0"/>
              <a:cs typeface="Helvetica"/>
            </a:endParaRPr>
          </a:p>
        </p:txBody>
      </p:sp>
      <p:grpSp>
        <p:nvGrpSpPr>
          <p:cNvPr id="41" name="Group 40">
            <a:extLst>
              <a:ext uri="{FF2B5EF4-FFF2-40B4-BE49-F238E27FC236}">
                <a16:creationId xmlns:a16="http://schemas.microsoft.com/office/drawing/2014/main" id="{190C5C9C-13E4-E24A-BE10-B282F17FD6D3}"/>
              </a:ext>
            </a:extLst>
          </p:cNvPr>
          <p:cNvGrpSpPr/>
          <p:nvPr/>
        </p:nvGrpSpPr>
        <p:grpSpPr>
          <a:xfrm flipH="1">
            <a:off x="2604349" y="3725096"/>
            <a:ext cx="533400" cy="441959"/>
            <a:chOff x="6641745" y="2350581"/>
            <a:chExt cx="533400" cy="441959"/>
          </a:xfrm>
        </p:grpSpPr>
        <p:grpSp>
          <p:nvGrpSpPr>
            <p:cNvPr id="42" name="Group 41">
              <a:extLst>
                <a:ext uri="{FF2B5EF4-FFF2-40B4-BE49-F238E27FC236}">
                  <a16:creationId xmlns:a16="http://schemas.microsoft.com/office/drawing/2014/main" id="{84F26DB1-F9A1-5D4C-904D-C2D12D7B117E}"/>
                </a:ext>
              </a:extLst>
            </p:cNvPr>
            <p:cNvGrpSpPr/>
            <p:nvPr/>
          </p:nvGrpSpPr>
          <p:grpSpPr>
            <a:xfrm rot="10800000">
              <a:off x="6641745" y="2350581"/>
              <a:ext cx="463352" cy="441959"/>
              <a:chOff x="5458290" y="1450090"/>
              <a:chExt cx="463352" cy="441959"/>
            </a:xfrm>
          </p:grpSpPr>
          <p:cxnSp>
            <p:nvCxnSpPr>
              <p:cNvPr id="44" name="Straight Arrow Connector 43">
                <a:extLst>
                  <a:ext uri="{FF2B5EF4-FFF2-40B4-BE49-F238E27FC236}">
                    <a16:creationId xmlns:a16="http://schemas.microsoft.com/office/drawing/2014/main" id="{8DDD28EA-D400-8C4E-AF23-9CD8785CEDB1}"/>
                  </a:ext>
                </a:extLst>
              </p:cNvPr>
              <p:cNvCxnSpPr>
                <a:cxnSpLocks/>
              </p:cNvCxnSpPr>
              <p:nvPr/>
            </p:nvCxnSpPr>
            <p:spPr bwMode="auto">
              <a:xfrm rot="10800000" flipH="1">
                <a:off x="5458290" y="1877208"/>
                <a:ext cx="463352" cy="14841"/>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cxnSp>
            <p:nvCxnSpPr>
              <p:cNvPr id="45" name="Straight Arrow Connector 44">
                <a:extLst>
                  <a:ext uri="{FF2B5EF4-FFF2-40B4-BE49-F238E27FC236}">
                    <a16:creationId xmlns:a16="http://schemas.microsoft.com/office/drawing/2014/main" id="{C443A99C-CC36-B645-AF3F-6A6DA1A3B99A}"/>
                  </a:ext>
                </a:extLst>
              </p:cNvPr>
              <p:cNvCxnSpPr>
                <a:cxnSpLocks/>
              </p:cNvCxnSpPr>
              <p:nvPr/>
            </p:nvCxnSpPr>
            <p:spPr bwMode="auto">
              <a:xfrm rot="10800000" flipH="1">
                <a:off x="5458290" y="1450090"/>
                <a:ext cx="3741" cy="441959"/>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grpSp>
        <p:cxnSp>
          <p:nvCxnSpPr>
            <p:cNvPr id="43" name="Straight Arrow Connector 42">
              <a:extLst>
                <a:ext uri="{FF2B5EF4-FFF2-40B4-BE49-F238E27FC236}">
                  <a16:creationId xmlns:a16="http://schemas.microsoft.com/office/drawing/2014/main" id="{65247DEB-16A9-6749-B5A4-E850E184B46B}"/>
                </a:ext>
              </a:extLst>
            </p:cNvPr>
            <p:cNvCxnSpPr>
              <a:cxnSpLocks/>
            </p:cNvCxnSpPr>
            <p:nvPr/>
          </p:nvCxnSpPr>
          <p:spPr bwMode="auto">
            <a:xfrm rot="-8100000" flipV="1">
              <a:off x="6923213" y="2286426"/>
              <a:ext cx="0" cy="503865"/>
            </a:xfrm>
            <a:prstGeom prst="straightConnector1">
              <a:avLst/>
            </a:prstGeom>
            <a:solidFill>
              <a:schemeClr val="accent1"/>
            </a:solidFill>
            <a:ln w="25400" cap="flat" cmpd="sng" algn="ctr">
              <a:solidFill>
                <a:srgbClr val="0070C0"/>
              </a:solidFill>
              <a:prstDash val="solid"/>
              <a:round/>
              <a:headEnd type="none" w="med" len="med"/>
              <a:tailEnd type="triangle" w="lg" len="lg"/>
            </a:ln>
            <a:effectLst/>
          </p:spPr>
        </p:cxnSp>
      </p:grpSp>
      <p:sp>
        <p:nvSpPr>
          <p:cNvPr id="46" name="Rectangle 6">
            <a:extLst>
              <a:ext uri="{FF2B5EF4-FFF2-40B4-BE49-F238E27FC236}">
                <a16:creationId xmlns:a16="http://schemas.microsoft.com/office/drawing/2014/main" id="{FC43277F-0BFD-0742-BEC0-266DE3FF8F62}"/>
              </a:ext>
            </a:extLst>
          </p:cNvPr>
          <p:cNvSpPr>
            <a:spLocks noChangeArrowheads="1"/>
          </p:cNvSpPr>
          <p:nvPr/>
        </p:nvSpPr>
        <p:spPr bwMode="auto">
          <a:xfrm>
            <a:off x="2822596" y="3919515"/>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a:solidFill>
                  <a:srgbClr val="0070C0"/>
                </a:solidFill>
                <a:ea typeface="Times New Roman" pitchFamily="-84" charset="0"/>
                <a:cs typeface="Helvetica"/>
              </a:rPr>
              <a:t>B</a:t>
            </a:r>
            <a:r>
              <a:rPr lang="en-US" sz="1800" i="1" baseline="-25000" dirty="0">
                <a:solidFill>
                  <a:srgbClr val="0070C0"/>
                </a:solidFill>
                <a:ea typeface="Times New Roman" pitchFamily="-84" charset="0"/>
                <a:cs typeface="Helvetica"/>
              </a:rPr>
              <a:t>r</a:t>
            </a:r>
            <a:endParaRPr lang="en-US" sz="1800" i="1" baseline="-25000" dirty="0">
              <a:solidFill>
                <a:srgbClr val="0070C0"/>
              </a:solidFill>
              <a:latin typeface="+mn-lt"/>
              <a:ea typeface="Times New Roman" pitchFamily="-84" charset="0"/>
              <a:cs typeface="Helvetica"/>
            </a:endParaRPr>
          </a:p>
        </p:txBody>
      </p:sp>
      <p:grpSp>
        <p:nvGrpSpPr>
          <p:cNvPr id="47" name="Group 46">
            <a:extLst>
              <a:ext uri="{FF2B5EF4-FFF2-40B4-BE49-F238E27FC236}">
                <a16:creationId xmlns:a16="http://schemas.microsoft.com/office/drawing/2014/main" id="{12EC2EA9-F97F-3340-AC80-E557E077BC8E}"/>
              </a:ext>
            </a:extLst>
          </p:cNvPr>
          <p:cNvGrpSpPr/>
          <p:nvPr/>
        </p:nvGrpSpPr>
        <p:grpSpPr>
          <a:xfrm>
            <a:off x="1204158" y="5528567"/>
            <a:ext cx="927916" cy="588528"/>
            <a:chOff x="3511711" y="3765912"/>
            <a:chExt cx="927916" cy="588528"/>
          </a:xfrm>
        </p:grpSpPr>
        <p:grpSp>
          <p:nvGrpSpPr>
            <p:cNvPr id="48" name="Group 47">
              <a:extLst>
                <a:ext uri="{FF2B5EF4-FFF2-40B4-BE49-F238E27FC236}">
                  <a16:creationId xmlns:a16="http://schemas.microsoft.com/office/drawing/2014/main" id="{95ACD6CB-4FE6-BF44-B4B3-DC98E2BDFB2A}"/>
                </a:ext>
              </a:extLst>
            </p:cNvPr>
            <p:cNvGrpSpPr/>
            <p:nvPr/>
          </p:nvGrpSpPr>
          <p:grpSpPr>
            <a:xfrm rot="10800000">
              <a:off x="3960534" y="3765912"/>
              <a:ext cx="463352" cy="441959"/>
              <a:chOff x="5458290" y="1450090"/>
              <a:chExt cx="463352" cy="441959"/>
            </a:xfrm>
          </p:grpSpPr>
          <p:cxnSp>
            <p:nvCxnSpPr>
              <p:cNvPr id="51" name="Straight Arrow Connector 50">
                <a:extLst>
                  <a:ext uri="{FF2B5EF4-FFF2-40B4-BE49-F238E27FC236}">
                    <a16:creationId xmlns:a16="http://schemas.microsoft.com/office/drawing/2014/main" id="{9C5A6B05-343F-1A48-AB89-AB0EA0F36A3F}"/>
                  </a:ext>
                </a:extLst>
              </p:cNvPr>
              <p:cNvCxnSpPr>
                <a:cxnSpLocks/>
              </p:cNvCxnSpPr>
              <p:nvPr/>
            </p:nvCxnSpPr>
            <p:spPr bwMode="auto">
              <a:xfrm rot="10800000" flipH="1">
                <a:off x="5458290" y="1877208"/>
                <a:ext cx="463352" cy="14841"/>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cxnSp>
            <p:nvCxnSpPr>
              <p:cNvPr id="52" name="Straight Arrow Connector 51">
                <a:extLst>
                  <a:ext uri="{FF2B5EF4-FFF2-40B4-BE49-F238E27FC236}">
                    <a16:creationId xmlns:a16="http://schemas.microsoft.com/office/drawing/2014/main" id="{AF811812-6759-3141-9B6B-9302E41BEC68}"/>
                  </a:ext>
                </a:extLst>
              </p:cNvPr>
              <p:cNvCxnSpPr>
                <a:cxnSpLocks/>
              </p:cNvCxnSpPr>
              <p:nvPr/>
            </p:nvCxnSpPr>
            <p:spPr bwMode="auto">
              <a:xfrm rot="10800000" flipH="1">
                <a:off x="5458290" y="1450090"/>
                <a:ext cx="3741" cy="441959"/>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grpSp>
        <p:cxnSp>
          <p:nvCxnSpPr>
            <p:cNvPr id="49" name="Straight Arrow Connector 48">
              <a:extLst>
                <a:ext uri="{FF2B5EF4-FFF2-40B4-BE49-F238E27FC236}">
                  <a16:creationId xmlns:a16="http://schemas.microsoft.com/office/drawing/2014/main" id="{05C5068E-88D8-CD40-9D9D-5B59181FBD98}"/>
                </a:ext>
              </a:extLst>
            </p:cNvPr>
            <p:cNvCxnSpPr>
              <a:cxnSpLocks/>
            </p:cNvCxnSpPr>
            <p:nvPr/>
          </p:nvCxnSpPr>
          <p:spPr bwMode="auto">
            <a:xfrm rot="-8100000" flipV="1">
              <a:off x="4187695" y="3728848"/>
              <a:ext cx="0" cy="503865"/>
            </a:xfrm>
            <a:prstGeom prst="straightConnector1">
              <a:avLst/>
            </a:prstGeom>
            <a:solidFill>
              <a:schemeClr val="accent1"/>
            </a:solidFill>
            <a:ln w="25400" cap="flat" cmpd="sng" algn="ctr">
              <a:solidFill>
                <a:srgbClr val="0070C0"/>
              </a:solidFill>
              <a:prstDash val="solid"/>
              <a:round/>
              <a:headEnd type="none" w="med" len="med"/>
              <a:tailEnd type="triangle" w="lg" len="lg"/>
            </a:ln>
            <a:effectLst/>
          </p:spPr>
        </p:cxnSp>
        <p:sp>
          <p:nvSpPr>
            <p:cNvPr id="50" name="Rectangle 6">
              <a:extLst>
                <a:ext uri="{FF2B5EF4-FFF2-40B4-BE49-F238E27FC236}">
                  <a16:creationId xmlns:a16="http://schemas.microsoft.com/office/drawing/2014/main" id="{13CF29BA-56FD-C04F-AD02-1D4CECF9F3B9}"/>
                </a:ext>
              </a:extLst>
            </p:cNvPr>
            <p:cNvSpPr>
              <a:spLocks noChangeArrowheads="1"/>
            </p:cNvSpPr>
            <p:nvPr/>
          </p:nvSpPr>
          <p:spPr bwMode="auto">
            <a:xfrm>
              <a:off x="3511711" y="3985108"/>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err="1">
                  <a:solidFill>
                    <a:srgbClr val="0070C0"/>
                  </a:solidFill>
                  <a:ea typeface="Times New Roman" pitchFamily="-84" charset="0"/>
                  <a:cs typeface="Helvetica"/>
                </a:rPr>
                <a:t>B</a:t>
              </a:r>
              <a:r>
                <a:rPr lang="en-US" sz="1800" i="1" baseline="-25000" dirty="0" err="1">
                  <a:solidFill>
                    <a:srgbClr val="0070C0"/>
                  </a:solidFill>
                  <a:ea typeface="Times New Roman" pitchFamily="-84" charset="0"/>
                  <a:cs typeface="Helvetica"/>
                </a:rPr>
                <a:t>t</a:t>
              </a:r>
              <a:endParaRPr lang="en-US" sz="1800" i="1" baseline="-25000" dirty="0">
                <a:solidFill>
                  <a:srgbClr val="0070C0"/>
                </a:solidFill>
                <a:latin typeface="+mn-lt"/>
                <a:ea typeface="Times New Roman" pitchFamily="-84" charset="0"/>
                <a:cs typeface="Helvetica"/>
              </a:endParaRPr>
            </a:p>
          </p:txBody>
        </p:sp>
      </p:grpSp>
      <p:grpSp>
        <p:nvGrpSpPr>
          <p:cNvPr id="53" name="Group 52">
            <a:extLst>
              <a:ext uri="{FF2B5EF4-FFF2-40B4-BE49-F238E27FC236}">
                <a16:creationId xmlns:a16="http://schemas.microsoft.com/office/drawing/2014/main" id="{1A63C7C0-4331-2F41-B871-BE7C59E6E13E}"/>
              </a:ext>
            </a:extLst>
          </p:cNvPr>
          <p:cNvGrpSpPr/>
          <p:nvPr/>
        </p:nvGrpSpPr>
        <p:grpSpPr>
          <a:xfrm>
            <a:off x="1908793" y="5188598"/>
            <a:ext cx="714046" cy="411629"/>
            <a:chOff x="788772" y="5426501"/>
            <a:chExt cx="714046" cy="411629"/>
          </a:xfrm>
        </p:grpSpPr>
        <p:sp>
          <p:nvSpPr>
            <p:cNvPr id="54" name="Rectangle 6">
              <a:extLst>
                <a:ext uri="{FF2B5EF4-FFF2-40B4-BE49-F238E27FC236}">
                  <a16:creationId xmlns:a16="http://schemas.microsoft.com/office/drawing/2014/main" id="{F6151F16-9BF0-7C4C-8FA2-7576DF47A2DD}"/>
                </a:ext>
              </a:extLst>
            </p:cNvPr>
            <p:cNvSpPr>
              <a:spLocks noChangeArrowheads="1"/>
            </p:cNvSpPr>
            <p:nvPr/>
          </p:nvSpPr>
          <p:spPr bwMode="auto">
            <a:xfrm>
              <a:off x="788772" y="5426501"/>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a:solidFill>
                    <a:srgbClr val="FF0000"/>
                  </a:solidFill>
                  <a:ea typeface="Times New Roman" pitchFamily="-84" charset="0"/>
                  <a:cs typeface="Helvetica"/>
                </a:rPr>
                <a:t>E</a:t>
              </a:r>
              <a:r>
                <a:rPr lang="en-US" sz="1800" i="1" baseline="-25000" dirty="0">
                  <a:solidFill>
                    <a:srgbClr val="FF0000"/>
                  </a:solidFill>
                  <a:ea typeface="Times New Roman" pitchFamily="-84" charset="0"/>
                  <a:cs typeface="Helvetica"/>
                </a:rPr>
                <a:t>t</a:t>
              </a:r>
              <a:endParaRPr lang="en-US" sz="1800" i="1" baseline="-25000" dirty="0">
                <a:solidFill>
                  <a:srgbClr val="FF0000"/>
                </a:solidFill>
                <a:latin typeface="+mn-lt"/>
                <a:ea typeface="Times New Roman" pitchFamily="-84" charset="0"/>
                <a:cs typeface="Helvetica"/>
              </a:endParaRPr>
            </a:p>
          </p:txBody>
        </p:sp>
        <p:sp>
          <p:nvSpPr>
            <p:cNvPr id="55" name="Oval 54">
              <a:extLst>
                <a:ext uri="{FF2B5EF4-FFF2-40B4-BE49-F238E27FC236}">
                  <a16:creationId xmlns:a16="http://schemas.microsoft.com/office/drawing/2014/main" id="{DFEDB5C1-0F5A-4342-8EA9-D5F3FD707672}"/>
                </a:ext>
              </a:extLst>
            </p:cNvPr>
            <p:cNvSpPr/>
            <p:nvPr/>
          </p:nvSpPr>
          <p:spPr>
            <a:xfrm>
              <a:off x="925094" y="5736911"/>
              <a:ext cx="80907" cy="101219"/>
            </a:xfrm>
            <a:prstGeom prst="ellipse">
              <a:avLst/>
            </a:prstGeom>
            <a:solidFill>
              <a:srgbClr val="FF0000"/>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grpSp>
        <p:nvGrpSpPr>
          <p:cNvPr id="56" name="Group 55">
            <a:extLst>
              <a:ext uri="{FF2B5EF4-FFF2-40B4-BE49-F238E27FC236}">
                <a16:creationId xmlns:a16="http://schemas.microsoft.com/office/drawing/2014/main" id="{AF7A9706-ABD6-6C44-A0BC-583F09AB8A25}"/>
              </a:ext>
            </a:extLst>
          </p:cNvPr>
          <p:cNvGrpSpPr/>
          <p:nvPr/>
        </p:nvGrpSpPr>
        <p:grpSpPr>
          <a:xfrm>
            <a:off x="4910813" y="3434080"/>
            <a:ext cx="3819087" cy="2265028"/>
            <a:chOff x="4524565" y="3313398"/>
            <a:chExt cx="3819087" cy="2265028"/>
          </a:xfrm>
        </p:grpSpPr>
        <p:grpSp>
          <p:nvGrpSpPr>
            <p:cNvPr id="57" name="Group 56">
              <a:extLst>
                <a:ext uri="{FF2B5EF4-FFF2-40B4-BE49-F238E27FC236}">
                  <a16:creationId xmlns:a16="http://schemas.microsoft.com/office/drawing/2014/main" id="{CF3C7D51-0918-964A-91F3-AA98F68C9D0F}"/>
                </a:ext>
              </a:extLst>
            </p:cNvPr>
            <p:cNvGrpSpPr/>
            <p:nvPr/>
          </p:nvGrpSpPr>
          <p:grpSpPr>
            <a:xfrm>
              <a:off x="4524565" y="3614855"/>
              <a:ext cx="3819087" cy="1836010"/>
              <a:chOff x="4571998" y="2874239"/>
              <a:chExt cx="3819087" cy="1836010"/>
            </a:xfrm>
          </p:grpSpPr>
          <p:cxnSp>
            <p:nvCxnSpPr>
              <p:cNvPr id="65" name="Straight Connector 64">
                <a:extLst>
                  <a:ext uri="{FF2B5EF4-FFF2-40B4-BE49-F238E27FC236}">
                    <a16:creationId xmlns:a16="http://schemas.microsoft.com/office/drawing/2014/main" id="{99290C90-F50F-2446-9A16-F67284E9368E}"/>
                  </a:ext>
                </a:extLst>
              </p:cNvPr>
              <p:cNvCxnSpPr>
                <a:cxnSpLocks/>
              </p:cNvCxnSpPr>
              <p:nvPr/>
            </p:nvCxnSpPr>
            <p:spPr bwMode="auto">
              <a:xfrm flipH="1">
                <a:off x="4572000" y="3798138"/>
                <a:ext cx="2745716" cy="0"/>
              </a:xfrm>
              <a:prstGeom prst="line">
                <a:avLst/>
              </a:prstGeom>
              <a:solidFill>
                <a:schemeClr val="accent1"/>
              </a:solidFill>
              <a:ln w="22225" cap="flat" cmpd="sng" algn="ctr">
                <a:solidFill>
                  <a:schemeClr val="tx1"/>
                </a:solidFill>
                <a:prstDash val="solid"/>
                <a:round/>
                <a:headEnd type="none" w="med" len="med"/>
                <a:tailEnd type="none" w="med" len="med"/>
              </a:ln>
              <a:effectLst/>
            </p:spPr>
          </p:cxnSp>
          <p:sp>
            <p:nvSpPr>
              <p:cNvPr id="66" name="Rectangle 6">
                <a:extLst>
                  <a:ext uri="{FF2B5EF4-FFF2-40B4-BE49-F238E27FC236}">
                    <a16:creationId xmlns:a16="http://schemas.microsoft.com/office/drawing/2014/main" id="{553D1EB8-9603-FD42-B5EB-47B419BF2E0A}"/>
                  </a:ext>
                </a:extLst>
              </p:cNvPr>
              <p:cNvSpPr>
                <a:spLocks noChangeArrowheads="1"/>
              </p:cNvSpPr>
              <p:nvPr/>
            </p:nvSpPr>
            <p:spPr bwMode="auto">
              <a:xfrm>
                <a:off x="7317716" y="3562486"/>
                <a:ext cx="1073369" cy="369332"/>
              </a:xfrm>
              <a:prstGeom prst="rect">
                <a:avLst/>
              </a:prstGeom>
              <a:noFill/>
              <a:ln w="9525">
                <a:noFill/>
                <a:miter lim="800000"/>
                <a:headEnd/>
                <a:tailEnd/>
              </a:ln>
            </p:spPr>
            <p:txBody>
              <a:bodyPr wrap="square" anchor="ctr">
                <a:prstTxWarp prst="textNoShape">
                  <a:avLst/>
                </a:prstTxWarp>
                <a:spAutoFit/>
              </a:bodyPr>
              <a:lstStyle/>
              <a:p>
                <a:pPr algn="ctr"/>
                <a:r>
                  <a:rPr lang="en-US" sz="1800" dirty="0">
                    <a:solidFill>
                      <a:srgbClr val="000000"/>
                    </a:solidFill>
                    <a:ea typeface="Times New Roman" pitchFamily="-84" charset="0"/>
                    <a:cs typeface="Helvetica"/>
                  </a:rPr>
                  <a:t>interface</a:t>
                </a:r>
                <a:endParaRPr lang="en-US" sz="1800" dirty="0">
                  <a:solidFill>
                    <a:srgbClr val="000000"/>
                  </a:solidFill>
                  <a:latin typeface="+mn-lt"/>
                  <a:ea typeface="Times New Roman" pitchFamily="-84" charset="0"/>
                  <a:cs typeface="Helvetica"/>
                </a:endParaRPr>
              </a:p>
            </p:txBody>
          </p:sp>
          <p:sp>
            <p:nvSpPr>
              <p:cNvPr id="67" name="Rounded Rectangle 66">
                <a:extLst>
                  <a:ext uri="{FF2B5EF4-FFF2-40B4-BE49-F238E27FC236}">
                    <a16:creationId xmlns:a16="http://schemas.microsoft.com/office/drawing/2014/main" id="{1B68157A-BD34-B548-B3C0-926C5D1BFA75}"/>
                  </a:ext>
                </a:extLst>
              </p:cNvPr>
              <p:cNvSpPr/>
              <p:nvPr/>
            </p:nvSpPr>
            <p:spPr>
              <a:xfrm>
                <a:off x="4571998" y="2874239"/>
                <a:ext cx="2745716" cy="916137"/>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68" name="Rounded Rectangle 67">
                <a:extLst>
                  <a:ext uri="{FF2B5EF4-FFF2-40B4-BE49-F238E27FC236}">
                    <a16:creationId xmlns:a16="http://schemas.microsoft.com/office/drawing/2014/main" id="{A3CFFC53-C4D3-8743-B7E0-BAC1A4937DBA}"/>
                  </a:ext>
                </a:extLst>
              </p:cNvPr>
              <p:cNvSpPr/>
              <p:nvPr/>
            </p:nvSpPr>
            <p:spPr>
              <a:xfrm>
                <a:off x="4571998" y="3798139"/>
                <a:ext cx="2745716" cy="912110"/>
              </a:xfrm>
              <a:prstGeom prst="roundRect">
                <a:avLst>
                  <a:gd name="adj" fmla="val 4553"/>
                </a:avLst>
              </a:prstGeom>
              <a:solidFill>
                <a:schemeClr val="accent2">
                  <a:lumMod val="60000"/>
                  <a:lumOff val="40000"/>
                  <a:alpha val="15279"/>
                </a:scheme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grpSp>
        <p:cxnSp>
          <p:nvCxnSpPr>
            <p:cNvPr id="58" name="Straight Connector 57">
              <a:extLst>
                <a:ext uri="{FF2B5EF4-FFF2-40B4-BE49-F238E27FC236}">
                  <a16:creationId xmlns:a16="http://schemas.microsoft.com/office/drawing/2014/main" id="{DC33A8A8-BFA1-E04F-937E-51BABDFB0DC4}"/>
                </a:ext>
              </a:extLst>
            </p:cNvPr>
            <p:cNvCxnSpPr>
              <a:cxnSpLocks/>
            </p:cNvCxnSpPr>
            <p:nvPr/>
          </p:nvCxnSpPr>
          <p:spPr bwMode="auto">
            <a:xfrm rot="2700000">
              <a:off x="6327283" y="3301875"/>
              <a:ext cx="0" cy="144000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59" name="Straight Connector 58">
              <a:extLst>
                <a:ext uri="{FF2B5EF4-FFF2-40B4-BE49-F238E27FC236}">
                  <a16:creationId xmlns:a16="http://schemas.microsoft.com/office/drawing/2014/main" id="{F8A7F5E0-4858-C143-B63C-12D7E9901DB7}"/>
                </a:ext>
              </a:extLst>
            </p:cNvPr>
            <p:cNvCxnSpPr>
              <a:cxnSpLocks/>
            </p:cNvCxnSpPr>
            <p:nvPr/>
          </p:nvCxnSpPr>
          <p:spPr bwMode="auto">
            <a:xfrm rot="-2700000">
              <a:off x="5304547" y="3313398"/>
              <a:ext cx="0" cy="144000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60" name="Straight Connector 59">
              <a:extLst>
                <a:ext uri="{FF2B5EF4-FFF2-40B4-BE49-F238E27FC236}">
                  <a16:creationId xmlns:a16="http://schemas.microsoft.com/office/drawing/2014/main" id="{47E2DF06-0151-8741-A346-0CEEFD1DB1D8}"/>
                </a:ext>
              </a:extLst>
            </p:cNvPr>
            <p:cNvCxnSpPr>
              <a:cxnSpLocks/>
            </p:cNvCxnSpPr>
            <p:nvPr/>
          </p:nvCxnSpPr>
          <p:spPr bwMode="auto">
            <a:xfrm>
              <a:off x="5809151" y="3619784"/>
              <a:ext cx="0" cy="1799882"/>
            </a:xfrm>
            <a:prstGeom prst="line">
              <a:avLst/>
            </a:prstGeom>
            <a:solidFill>
              <a:schemeClr val="accent1"/>
            </a:solidFill>
            <a:ln w="19050" cap="flat" cmpd="sng" algn="ctr">
              <a:solidFill>
                <a:schemeClr val="tx1"/>
              </a:solidFill>
              <a:prstDash val="dash"/>
              <a:round/>
              <a:headEnd type="none" w="med" len="med"/>
              <a:tailEnd type="none" w="med" len="med"/>
            </a:ln>
            <a:effectLst/>
          </p:spPr>
        </p:cxnSp>
        <p:cxnSp>
          <p:nvCxnSpPr>
            <p:cNvPr id="61" name="Straight Connector 60">
              <a:extLst>
                <a:ext uri="{FF2B5EF4-FFF2-40B4-BE49-F238E27FC236}">
                  <a16:creationId xmlns:a16="http://schemas.microsoft.com/office/drawing/2014/main" id="{D72459F4-3B01-FE4C-B3C3-4CFB21D58C0C}"/>
                </a:ext>
              </a:extLst>
            </p:cNvPr>
            <p:cNvCxnSpPr>
              <a:cxnSpLocks/>
            </p:cNvCxnSpPr>
            <p:nvPr/>
          </p:nvCxnSpPr>
          <p:spPr bwMode="auto">
            <a:xfrm rot="-1200000">
              <a:off x="5996291" y="4498426"/>
              <a:ext cx="0" cy="1080000"/>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62" name="Picture 61">
              <a:extLst>
                <a:ext uri="{FF2B5EF4-FFF2-40B4-BE49-F238E27FC236}">
                  <a16:creationId xmlns:a16="http://schemas.microsoft.com/office/drawing/2014/main" id="{D4A653B9-6C42-BA43-93FA-49A9F1905AD8}"/>
                </a:ext>
              </a:extLst>
            </p:cNvPr>
            <p:cNvPicPr>
              <a:picLocks noChangeAspect="1"/>
            </p:cNvPicPr>
            <p:nvPr/>
          </p:nvPicPr>
          <p:blipFill>
            <a:blip r:embed="rId5"/>
            <a:stretch>
              <a:fillRect/>
            </a:stretch>
          </p:blipFill>
          <p:spPr>
            <a:xfrm>
              <a:off x="5528056" y="3955966"/>
              <a:ext cx="215900" cy="279400"/>
            </a:xfrm>
            <a:prstGeom prst="rect">
              <a:avLst/>
            </a:prstGeom>
          </p:spPr>
        </p:pic>
        <p:pic>
          <p:nvPicPr>
            <p:cNvPr id="63" name="Picture 62">
              <a:extLst>
                <a:ext uri="{FF2B5EF4-FFF2-40B4-BE49-F238E27FC236}">
                  <a16:creationId xmlns:a16="http://schemas.microsoft.com/office/drawing/2014/main" id="{43286C7D-4CAF-BB41-A13F-BDE376BC1CB7}"/>
                </a:ext>
              </a:extLst>
            </p:cNvPr>
            <p:cNvPicPr>
              <a:picLocks noChangeAspect="1"/>
            </p:cNvPicPr>
            <p:nvPr/>
          </p:nvPicPr>
          <p:blipFill>
            <a:blip r:embed="rId6"/>
            <a:stretch>
              <a:fillRect/>
            </a:stretch>
          </p:blipFill>
          <p:spPr>
            <a:xfrm>
              <a:off x="5889870" y="3960800"/>
              <a:ext cx="241300" cy="279400"/>
            </a:xfrm>
            <a:prstGeom prst="rect">
              <a:avLst/>
            </a:prstGeom>
          </p:spPr>
        </p:pic>
        <p:pic>
          <p:nvPicPr>
            <p:cNvPr id="64" name="Picture 63">
              <a:extLst>
                <a:ext uri="{FF2B5EF4-FFF2-40B4-BE49-F238E27FC236}">
                  <a16:creationId xmlns:a16="http://schemas.microsoft.com/office/drawing/2014/main" id="{835E5F30-A983-A841-8DED-4CB3A7B12881}"/>
                </a:ext>
              </a:extLst>
            </p:cNvPr>
            <p:cNvPicPr>
              <a:picLocks noChangeAspect="1"/>
            </p:cNvPicPr>
            <p:nvPr/>
          </p:nvPicPr>
          <p:blipFill>
            <a:blip r:embed="rId7"/>
            <a:stretch>
              <a:fillRect/>
            </a:stretch>
          </p:blipFill>
          <p:spPr>
            <a:xfrm>
              <a:off x="5854054" y="5140266"/>
              <a:ext cx="215900" cy="279400"/>
            </a:xfrm>
            <a:prstGeom prst="rect">
              <a:avLst/>
            </a:prstGeom>
          </p:spPr>
        </p:pic>
      </p:grpSp>
      <p:grpSp>
        <p:nvGrpSpPr>
          <p:cNvPr id="69" name="Group 68">
            <a:extLst>
              <a:ext uri="{FF2B5EF4-FFF2-40B4-BE49-F238E27FC236}">
                <a16:creationId xmlns:a16="http://schemas.microsoft.com/office/drawing/2014/main" id="{DE7A50C8-F764-3B4B-8F21-9E4EEB981697}"/>
              </a:ext>
            </a:extLst>
          </p:cNvPr>
          <p:cNvGrpSpPr/>
          <p:nvPr/>
        </p:nvGrpSpPr>
        <p:grpSpPr>
          <a:xfrm rot="10800000">
            <a:off x="4830960" y="3751086"/>
            <a:ext cx="463352" cy="441959"/>
            <a:chOff x="5458290" y="1450090"/>
            <a:chExt cx="463352" cy="441959"/>
          </a:xfrm>
        </p:grpSpPr>
        <p:cxnSp>
          <p:nvCxnSpPr>
            <p:cNvPr id="70" name="Straight Arrow Connector 69">
              <a:extLst>
                <a:ext uri="{FF2B5EF4-FFF2-40B4-BE49-F238E27FC236}">
                  <a16:creationId xmlns:a16="http://schemas.microsoft.com/office/drawing/2014/main" id="{719841F1-9257-EC40-9635-B60E7B782589}"/>
                </a:ext>
              </a:extLst>
            </p:cNvPr>
            <p:cNvCxnSpPr>
              <a:cxnSpLocks/>
            </p:cNvCxnSpPr>
            <p:nvPr/>
          </p:nvCxnSpPr>
          <p:spPr bwMode="auto">
            <a:xfrm rot="10800000" flipH="1">
              <a:off x="5458290" y="1877208"/>
              <a:ext cx="463352" cy="14841"/>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cxnSp>
          <p:nvCxnSpPr>
            <p:cNvPr id="71" name="Straight Arrow Connector 70">
              <a:extLst>
                <a:ext uri="{FF2B5EF4-FFF2-40B4-BE49-F238E27FC236}">
                  <a16:creationId xmlns:a16="http://schemas.microsoft.com/office/drawing/2014/main" id="{95AD08BA-D1D7-0049-8503-8C19B682CD2C}"/>
                </a:ext>
              </a:extLst>
            </p:cNvPr>
            <p:cNvCxnSpPr>
              <a:cxnSpLocks/>
            </p:cNvCxnSpPr>
            <p:nvPr/>
          </p:nvCxnSpPr>
          <p:spPr bwMode="auto">
            <a:xfrm rot="10800000" flipH="1">
              <a:off x="5458290" y="1450090"/>
              <a:ext cx="3741" cy="441959"/>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grpSp>
      <p:sp>
        <p:nvSpPr>
          <p:cNvPr id="72" name="Rectangle 6">
            <a:extLst>
              <a:ext uri="{FF2B5EF4-FFF2-40B4-BE49-F238E27FC236}">
                <a16:creationId xmlns:a16="http://schemas.microsoft.com/office/drawing/2014/main" id="{F1A154EA-A000-064B-AFCF-B687C45DECF0}"/>
              </a:ext>
            </a:extLst>
          </p:cNvPr>
          <p:cNvSpPr>
            <a:spLocks noChangeArrowheads="1"/>
          </p:cNvSpPr>
          <p:nvPr/>
        </p:nvSpPr>
        <p:spPr bwMode="auto">
          <a:xfrm>
            <a:off x="5167460" y="3331230"/>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err="1">
                <a:solidFill>
                  <a:srgbClr val="FF0000"/>
                </a:solidFill>
                <a:ea typeface="Times New Roman" pitchFamily="-84" charset="0"/>
                <a:cs typeface="Helvetica"/>
              </a:rPr>
              <a:t>E</a:t>
            </a:r>
            <a:r>
              <a:rPr lang="en-US" sz="1800" i="1" baseline="-25000" dirty="0" err="1">
                <a:solidFill>
                  <a:srgbClr val="FF0000"/>
                </a:solidFill>
                <a:ea typeface="Times New Roman" pitchFamily="-84" charset="0"/>
                <a:cs typeface="Helvetica"/>
              </a:rPr>
              <a:t>i</a:t>
            </a:r>
            <a:endParaRPr lang="en-US" sz="1800" i="1" baseline="-25000" dirty="0">
              <a:solidFill>
                <a:srgbClr val="FF0000"/>
              </a:solidFill>
              <a:latin typeface="+mn-lt"/>
              <a:ea typeface="Times New Roman" pitchFamily="-84" charset="0"/>
              <a:cs typeface="Helvetica"/>
            </a:endParaRPr>
          </a:p>
        </p:txBody>
      </p:sp>
      <p:sp>
        <p:nvSpPr>
          <p:cNvPr id="73" name="Oval 72">
            <a:extLst>
              <a:ext uri="{FF2B5EF4-FFF2-40B4-BE49-F238E27FC236}">
                <a16:creationId xmlns:a16="http://schemas.microsoft.com/office/drawing/2014/main" id="{5EB7A2C5-F9C1-CE47-B5A1-8700BE784637}"/>
              </a:ext>
            </a:extLst>
          </p:cNvPr>
          <p:cNvSpPr/>
          <p:nvPr/>
        </p:nvSpPr>
        <p:spPr>
          <a:xfrm>
            <a:off x="5245183" y="3684377"/>
            <a:ext cx="80907" cy="101219"/>
          </a:xfrm>
          <a:prstGeom prst="ellipse">
            <a:avLst/>
          </a:prstGeom>
          <a:solidFill>
            <a:srgbClr val="FF0000"/>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nvGrpSpPr>
          <p:cNvPr id="74" name="Group 73">
            <a:extLst>
              <a:ext uri="{FF2B5EF4-FFF2-40B4-BE49-F238E27FC236}">
                <a16:creationId xmlns:a16="http://schemas.microsoft.com/office/drawing/2014/main" id="{A1C5229E-3659-BA4F-A7EC-35B378212896}"/>
              </a:ext>
            </a:extLst>
          </p:cNvPr>
          <p:cNvGrpSpPr/>
          <p:nvPr/>
        </p:nvGrpSpPr>
        <p:grpSpPr>
          <a:xfrm>
            <a:off x="6567230" y="3388433"/>
            <a:ext cx="714046" cy="396306"/>
            <a:chOff x="414807" y="5441824"/>
            <a:chExt cx="714046" cy="396306"/>
          </a:xfrm>
        </p:grpSpPr>
        <p:sp>
          <p:nvSpPr>
            <p:cNvPr id="75" name="Rectangle 6">
              <a:extLst>
                <a:ext uri="{FF2B5EF4-FFF2-40B4-BE49-F238E27FC236}">
                  <a16:creationId xmlns:a16="http://schemas.microsoft.com/office/drawing/2014/main" id="{C442C4E8-0A53-504C-BB9C-EFD9DD6A9A08}"/>
                </a:ext>
              </a:extLst>
            </p:cNvPr>
            <p:cNvSpPr>
              <a:spLocks noChangeArrowheads="1"/>
            </p:cNvSpPr>
            <p:nvPr/>
          </p:nvSpPr>
          <p:spPr bwMode="auto">
            <a:xfrm>
              <a:off x="414807" y="5441824"/>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a:solidFill>
                    <a:srgbClr val="FF0000"/>
                  </a:solidFill>
                  <a:ea typeface="Times New Roman" pitchFamily="-84" charset="0"/>
                  <a:cs typeface="Helvetica"/>
                </a:rPr>
                <a:t>E</a:t>
              </a:r>
              <a:r>
                <a:rPr lang="en-US" sz="1800" i="1" baseline="-25000" dirty="0">
                  <a:solidFill>
                    <a:srgbClr val="FF0000"/>
                  </a:solidFill>
                  <a:ea typeface="Times New Roman" pitchFamily="-84" charset="0"/>
                  <a:cs typeface="Helvetica"/>
                </a:rPr>
                <a:t>r</a:t>
              </a:r>
              <a:endParaRPr lang="en-US" sz="1800" i="1" baseline="-25000" dirty="0">
                <a:solidFill>
                  <a:srgbClr val="FF0000"/>
                </a:solidFill>
                <a:latin typeface="+mn-lt"/>
                <a:ea typeface="Times New Roman" pitchFamily="-84" charset="0"/>
                <a:cs typeface="Helvetica"/>
              </a:endParaRPr>
            </a:p>
          </p:txBody>
        </p:sp>
        <p:sp>
          <p:nvSpPr>
            <p:cNvPr id="76" name="Oval 75">
              <a:extLst>
                <a:ext uri="{FF2B5EF4-FFF2-40B4-BE49-F238E27FC236}">
                  <a16:creationId xmlns:a16="http://schemas.microsoft.com/office/drawing/2014/main" id="{31C73B51-5641-AF4D-9EB2-C2D3396128D9}"/>
                </a:ext>
              </a:extLst>
            </p:cNvPr>
            <p:cNvSpPr/>
            <p:nvPr/>
          </p:nvSpPr>
          <p:spPr>
            <a:xfrm>
              <a:off x="925094" y="5736911"/>
              <a:ext cx="80907" cy="101219"/>
            </a:xfrm>
            <a:prstGeom prst="ellipse">
              <a:avLst/>
            </a:prstGeom>
            <a:solidFill>
              <a:srgbClr val="FF0000"/>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cxnSp>
        <p:nvCxnSpPr>
          <p:cNvPr id="77" name="Straight Arrow Connector 76">
            <a:extLst>
              <a:ext uri="{FF2B5EF4-FFF2-40B4-BE49-F238E27FC236}">
                <a16:creationId xmlns:a16="http://schemas.microsoft.com/office/drawing/2014/main" id="{C8A61A2C-C4CF-204B-8C6C-19FC8B6D5078}"/>
              </a:ext>
            </a:extLst>
          </p:cNvPr>
          <p:cNvCxnSpPr>
            <a:cxnSpLocks/>
          </p:cNvCxnSpPr>
          <p:nvPr/>
        </p:nvCxnSpPr>
        <p:spPr bwMode="auto">
          <a:xfrm rot="-8100000" flipV="1">
            <a:off x="5058121" y="3714022"/>
            <a:ext cx="0" cy="503865"/>
          </a:xfrm>
          <a:prstGeom prst="straightConnector1">
            <a:avLst/>
          </a:prstGeom>
          <a:solidFill>
            <a:schemeClr val="accent1"/>
          </a:solidFill>
          <a:ln w="25400" cap="flat" cmpd="sng" algn="ctr">
            <a:solidFill>
              <a:srgbClr val="0070C0"/>
            </a:solidFill>
            <a:prstDash val="solid"/>
            <a:round/>
            <a:headEnd type="none" w="med" len="med"/>
            <a:tailEnd type="triangle" w="lg" len="lg"/>
          </a:ln>
          <a:effectLst/>
        </p:spPr>
      </p:cxnSp>
      <p:sp>
        <p:nvSpPr>
          <p:cNvPr id="78" name="Rectangle 6">
            <a:extLst>
              <a:ext uri="{FF2B5EF4-FFF2-40B4-BE49-F238E27FC236}">
                <a16:creationId xmlns:a16="http://schemas.microsoft.com/office/drawing/2014/main" id="{629870C3-5BBF-4D4C-BA12-E078C389B441}"/>
              </a:ext>
            </a:extLst>
          </p:cNvPr>
          <p:cNvSpPr>
            <a:spLocks noChangeArrowheads="1"/>
          </p:cNvSpPr>
          <p:nvPr/>
        </p:nvSpPr>
        <p:spPr bwMode="auto">
          <a:xfrm>
            <a:off x="4325119" y="3930469"/>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a:solidFill>
                  <a:srgbClr val="0070C0"/>
                </a:solidFill>
                <a:ea typeface="Times New Roman" pitchFamily="-84" charset="0"/>
                <a:cs typeface="Helvetica"/>
              </a:rPr>
              <a:t>B</a:t>
            </a:r>
            <a:r>
              <a:rPr lang="en-US" sz="1800" i="1" baseline="-25000" dirty="0">
                <a:solidFill>
                  <a:srgbClr val="0070C0"/>
                </a:solidFill>
                <a:ea typeface="Times New Roman" pitchFamily="-84" charset="0"/>
                <a:cs typeface="Helvetica"/>
              </a:rPr>
              <a:t>i</a:t>
            </a:r>
            <a:endParaRPr lang="en-US" sz="1800" i="1" baseline="-25000" dirty="0">
              <a:solidFill>
                <a:srgbClr val="0070C0"/>
              </a:solidFill>
              <a:latin typeface="+mn-lt"/>
              <a:ea typeface="Times New Roman" pitchFamily="-84" charset="0"/>
              <a:cs typeface="Helvetica"/>
            </a:endParaRPr>
          </a:p>
        </p:txBody>
      </p:sp>
      <p:grpSp>
        <p:nvGrpSpPr>
          <p:cNvPr id="79" name="Group 78">
            <a:extLst>
              <a:ext uri="{FF2B5EF4-FFF2-40B4-BE49-F238E27FC236}">
                <a16:creationId xmlns:a16="http://schemas.microsoft.com/office/drawing/2014/main" id="{2194744B-B88E-D34D-A6F0-3295DEE8CBAF}"/>
              </a:ext>
            </a:extLst>
          </p:cNvPr>
          <p:cNvGrpSpPr/>
          <p:nvPr/>
        </p:nvGrpSpPr>
        <p:grpSpPr>
          <a:xfrm>
            <a:off x="6652327" y="3737787"/>
            <a:ext cx="533400" cy="441959"/>
            <a:chOff x="6641745" y="2350581"/>
            <a:chExt cx="533400" cy="441959"/>
          </a:xfrm>
        </p:grpSpPr>
        <p:grpSp>
          <p:nvGrpSpPr>
            <p:cNvPr id="80" name="Group 79">
              <a:extLst>
                <a:ext uri="{FF2B5EF4-FFF2-40B4-BE49-F238E27FC236}">
                  <a16:creationId xmlns:a16="http://schemas.microsoft.com/office/drawing/2014/main" id="{7B3D8511-CE22-3A4E-8092-90C1D8B73D7F}"/>
                </a:ext>
              </a:extLst>
            </p:cNvPr>
            <p:cNvGrpSpPr/>
            <p:nvPr/>
          </p:nvGrpSpPr>
          <p:grpSpPr>
            <a:xfrm rot="10800000">
              <a:off x="6641745" y="2350581"/>
              <a:ext cx="463352" cy="441959"/>
              <a:chOff x="5458290" y="1450090"/>
              <a:chExt cx="463352" cy="441959"/>
            </a:xfrm>
          </p:grpSpPr>
          <p:cxnSp>
            <p:nvCxnSpPr>
              <p:cNvPr id="82" name="Straight Arrow Connector 81">
                <a:extLst>
                  <a:ext uri="{FF2B5EF4-FFF2-40B4-BE49-F238E27FC236}">
                    <a16:creationId xmlns:a16="http://schemas.microsoft.com/office/drawing/2014/main" id="{E5026C10-73E7-9D49-B6E7-513474391F67}"/>
                  </a:ext>
                </a:extLst>
              </p:cNvPr>
              <p:cNvCxnSpPr>
                <a:cxnSpLocks/>
              </p:cNvCxnSpPr>
              <p:nvPr/>
            </p:nvCxnSpPr>
            <p:spPr bwMode="auto">
              <a:xfrm rot="10800000" flipH="1">
                <a:off x="5458290" y="1877208"/>
                <a:ext cx="463352" cy="14841"/>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cxnSp>
            <p:nvCxnSpPr>
              <p:cNvPr id="83" name="Straight Arrow Connector 82">
                <a:extLst>
                  <a:ext uri="{FF2B5EF4-FFF2-40B4-BE49-F238E27FC236}">
                    <a16:creationId xmlns:a16="http://schemas.microsoft.com/office/drawing/2014/main" id="{446A6635-F24E-2D40-A8BF-AFE5B5843EE3}"/>
                  </a:ext>
                </a:extLst>
              </p:cNvPr>
              <p:cNvCxnSpPr>
                <a:cxnSpLocks/>
              </p:cNvCxnSpPr>
              <p:nvPr/>
            </p:nvCxnSpPr>
            <p:spPr bwMode="auto">
              <a:xfrm rot="10800000" flipH="1">
                <a:off x="5458290" y="1450090"/>
                <a:ext cx="3741" cy="441959"/>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grpSp>
        <p:cxnSp>
          <p:nvCxnSpPr>
            <p:cNvPr id="81" name="Straight Arrow Connector 80">
              <a:extLst>
                <a:ext uri="{FF2B5EF4-FFF2-40B4-BE49-F238E27FC236}">
                  <a16:creationId xmlns:a16="http://schemas.microsoft.com/office/drawing/2014/main" id="{B75FD754-2103-AF40-BC2F-59CC87CCF5C3}"/>
                </a:ext>
              </a:extLst>
            </p:cNvPr>
            <p:cNvCxnSpPr>
              <a:cxnSpLocks/>
            </p:cNvCxnSpPr>
            <p:nvPr/>
          </p:nvCxnSpPr>
          <p:spPr bwMode="auto">
            <a:xfrm rot="-8100000" flipV="1">
              <a:off x="6923213" y="2286426"/>
              <a:ext cx="0" cy="503865"/>
            </a:xfrm>
            <a:prstGeom prst="straightConnector1">
              <a:avLst/>
            </a:prstGeom>
            <a:solidFill>
              <a:schemeClr val="accent1"/>
            </a:solidFill>
            <a:ln w="25400" cap="flat" cmpd="sng" algn="ctr">
              <a:solidFill>
                <a:srgbClr val="0070C0"/>
              </a:solidFill>
              <a:prstDash val="solid"/>
              <a:round/>
              <a:headEnd type="none" w="med" len="med"/>
              <a:tailEnd type="triangle" w="lg" len="lg"/>
            </a:ln>
            <a:effectLst/>
          </p:spPr>
        </p:cxnSp>
      </p:grpSp>
      <p:sp>
        <p:nvSpPr>
          <p:cNvPr id="84" name="Rectangle 6">
            <a:extLst>
              <a:ext uri="{FF2B5EF4-FFF2-40B4-BE49-F238E27FC236}">
                <a16:creationId xmlns:a16="http://schemas.microsoft.com/office/drawing/2014/main" id="{73C579A1-7B55-2945-A9C9-B0A0A279D1F8}"/>
              </a:ext>
            </a:extLst>
          </p:cNvPr>
          <p:cNvSpPr>
            <a:spLocks noChangeArrowheads="1"/>
          </p:cNvSpPr>
          <p:nvPr/>
        </p:nvSpPr>
        <p:spPr bwMode="auto">
          <a:xfrm>
            <a:off x="6537916" y="4015871"/>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a:solidFill>
                  <a:srgbClr val="0070C0"/>
                </a:solidFill>
                <a:ea typeface="Times New Roman" pitchFamily="-84" charset="0"/>
                <a:cs typeface="Helvetica"/>
              </a:rPr>
              <a:t>B</a:t>
            </a:r>
            <a:r>
              <a:rPr lang="en-US" sz="1800" i="1" baseline="-25000" dirty="0">
                <a:solidFill>
                  <a:srgbClr val="0070C0"/>
                </a:solidFill>
                <a:ea typeface="Times New Roman" pitchFamily="-84" charset="0"/>
                <a:cs typeface="Helvetica"/>
              </a:rPr>
              <a:t>r</a:t>
            </a:r>
            <a:endParaRPr lang="en-US" sz="1800" i="1" baseline="-25000" dirty="0">
              <a:solidFill>
                <a:srgbClr val="0070C0"/>
              </a:solidFill>
              <a:latin typeface="+mn-lt"/>
              <a:ea typeface="Times New Roman" pitchFamily="-84" charset="0"/>
              <a:cs typeface="Helvetica"/>
            </a:endParaRPr>
          </a:p>
        </p:txBody>
      </p:sp>
      <p:grpSp>
        <p:nvGrpSpPr>
          <p:cNvPr id="85" name="Group 84">
            <a:extLst>
              <a:ext uri="{FF2B5EF4-FFF2-40B4-BE49-F238E27FC236}">
                <a16:creationId xmlns:a16="http://schemas.microsoft.com/office/drawing/2014/main" id="{7E6C5040-AEE9-3B4D-8F38-11B5F5CC2A12}"/>
              </a:ext>
            </a:extLst>
          </p:cNvPr>
          <p:cNvGrpSpPr/>
          <p:nvPr/>
        </p:nvGrpSpPr>
        <p:grpSpPr>
          <a:xfrm>
            <a:off x="5651873" y="5541468"/>
            <a:ext cx="927916" cy="588528"/>
            <a:chOff x="3511711" y="3765912"/>
            <a:chExt cx="927916" cy="588528"/>
          </a:xfrm>
        </p:grpSpPr>
        <p:grpSp>
          <p:nvGrpSpPr>
            <p:cNvPr id="86" name="Group 85">
              <a:extLst>
                <a:ext uri="{FF2B5EF4-FFF2-40B4-BE49-F238E27FC236}">
                  <a16:creationId xmlns:a16="http://schemas.microsoft.com/office/drawing/2014/main" id="{BFA42808-9945-F94C-B103-B78B298BE424}"/>
                </a:ext>
              </a:extLst>
            </p:cNvPr>
            <p:cNvGrpSpPr/>
            <p:nvPr/>
          </p:nvGrpSpPr>
          <p:grpSpPr>
            <a:xfrm rot="10800000">
              <a:off x="3960534" y="3765912"/>
              <a:ext cx="463352" cy="441959"/>
              <a:chOff x="5458290" y="1450090"/>
              <a:chExt cx="463352" cy="441959"/>
            </a:xfrm>
          </p:grpSpPr>
          <p:cxnSp>
            <p:nvCxnSpPr>
              <p:cNvPr id="89" name="Straight Arrow Connector 88">
                <a:extLst>
                  <a:ext uri="{FF2B5EF4-FFF2-40B4-BE49-F238E27FC236}">
                    <a16:creationId xmlns:a16="http://schemas.microsoft.com/office/drawing/2014/main" id="{1BB2B8C1-E246-854A-AE55-103877475FEE}"/>
                  </a:ext>
                </a:extLst>
              </p:cNvPr>
              <p:cNvCxnSpPr>
                <a:cxnSpLocks/>
              </p:cNvCxnSpPr>
              <p:nvPr/>
            </p:nvCxnSpPr>
            <p:spPr bwMode="auto">
              <a:xfrm rot="10800000" flipH="1">
                <a:off x="5458290" y="1877208"/>
                <a:ext cx="463352" cy="14841"/>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cxnSp>
            <p:nvCxnSpPr>
              <p:cNvPr id="90" name="Straight Arrow Connector 89">
                <a:extLst>
                  <a:ext uri="{FF2B5EF4-FFF2-40B4-BE49-F238E27FC236}">
                    <a16:creationId xmlns:a16="http://schemas.microsoft.com/office/drawing/2014/main" id="{D6CBA5E1-2803-634D-AF71-554614E33878}"/>
                  </a:ext>
                </a:extLst>
              </p:cNvPr>
              <p:cNvCxnSpPr>
                <a:cxnSpLocks/>
              </p:cNvCxnSpPr>
              <p:nvPr/>
            </p:nvCxnSpPr>
            <p:spPr bwMode="auto">
              <a:xfrm rot="10800000" flipH="1">
                <a:off x="5458290" y="1450090"/>
                <a:ext cx="3741" cy="441959"/>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grpSp>
        <p:cxnSp>
          <p:nvCxnSpPr>
            <p:cNvPr id="87" name="Straight Arrow Connector 86">
              <a:extLst>
                <a:ext uri="{FF2B5EF4-FFF2-40B4-BE49-F238E27FC236}">
                  <a16:creationId xmlns:a16="http://schemas.microsoft.com/office/drawing/2014/main" id="{491EDBE6-5F07-284E-AB94-D62CC207F6FB}"/>
                </a:ext>
              </a:extLst>
            </p:cNvPr>
            <p:cNvCxnSpPr>
              <a:cxnSpLocks/>
            </p:cNvCxnSpPr>
            <p:nvPr/>
          </p:nvCxnSpPr>
          <p:spPr bwMode="auto">
            <a:xfrm rot="-8100000" flipV="1">
              <a:off x="4187695" y="3728848"/>
              <a:ext cx="0" cy="503865"/>
            </a:xfrm>
            <a:prstGeom prst="straightConnector1">
              <a:avLst/>
            </a:prstGeom>
            <a:solidFill>
              <a:schemeClr val="accent1"/>
            </a:solidFill>
            <a:ln w="25400" cap="flat" cmpd="sng" algn="ctr">
              <a:solidFill>
                <a:srgbClr val="0070C0"/>
              </a:solidFill>
              <a:prstDash val="solid"/>
              <a:round/>
              <a:headEnd type="none" w="med" len="med"/>
              <a:tailEnd type="triangle" w="lg" len="lg"/>
            </a:ln>
            <a:effectLst/>
          </p:spPr>
        </p:cxnSp>
        <p:sp>
          <p:nvSpPr>
            <p:cNvPr id="88" name="Rectangle 6">
              <a:extLst>
                <a:ext uri="{FF2B5EF4-FFF2-40B4-BE49-F238E27FC236}">
                  <a16:creationId xmlns:a16="http://schemas.microsoft.com/office/drawing/2014/main" id="{3434C386-A005-BB4E-B038-77AA4D16055D}"/>
                </a:ext>
              </a:extLst>
            </p:cNvPr>
            <p:cNvSpPr>
              <a:spLocks noChangeArrowheads="1"/>
            </p:cNvSpPr>
            <p:nvPr/>
          </p:nvSpPr>
          <p:spPr bwMode="auto">
            <a:xfrm>
              <a:off x="3511711" y="3985108"/>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err="1">
                  <a:solidFill>
                    <a:srgbClr val="0070C0"/>
                  </a:solidFill>
                  <a:ea typeface="Times New Roman" pitchFamily="-84" charset="0"/>
                  <a:cs typeface="Helvetica"/>
                </a:rPr>
                <a:t>B</a:t>
              </a:r>
              <a:r>
                <a:rPr lang="en-US" sz="1800" i="1" baseline="-25000" dirty="0" err="1">
                  <a:solidFill>
                    <a:srgbClr val="0070C0"/>
                  </a:solidFill>
                  <a:ea typeface="Times New Roman" pitchFamily="-84" charset="0"/>
                  <a:cs typeface="Helvetica"/>
                </a:rPr>
                <a:t>t</a:t>
              </a:r>
              <a:endParaRPr lang="en-US" sz="1800" i="1" baseline="-25000" dirty="0">
                <a:solidFill>
                  <a:srgbClr val="0070C0"/>
                </a:solidFill>
                <a:latin typeface="+mn-lt"/>
                <a:ea typeface="Times New Roman" pitchFamily="-84" charset="0"/>
                <a:cs typeface="Helvetica"/>
              </a:endParaRPr>
            </a:p>
          </p:txBody>
        </p:sp>
      </p:grpSp>
      <p:grpSp>
        <p:nvGrpSpPr>
          <p:cNvPr id="91" name="Group 90">
            <a:extLst>
              <a:ext uri="{FF2B5EF4-FFF2-40B4-BE49-F238E27FC236}">
                <a16:creationId xmlns:a16="http://schemas.microsoft.com/office/drawing/2014/main" id="{2EDA3D55-0D9B-8F48-BB13-8B4F4C9872D3}"/>
              </a:ext>
            </a:extLst>
          </p:cNvPr>
          <p:cNvGrpSpPr/>
          <p:nvPr/>
        </p:nvGrpSpPr>
        <p:grpSpPr>
          <a:xfrm>
            <a:off x="6356508" y="5201499"/>
            <a:ext cx="714046" cy="411629"/>
            <a:chOff x="788772" y="5426501"/>
            <a:chExt cx="714046" cy="411629"/>
          </a:xfrm>
        </p:grpSpPr>
        <p:sp>
          <p:nvSpPr>
            <p:cNvPr id="92" name="Rectangle 6">
              <a:extLst>
                <a:ext uri="{FF2B5EF4-FFF2-40B4-BE49-F238E27FC236}">
                  <a16:creationId xmlns:a16="http://schemas.microsoft.com/office/drawing/2014/main" id="{81B0C2B1-47D3-3546-837D-FB41CAAFC900}"/>
                </a:ext>
              </a:extLst>
            </p:cNvPr>
            <p:cNvSpPr>
              <a:spLocks noChangeArrowheads="1"/>
            </p:cNvSpPr>
            <p:nvPr/>
          </p:nvSpPr>
          <p:spPr bwMode="auto">
            <a:xfrm>
              <a:off x="788772" y="5426501"/>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a:solidFill>
                    <a:srgbClr val="FF0000"/>
                  </a:solidFill>
                  <a:ea typeface="Times New Roman" pitchFamily="-84" charset="0"/>
                  <a:cs typeface="Helvetica"/>
                </a:rPr>
                <a:t>E</a:t>
              </a:r>
              <a:r>
                <a:rPr lang="en-US" sz="1800" i="1" baseline="-25000" dirty="0">
                  <a:solidFill>
                    <a:srgbClr val="FF0000"/>
                  </a:solidFill>
                  <a:ea typeface="Times New Roman" pitchFamily="-84" charset="0"/>
                  <a:cs typeface="Helvetica"/>
                </a:rPr>
                <a:t>t</a:t>
              </a:r>
              <a:endParaRPr lang="en-US" sz="1800" i="1" baseline="-25000" dirty="0">
                <a:solidFill>
                  <a:srgbClr val="FF0000"/>
                </a:solidFill>
                <a:latin typeface="+mn-lt"/>
                <a:ea typeface="Times New Roman" pitchFamily="-84" charset="0"/>
                <a:cs typeface="Helvetica"/>
              </a:endParaRPr>
            </a:p>
          </p:txBody>
        </p:sp>
        <p:sp>
          <p:nvSpPr>
            <p:cNvPr id="93" name="Oval 92">
              <a:extLst>
                <a:ext uri="{FF2B5EF4-FFF2-40B4-BE49-F238E27FC236}">
                  <a16:creationId xmlns:a16="http://schemas.microsoft.com/office/drawing/2014/main" id="{A080AC5E-DEEF-DF45-88AA-92320C0F5FC2}"/>
                </a:ext>
              </a:extLst>
            </p:cNvPr>
            <p:cNvSpPr/>
            <p:nvPr/>
          </p:nvSpPr>
          <p:spPr>
            <a:xfrm>
              <a:off x="925094" y="5736911"/>
              <a:ext cx="80907" cy="101219"/>
            </a:xfrm>
            <a:prstGeom prst="ellipse">
              <a:avLst/>
            </a:prstGeom>
            <a:solidFill>
              <a:srgbClr val="FF0000"/>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grpSp>
        <p:nvGrpSpPr>
          <p:cNvPr id="94" name="Group 93">
            <a:extLst>
              <a:ext uri="{FF2B5EF4-FFF2-40B4-BE49-F238E27FC236}">
                <a16:creationId xmlns:a16="http://schemas.microsoft.com/office/drawing/2014/main" id="{F36D3586-B065-5349-AD4B-AD59B1DC76F3}"/>
              </a:ext>
            </a:extLst>
          </p:cNvPr>
          <p:cNvGrpSpPr/>
          <p:nvPr/>
        </p:nvGrpSpPr>
        <p:grpSpPr>
          <a:xfrm>
            <a:off x="4325119" y="829258"/>
            <a:ext cx="3819087" cy="2265028"/>
            <a:chOff x="4524565" y="3313398"/>
            <a:chExt cx="3819087" cy="2265028"/>
          </a:xfrm>
        </p:grpSpPr>
        <p:grpSp>
          <p:nvGrpSpPr>
            <p:cNvPr id="95" name="Group 94">
              <a:extLst>
                <a:ext uri="{FF2B5EF4-FFF2-40B4-BE49-F238E27FC236}">
                  <a16:creationId xmlns:a16="http://schemas.microsoft.com/office/drawing/2014/main" id="{0DA088B5-0C36-334B-8644-EF761FEF8C1B}"/>
                </a:ext>
              </a:extLst>
            </p:cNvPr>
            <p:cNvGrpSpPr/>
            <p:nvPr/>
          </p:nvGrpSpPr>
          <p:grpSpPr>
            <a:xfrm>
              <a:off x="4524565" y="3614855"/>
              <a:ext cx="3819087" cy="1836010"/>
              <a:chOff x="4571998" y="2874239"/>
              <a:chExt cx="3819087" cy="1836010"/>
            </a:xfrm>
          </p:grpSpPr>
          <p:cxnSp>
            <p:nvCxnSpPr>
              <p:cNvPr id="103" name="Straight Connector 102">
                <a:extLst>
                  <a:ext uri="{FF2B5EF4-FFF2-40B4-BE49-F238E27FC236}">
                    <a16:creationId xmlns:a16="http://schemas.microsoft.com/office/drawing/2014/main" id="{CB4307A0-45B2-E24E-94B3-01393641FB9E}"/>
                  </a:ext>
                </a:extLst>
              </p:cNvPr>
              <p:cNvCxnSpPr>
                <a:cxnSpLocks/>
              </p:cNvCxnSpPr>
              <p:nvPr/>
            </p:nvCxnSpPr>
            <p:spPr bwMode="auto">
              <a:xfrm flipH="1">
                <a:off x="4572000" y="3798138"/>
                <a:ext cx="2745716" cy="0"/>
              </a:xfrm>
              <a:prstGeom prst="line">
                <a:avLst/>
              </a:prstGeom>
              <a:solidFill>
                <a:schemeClr val="accent1"/>
              </a:solidFill>
              <a:ln w="22225" cap="flat" cmpd="sng" algn="ctr">
                <a:solidFill>
                  <a:schemeClr val="tx1"/>
                </a:solidFill>
                <a:prstDash val="solid"/>
                <a:round/>
                <a:headEnd type="none" w="med" len="med"/>
                <a:tailEnd type="none" w="med" len="med"/>
              </a:ln>
              <a:effectLst/>
            </p:spPr>
          </p:cxnSp>
          <p:sp>
            <p:nvSpPr>
              <p:cNvPr id="104" name="Rectangle 6">
                <a:extLst>
                  <a:ext uri="{FF2B5EF4-FFF2-40B4-BE49-F238E27FC236}">
                    <a16:creationId xmlns:a16="http://schemas.microsoft.com/office/drawing/2014/main" id="{EAAA4D4B-8FBB-3C4C-8F59-98C9CA3CCC24}"/>
                  </a:ext>
                </a:extLst>
              </p:cNvPr>
              <p:cNvSpPr>
                <a:spLocks noChangeArrowheads="1"/>
              </p:cNvSpPr>
              <p:nvPr/>
            </p:nvSpPr>
            <p:spPr bwMode="auto">
              <a:xfrm>
                <a:off x="7317716" y="3562486"/>
                <a:ext cx="1073369" cy="369332"/>
              </a:xfrm>
              <a:prstGeom prst="rect">
                <a:avLst/>
              </a:prstGeom>
              <a:noFill/>
              <a:ln w="9525">
                <a:noFill/>
                <a:miter lim="800000"/>
                <a:headEnd/>
                <a:tailEnd/>
              </a:ln>
            </p:spPr>
            <p:txBody>
              <a:bodyPr wrap="square" anchor="ctr">
                <a:prstTxWarp prst="textNoShape">
                  <a:avLst/>
                </a:prstTxWarp>
                <a:spAutoFit/>
              </a:bodyPr>
              <a:lstStyle/>
              <a:p>
                <a:pPr algn="ctr"/>
                <a:r>
                  <a:rPr lang="en-US" sz="1800" dirty="0">
                    <a:solidFill>
                      <a:srgbClr val="000000"/>
                    </a:solidFill>
                    <a:ea typeface="Times New Roman" pitchFamily="-84" charset="0"/>
                    <a:cs typeface="Helvetica"/>
                  </a:rPr>
                  <a:t>interface</a:t>
                </a:r>
                <a:endParaRPr lang="en-US" sz="1800" dirty="0">
                  <a:solidFill>
                    <a:srgbClr val="000000"/>
                  </a:solidFill>
                  <a:latin typeface="+mn-lt"/>
                  <a:ea typeface="Times New Roman" pitchFamily="-84" charset="0"/>
                  <a:cs typeface="Helvetica"/>
                </a:endParaRPr>
              </a:p>
            </p:txBody>
          </p:sp>
          <p:sp>
            <p:nvSpPr>
              <p:cNvPr id="105" name="Rounded Rectangle 104">
                <a:extLst>
                  <a:ext uri="{FF2B5EF4-FFF2-40B4-BE49-F238E27FC236}">
                    <a16:creationId xmlns:a16="http://schemas.microsoft.com/office/drawing/2014/main" id="{F9FD5419-01CB-2E48-AAC8-51637FFAC4A7}"/>
                  </a:ext>
                </a:extLst>
              </p:cNvPr>
              <p:cNvSpPr/>
              <p:nvPr/>
            </p:nvSpPr>
            <p:spPr>
              <a:xfrm>
                <a:off x="4571998" y="2874239"/>
                <a:ext cx="2745716" cy="916137"/>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106" name="Rounded Rectangle 105">
                <a:extLst>
                  <a:ext uri="{FF2B5EF4-FFF2-40B4-BE49-F238E27FC236}">
                    <a16:creationId xmlns:a16="http://schemas.microsoft.com/office/drawing/2014/main" id="{AFC76EC4-C60C-6346-BA68-11CBDDF9C5B8}"/>
                  </a:ext>
                </a:extLst>
              </p:cNvPr>
              <p:cNvSpPr/>
              <p:nvPr/>
            </p:nvSpPr>
            <p:spPr>
              <a:xfrm>
                <a:off x="4571998" y="3798139"/>
                <a:ext cx="2745716" cy="912110"/>
              </a:xfrm>
              <a:prstGeom prst="roundRect">
                <a:avLst>
                  <a:gd name="adj" fmla="val 4553"/>
                </a:avLst>
              </a:prstGeom>
              <a:solidFill>
                <a:schemeClr val="accent2">
                  <a:lumMod val="60000"/>
                  <a:lumOff val="40000"/>
                  <a:alpha val="15279"/>
                </a:scheme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grpSp>
        <p:cxnSp>
          <p:nvCxnSpPr>
            <p:cNvPr id="96" name="Straight Connector 95">
              <a:extLst>
                <a:ext uri="{FF2B5EF4-FFF2-40B4-BE49-F238E27FC236}">
                  <a16:creationId xmlns:a16="http://schemas.microsoft.com/office/drawing/2014/main" id="{6DAB3251-F840-C943-87FF-79117FFC9957}"/>
                </a:ext>
              </a:extLst>
            </p:cNvPr>
            <p:cNvCxnSpPr>
              <a:cxnSpLocks/>
            </p:cNvCxnSpPr>
            <p:nvPr/>
          </p:nvCxnSpPr>
          <p:spPr bwMode="auto">
            <a:xfrm rot="2700000">
              <a:off x="6327283" y="3301875"/>
              <a:ext cx="0" cy="144000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97" name="Straight Connector 96">
              <a:extLst>
                <a:ext uri="{FF2B5EF4-FFF2-40B4-BE49-F238E27FC236}">
                  <a16:creationId xmlns:a16="http://schemas.microsoft.com/office/drawing/2014/main" id="{8BE520ED-3B26-F548-A186-F4355FDF9855}"/>
                </a:ext>
              </a:extLst>
            </p:cNvPr>
            <p:cNvCxnSpPr>
              <a:cxnSpLocks/>
            </p:cNvCxnSpPr>
            <p:nvPr/>
          </p:nvCxnSpPr>
          <p:spPr bwMode="auto">
            <a:xfrm rot="-2700000">
              <a:off x="5304547" y="3313398"/>
              <a:ext cx="0" cy="144000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98" name="Straight Connector 97">
              <a:extLst>
                <a:ext uri="{FF2B5EF4-FFF2-40B4-BE49-F238E27FC236}">
                  <a16:creationId xmlns:a16="http://schemas.microsoft.com/office/drawing/2014/main" id="{33B032D2-0C9A-9643-A065-7FFE81DBE29D}"/>
                </a:ext>
              </a:extLst>
            </p:cNvPr>
            <p:cNvCxnSpPr>
              <a:cxnSpLocks/>
            </p:cNvCxnSpPr>
            <p:nvPr/>
          </p:nvCxnSpPr>
          <p:spPr bwMode="auto">
            <a:xfrm>
              <a:off x="5809151" y="3619784"/>
              <a:ext cx="0" cy="1799882"/>
            </a:xfrm>
            <a:prstGeom prst="line">
              <a:avLst/>
            </a:prstGeom>
            <a:solidFill>
              <a:schemeClr val="accent1"/>
            </a:solidFill>
            <a:ln w="19050" cap="flat" cmpd="sng" algn="ctr">
              <a:solidFill>
                <a:schemeClr val="tx1"/>
              </a:solidFill>
              <a:prstDash val="dash"/>
              <a:round/>
              <a:headEnd type="none" w="med" len="med"/>
              <a:tailEnd type="none" w="med" len="med"/>
            </a:ln>
            <a:effectLst/>
          </p:spPr>
        </p:cxnSp>
        <p:cxnSp>
          <p:nvCxnSpPr>
            <p:cNvPr id="99" name="Straight Connector 98">
              <a:extLst>
                <a:ext uri="{FF2B5EF4-FFF2-40B4-BE49-F238E27FC236}">
                  <a16:creationId xmlns:a16="http://schemas.microsoft.com/office/drawing/2014/main" id="{79BAB5C0-5754-094B-A75D-1D7C71D92D7C}"/>
                </a:ext>
              </a:extLst>
            </p:cNvPr>
            <p:cNvCxnSpPr>
              <a:cxnSpLocks/>
            </p:cNvCxnSpPr>
            <p:nvPr/>
          </p:nvCxnSpPr>
          <p:spPr bwMode="auto">
            <a:xfrm rot="-1200000">
              <a:off x="5996291" y="4498426"/>
              <a:ext cx="0" cy="1080000"/>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100" name="Picture 99">
              <a:extLst>
                <a:ext uri="{FF2B5EF4-FFF2-40B4-BE49-F238E27FC236}">
                  <a16:creationId xmlns:a16="http://schemas.microsoft.com/office/drawing/2014/main" id="{473D659B-E3CC-6B48-AA1E-1546E0D7DFB9}"/>
                </a:ext>
              </a:extLst>
            </p:cNvPr>
            <p:cNvPicPr>
              <a:picLocks noChangeAspect="1"/>
            </p:cNvPicPr>
            <p:nvPr/>
          </p:nvPicPr>
          <p:blipFill>
            <a:blip r:embed="rId5"/>
            <a:stretch>
              <a:fillRect/>
            </a:stretch>
          </p:blipFill>
          <p:spPr>
            <a:xfrm>
              <a:off x="5528056" y="3955966"/>
              <a:ext cx="215900" cy="279400"/>
            </a:xfrm>
            <a:prstGeom prst="rect">
              <a:avLst/>
            </a:prstGeom>
          </p:spPr>
        </p:pic>
        <p:pic>
          <p:nvPicPr>
            <p:cNvPr id="101" name="Picture 100">
              <a:extLst>
                <a:ext uri="{FF2B5EF4-FFF2-40B4-BE49-F238E27FC236}">
                  <a16:creationId xmlns:a16="http://schemas.microsoft.com/office/drawing/2014/main" id="{0173FCDB-B070-3F43-B192-E464C214F034}"/>
                </a:ext>
              </a:extLst>
            </p:cNvPr>
            <p:cNvPicPr>
              <a:picLocks noChangeAspect="1"/>
            </p:cNvPicPr>
            <p:nvPr/>
          </p:nvPicPr>
          <p:blipFill>
            <a:blip r:embed="rId6"/>
            <a:stretch>
              <a:fillRect/>
            </a:stretch>
          </p:blipFill>
          <p:spPr>
            <a:xfrm>
              <a:off x="5889870" y="3960800"/>
              <a:ext cx="241300" cy="279400"/>
            </a:xfrm>
            <a:prstGeom prst="rect">
              <a:avLst/>
            </a:prstGeom>
          </p:spPr>
        </p:pic>
        <p:pic>
          <p:nvPicPr>
            <p:cNvPr id="102" name="Picture 101">
              <a:extLst>
                <a:ext uri="{FF2B5EF4-FFF2-40B4-BE49-F238E27FC236}">
                  <a16:creationId xmlns:a16="http://schemas.microsoft.com/office/drawing/2014/main" id="{35E66307-D8AD-804E-AE12-1A7E824D68D3}"/>
                </a:ext>
              </a:extLst>
            </p:cNvPr>
            <p:cNvPicPr>
              <a:picLocks noChangeAspect="1"/>
            </p:cNvPicPr>
            <p:nvPr/>
          </p:nvPicPr>
          <p:blipFill>
            <a:blip r:embed="rId7"/>
            <a:stretch>
              <a:fillRect/>
            </a:stretch>
          </p:blipFill>
          <p:spPr>
            <a:xfrm>
              <a:off x="5854054" y="5140266"/>
              <a:ext cx="215900" cy="279400"/>
            </a:xfrm>
            <a:prstGeom prst="rect">
              <a:avLst/>
            </a:prstGeom>
          </p:spPr>
        </p:pic>
      </p:grpSp>
      <p:sp>
        <p:nvSpPr>
          <p:cNvPr id="110" name="Rectangle 6">
            <a:extLst>
              <a:ext uri="{FF2B5EF4-FFF2-40B4-BE49-F238E27FC236}">
                <a16:creationId xmlns:a16="http://schemas.microsoft.com/office/drawing/2014/main" id="{31C5C1F4-2765-854F-BD60-ED25B67A1EBD}"/>
              </a:ext>
            </a:extLst>
          </p:cNvPr>
          <p:cNvSpPr>
            <a:spLocks noChangeArrowheads="1"/>
          </p:cNvSpPr>
          <p:nvPr/>
        </p:nvSpPr>
        <p:spPr bwMode="auto">
          <a:xfrm>
            <a:off x="4155264" y="1213422"/>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err="1">
                <a:solidFill>
                  <a:srgbClr val="FF0000"/>
                </a:solidFill>
                <a:ea typeface="Times New Roman" pitchFamily="-84" charset="0"/>
                <a:cs typeface="Helvetica"/>
              </a:rPr>
              <a:t>E</a:t>
            </a:r>
            <a:r>
              <a:rPr lang="en-US" sz="1800" i="1" baseline="-25000" dirty="0" err="1">
                <a:solidFill>
                  <a:srgbClr val="FF0000"/>
                </a:solidFill>
                <a:ea typeface="Times New Roman" pitchFamily="-84" charset="0"/>
                <a:cs typeface="Helvetica"/>
              </a:rPr>
              <a:t>i</a:t>
            </a:r>
            <a:endParaRPr lang="en-US" sz="1800" i="1" baseline="-25000" dirty="0">
              <a:solidFill>
                <a:srgbClr val="FF0000"/>
              </a:solidFill>
              <a:latin typeface="+mn-lt"/>
              <a:ea typeface="Times New Roman" pitchFamily="-84" charset="0"/>
              <a:cs typeface="Helvetica"/>
            </a:endParaRPr>
          </a:p>
        </p:txBody>
      </p:sp>
      <p:grpSp>
        <p:nvGrpSpPr>
          <p:cNvPr id="112" name="Group 111">
            <a:extLst>
              <a:ext uri="{FF2B5EF4-FFF2-40B4-BE49-F238E27FC236}">
                <a16:creationId xmlns:a16="http://schemas.microsoft.com/office/drawing/2014/main" id="{C9E460DC-3A58-E04F-A318-68892EC2DE67}"/>
              </a:ext>
            </a:extLst>
          </p:cNvPr>
          <p:cNvGrpSpPr/>
          <p:nvPr/>
        </p:nvGrpSpPr>
        <p:grpSpPr>
          <a:xfrm>
            <a:off x="6491823" y="811720"/>
            <a:ext cx="767860" cy="369332"/>
            <a:chOff x="925094" y="5469933"/>
            <a:chExt cx="767860" cy="369332"/>
          </a:xfrm>
        </p:grpSpPr>
        <p:sp>
          <p:nvSpPr>
            <p:cNvPr id="113" name="Rectangle 6">
              <a:extLst>
                <a:ext uri="{FF2B5EF4-FFF2-40B4-BE49-F238E27FC236}">
                  <a16:creationId xmlns:a16="http://schemas.microsoft.com/office/drawing/2014/main" id="{19F22672-EC8E-6044-8EC4-78DDA8CCF172}"/>
                </a:ext>
              </a:extLst>
            </p:cNvPr>
            <p:cNvSpPr>
              <a:spLocks noChangeArrowheads="1"/>
            </p:cNvSpPr>
            <p:nvPr/>
          </p:nvSpPr>
          <p:spPr bwMode="auto">
            <a:xfrm>
              <a:off x="978908" y="5469933"/>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a:solidFill>
                    <a:srgbClr val="FF0000"/>
                  </a:solidFill>
                  <a:ea typeface="Times New Roman" pitchFamily="-84" charset="0"/>
                  <a:cs typeface="Helvetica"/>
                </a:rPr>
                <a:t>E</a:t>
              </a:r>
              <a:r>
                <a:rPr lang="en-US" sz="1800" i="1" baseline="-25000" dirty="0">
                  <a:solidFill>
                    <a:srgbClr val="FF0000"/>
                  </a:solidFill>
                  <a:ea typeface="Times New Roman" pitchFamily="-84" charset="0"/>
                  <a:cs typeface="Helvetica"/>
                </a:rPr>
                <a:t>r</a:t>
              </a:r>
              <a:endParaRPr lang="en-US" sz="1800" i="1" baseline="-25000" dirty="0">
                <a:solidFill>
                  <a:srgbClr val="FF0000"/>
                </a:solidFill>
                <a:latin typeface="+mn-lt"/>
                <a:ea typeface="Times New Roman" pitchFamily="-84" charset="0"/>
                <a:cs typeface="Helvetica"/>
              </a:endParaRPr>
            </a:p>
          </p:txBody>
        </p:sp>
        <p:sp>
          <p:nvSpPr>
            <p:cNvPr id="114" name="Oval 113">
              <a:extLst>
                <a:ext uri="{FF2B5EF4-FFF2-40B4-BE49-F238E27FC236}">
                  <a16:creationId xmlns:a16="http://schemas.microsoft.com/office/drawing/2014/main" id="{3392A57E-58C2-3347-9B79-FC55DE0AEB73}"/>
                </a:ext>
              </a:extLst>
            </p:cNvPr>
            <p:cNvSpPr/>
            <p:nvPr/>
          </p:nvSpPr>
          <p:spPr>
            <a:xfrm>
              <a:off x="925094" y="5736911"/>
              <a:ext cx="80907" cy="101219"/>
            </a:xfrm>
            <a:prstGeom prst="ellipse">
              <a:avLst/>
            </a:prstGeom>
            <a:solidFill>
              <a:srgbClr val="FF0000"/>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grpSp>
        <p:nvGrpSpPr>
          <p:cNvPr id="2" name="Group 1">
            <a:extLst>
              <a:ext uri="{FF2B5EF4-FFF2-40B4-BE49-F238E27FC236}">
                <a16:creationId xmlns:a16="http://schemas.microsoft.com/office/drawing/2014/main" id="{7500EB62-2BA7-014A-A439-70EB1B393AFA}"/>
              </a:ext>
            </a:extLst>
          </p:cNvPr>
          <p:cNvGrpSpPr/>
          <p:nvPr/>
        </p:nvGrpSpPr>
        <p:grpSpPr>
          <a:xfrm rot="10800000">
            <a:off x="4651178" y="637423"/>
            <a:ext cx="919764" cy="515827"/>
            <a:chOff x="3811433" y="1094385"/>
            <a:chExt cx="919764" cy="515827"/>
          </a:xfrm>
        </p:grpSpPr>
        <p:grpSp>
          <p:nvGrpSpPr>
            <p:cNvPr id="107" name="Group 106">
              <a:extLst>
                <a:ext uri="{FF2B5EF4-FFF2-40B4-BE49-F238E27FC236}">
                  <a16:creationId xmlns:a16="http://schemas.microsoft.com/office/drawing/2014/main" id="{922F79DB-83CB-F841-8B26-ED2CCB804D27}"/>
                </a:ext>
              </a:extLst>
            </p:cNvPr>
            <p:cNvGrpSpPr/>
            <p:nvPr/>
          </p:nvGrpSpPr>
          <p:grpSpPr>
            <a:xfrm rot="10800000">
              <a:off x="4245266" y="1146264"/>
              <a:ext cx="463352" cy="441959"/>
              <a:chOff x="5458290" y="1450090"/>
              <a:chExt cx="463352" cy="441959"/>
            </a:xfrm>
          </p:grpSpPr>
          <p:cxnSp>
            <p:nvCxnSpPr>
              <p:cNvPr id="108" name="Straight Arrow Connector 107">
                <a:extLst>
                  <a:ext uri="{FF2B5EF4-FFF2-40B4-BE49-F238E27FC236}">
                    <a16:creationId xmlns:a16="http://schemas.microsoft.com/office/drawing/2014/main" id="{C0FA1F9F-DEA3-7844-B39C-22160C0833D4}"/>
                  </a:ext>
                </a:extLst>
              </p:cNvPr>
              <p:cNvCxnSpPr>
                <a:cxnSpLocks/>
              </p:cNvCxnSpPr>
              <p:nvPr/>
            </p:nvCxnSpPr>
            <p:spPr bwMode="auto">
              <a:xfrm rot="10800000" flipH="1">
                <a:off x="5458290" y="1877208"/>
                <a:ext cx="463352" cy="14841"/>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cxnSp>
            <p:nvCxnSpPr>
              <p:cNvPr id="109" name="Straight Arrow Connector 108">
                <a:extLst>
                  <a:ext uri="{FF2B5EF4-FFF2-40B4-BE49-F238E27FC236}">
                    <a16:creationId xmlns:a16="http://schemas.microsoft.com/office/drawing/2014/main" id="{F297CAC7-C9E4-8744-B4D3-AD4D0CEE4F53}"/>
                  </a:ext>
                </a:extLst>
              </p:cNvPr>
              <p:cNvCxnSpPr>
                <a:cxnSpLocks/>
              </p:cNvCxnSpPr>
              <p:nvPr/>
            </p:nvCxnSpPr>
            <p:spPr bwMode="auto">
              <a:xfrm rot="10800000" flipH="1">
                <a:off x="5458290" y="1450090"/>
                <a:ext cx="3741" cy="441959"/>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grpSp>
        <p:sp>
          <p:nvSpPr>
            <p:cNvPr id="111" name="Oval 110">
              <a:extLst>
                <a:ext uri="{FF2B5EF4-FFF2-40B4-BE49-F238E27FC236}">
                  <a16:creationId xmlns:a16="http://schemas.microsoft.com/office/drawing/2014/main" id="{F347576A-7C2A-4F4E-AFC6-6508AB20AA54}"/>
                </a:ext>
              </a:extLst>
            </p:cNvPr>
            <p:cNvSpPr/>
            <p:nvPr/>
          </p:nvSpPr>
          <p:spPr>
            <a:xfrm>
              <a:off x="4650290" y="1094385"/>
              <a:ext cx="80907" cy="101219"/>
            </a:xfrm>
            <a:prstGeom prst="ellipse">
              <a:avLst/>
            </a:prstGeom>
            <a:solidFill>
              <a:srgbClr val="FF0000"/>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cxnSp>
          <p:nvCxnSpPr>
            <p:cNvPr id="115" name="Straight Arrow Connector 114">
              <a:extLst>
                <a:ext uri="{FF2B5EF4-FFF2-40B4-BE49-F238E27FC236}">
                  <a16:creationId xmlns:a16="http://schemas.microsoft.com/office/drawing/2014/main" id="{848B5E95-0CE8-9643-9D57-5E7EF80FF34F}"/>
                </a:ext>
              </a:extLst>
            </p:cNvPr>
            <p:cNvCxnSpPr>
              <a:cxnSpLocks/>
            </p:cNvCxnSpPr>
            <p:nvPr/>
          </p:nvCxnSpPr>
          <p:spPr bwMode="auto">
            <a:xfrm rot="-8100000" flipV="1">
              <a:off x="4472427" y="1109200"/>
              <a:ext cx="0" cy="503865"/>
            </a:xfrm>
            <a:prstGeom prst="straightConnector1">
              <a:avLst/>
            </a:prstGeom>
            <a:solidFill>
              <a:schemeClr val="accent1"/>
            </a:solidFill>
            <a:ln w="25400" cap="flat" cmpd="sng" algn="ctr">
              <a:solidFill>
                <a:srgbClr val="0070C0"/>
              </a:solidFill>
              <a:prstDash val="solid"/>
              <a:round/>
              <a:headEnd type="none" w="med" len="med"/>
              <a:tailEnd type="triangle" w="lg" len="lg"/>
            </a:ln>
            <a:effectLst/>
          </p:spPr>
        </p:cxnSp>
        <p:sp>
          <p:nvSpPr>
            <p:cNvPr id="116" name="Rectangle 6">
              <a:extLst>
                <a:ext uri="{FF2B5EF4-FFF2-40B4-BE49-F238E27FC236}">
                  <a16:creationId xmlns:a16="http://schemas.microsoft.com/office/drawing/2014/main" id="{267250C7-77E0-6D4D-AD99-E895BD4BD4DC}"/>
                </a:ext>
              </a:extLst>
            </p:cNvPr>
            <p:cNvSpPr>
              <a:spLocks noChangeArrowheads="1"/>
            </p:cNvSpPr>
            <p:nvPr/>
          </p:nvSpPr>
          <p:spPr bwMode="auto">
            <a:xfrm rot="10800000">
              <a:off x="3811433" y="1240880"/>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a:solidFill>
                    <a:srgbClr val="0070C0"/>
                  </a:solidFill>
                  <a:ea typeface="Times New Roman" pitchFamily="-84" charset="0"/>
                  <a:cs typeface="Helvetica"/>
                </a:rPr>
                <a:t>B</a:t>
              </a:r>
              <a:r>
                <a:rPr lang="en-US" sz="1800" i="1" baseline="-25000" dirty="0">
                  <a:solidFill>
                    <a:srgbClr val="0070C0"/>
                  </a:solidFill>
                  <a:ea typeface="Times New Roman" pitchFamily="-84" charset="0"/>
                  <a:cs typeface="Helvetica"/>
                </a:rPr>
                <a:t>i</a:t>
              </a:r>
              <a:endParaRPr lang="en-US" sz="1800" i="1" baseline="-25000" dirty="0">
                <a:solidFill>
                  <a:srgbClr val="0070C0"/>
                </a:solidFill>
                <a:latin typeface="+mn-lt"/>
                <a:ea typeface="Times New Roman" pitchFamily="-84" charset="0"/>
                <a:cs typeface="Helvetica"/>
              </a:endParaRPr>
            </a:p>
          </p:txBody>
        </p:sp>
      </p:grpSp>
      <p:grpSp>
        <p:nvGrpSpPr>
          <p:cNvPr id="117" name="Group 116">
            <a:extLst>
              <a:ext uri="{FF2B5EF4-FFF2-40B4-BE49-F238E27FC236}">
                <a16:creationId xmlns:a16="http://schemas.microsoft.com/office/drawing/2014/main" id="{9AD8AF46-DF5E-784E-92CD-13FC4A78BC8B}"/>
              </a:ext>
            </a:extLst>
          </p:cNvPr>
          <p:cNvGrpSpPr/>
          <p:nvPr/>
        </p:nvGrpSpPr>
        <p:grpSpPr>
          <a:xfrm rot="10800000" flipH="1">
            <a:off x="6061254" y="688575"/>
            <a:ext cx="533400" cy="441959"/>
            <a:chOff x="6641745" y="2350581"/>
            <a:chExt cx="533400" cy="441959"/>
          </a:xfrm>
        </p:grpSpPr>
        <p:grpSp>
          <p:nvGrpSpPr>
            <p:cNvPr id="118" name="Group 117">
              <a:extLst>
                <a:ext uri="{FF2B5EF4-FFF2-40B4-BE49-F238E27FC236}">
                  <a16:creationId xmlns:a16="http://schemas.microsoft.com/office/drawing/2014/main" id="{F842C7C9-46BE-DB42-ADFB-9D4E9E5C22DD}"/>
                </a:ext>
              </a:extLst>
            </p:cNvPr>
            <p:cNvGrpSpPr/>
            <p:nvPr/>
          </p:nvGrpSpPr>
          <p:grpSpPr>
            <a:xfrm rot="10800000">
              <a:off x="6641745" y="2350581"/>
              <a:ext cx="463352" cy="441959"/>
              <a:chOff x="5458290" y="1450090"/>
              <a:chExt cx="463352" cy="441959"/>
            </a:xfrm>
          </p:grpSpPr>
          <p:cxnSp>
            <p:nvCxnSpPr>
              <p:cNvPr id="120" name="Straight Arrow Connector 119">
                <a:extLst>
                  <a:ext uri="{FF2B5EF4-FFF2-40B4-BE49-F238E27FC236}">
                    <a16:creationId xmlns:a16="http://schemas.microsoft.com/office/drawing/2014/main" id="{D76A6CEA-BA60-D548-A182-7A652BE7059D}"/>
                  </a:ext>
                </a:extLst>
              </p:cNvPr>
              <p:cNvCxnSpPr>
                <a:cxnSpLocks/>
              </p:cNvCxnSpPr>
              <p:nvPr/>
            </p:nvCxnSpPr>
            <p:spPr bwMode="auto">
              <a:xfrm rot="10800000" flipH="1">
                <a:off x="5458290" y="1877208"/>
                <a:ext cx="463352" cy="14841"/>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cxnSp>
            <p:nvCxnSpPr>
              <p:cNvPr id="121" name="Straight Arrow Connector 120">
                <a:extLst>
                  <a:ext uri="{FF2B5EF4-FFF2-40B4-BE49-F238E27FC236}">
                    <a16:creationId xmlns:a16="http://schemas.microsoft.com/office/drawing/2014/main" id="{A9E46E30-6513-0646-8963-ADA0A91E09AB}"/>
                  </a:ext>
                </a:extLst>
              </p:cNvPr>
              <p:cNvCxnSpPr>
                <a:cxnSpLocks/>
              </p:cNvCxnSpPr>
              <p:nvPr/>
            </p:nvCxnSpPr>
            <p:spPr bwMode="auto">
              <a:xfrm rot="10800000" flipH="1">
                <a:off x="5458290" y="1450090"/>
                <a:ext cx="3741" cy="441959"/>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grpSp>
        <p:cxnSp>
          <p:nvCxnSpPr>
            <p:cNvPr id="119" name="Straight Arrow Connector 118">
              <a:extLst>
                <a:ext uri="{FF2B5EF4-FFF2-40B4-BE49-F238E27FC236}">
                  <a16:creationId xmlns:a16="http://schemas.microsoft.com/office/drawing/2014/main" id="{D3DF7D96-5F29-2D49-B363-5E77F58200FD}"/>
                </a:ext>
              </a:extLst>
            </p:cNvPr>
            <p:cNvCxnSpPr>
              <a:cxnSpLocks/>
            </p:cNvCxnSpPr>
            <p:nvPr/>
          </p:nvCxnSpPr>
          <p:spPr bwMode="auto">
            <a:xfrm rot="-8100000" flipV="1">
              <a:off x="6923213" y="2286426"/>
              <a:ext cx="0" cy="503865"/>
            </a:xfrm>
            <a:prstGeom prst="straightConnector1">
              <a:avLst/>
            </a:prstGeom>
            <a:solidFill>
              <a:schemeClr val="accent1"/>
            </a:solidFill>
            <a:ln w="25400" cap="flat" cmpd="sng" algn="ctr">
              <a:solidFill>
                <a:srgbClr val="0070C0"/>
              </a:solidFill>
              <a:prstDash val="solid"/>
              <a:round/>
              <a:headEnd type="none" w="med" len="med"/>
              <a:tailEnd type="triangle" w="lg" len="lg"/>
            </a:ln>
            <a:effectLst/>
          </p:spPr>
        </p:cxnSp>
      </p:grpSp>
      <p:sp>
        <p:nvSpPr>
          <p:cNvPr id="122" name="Rectangle 6">
            <a:extLst>
              <a:ext uri="{FF2B5EF4-FFF2-40B4-BE49-F238E27FC236}">
                <a16:creationId xmlns:a16="http://schemas.microsoft.com/office/drawing/2014/main" id="{99417538-F41A-CB44-BC80-27A95A89F3A7}"/>
              </a:ext>
            </a:extLst>
          </p:cNvPr>
          <p:cNvSpPr>
            <a:spLocks noChangeArrowheads="1"/>
          </p:cNvSpPr>
          <p:nvPr/>
        </p:nvSpPr>
        <p:spPr bwMode="auto">
          <a:xfrm>
            <a:off x="5632095" y="606910"/>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a:solidFill>
                  <a:srgbClr val="0070C0"/>
                </a:solidFill>
                <a:ea typeface="Times New Roman" pitchFamily="-84" charset="0"/>
                <a:cs typeface="Helvetica"/>
              </a:rPr>
              <a:t>B</a:t>
            </a:r>
            <a:r>
              <a:rPr lang="en-US" sz="1800" i="1" baseline="-25000" dirty="0">
                <a:solidFill>
                  <a:srgbClr val="0070C0"/>
                </a:solidFill>
                <a:ea typeface="Times New Roman" pitchFamily="-84" charset="0"/>
                <a:cs typeface="Helvetica"/>
              </a:rPr>
              <a:t>r</a:t>
            </a:r>
            <a:endParaRPr lang="en-US" sz="1800" i="1" baseline="-25000" dirty="0">
              <a:solidFill>
                <a:srgbClr val="0070C0"/>
              </a:solidFill>
              <a:latin typeface="+mn-lt"/>
              <a:ea typeface="Times New Roman" pitchFamily="-84" charset="0"/>
              <a:cs typeface="Helvetica"/>
            </a:endParaRPr>
          </a:p>
        </p:txBody>
      </p:sp>
      <p:grpSp>
        <p:nvGrpSpPr>
          <p:cNvPr id="123" name="Group 122">
            <a:extLst>
              <a:ext uri="{FF2B5EF4-FFF2-40B4-BE49-F238E27FC236}">
                <a16:creationId xmlns:a16="http://schemas.microsoft.com/office/drawing/2014/main" id="{E504D8C3-AA1A-384E-9628-72A009C881AF}"/>
              </a:ext>
            </a:extLst>
          </p:cNvPr>
          <p:cNvGrpSpPr/>
          <p:nvPr/>
        </p:nvGrpSpPr>
        <p:grpSpPr>
          <a:xfrm rot="10800000">
            <a:off x="5929197" y="2343073"/>
            <a:ext cx="927916" cy="588528"/>
            <a:chOff x="3511711" y="3765912"/>
            <a:chExt cx="927916" cy="588528"/>
          </a:xfrm>
        </p:grpSpPr>
        <p:grpSp>
          <p:nvGrpSpPr>
            <p:cNvPr id="124" name="Group 123">
              <a:extLst>
                <a:ext uri="{FF2B5EF4-FFF2-40B4-BE49-F238E27FC236}">
                  <a16:creationId xmlns:a16="http://schemas.microsoft.com/office/drawing/2014/main" id="{D9FFEC41-7178-F646-BB25-168767DA3E22}"/>
                </a:ext>
              </a:extLst>
            </p:cNvPr>
            <p:cNvGrpSpPr/>
            <p:nvPr/>
          </p:nvGrpSpPr>
          <p:grpSpPr>
            <a:xfrm rot="10800000">
              <a:off x="3960534" y="3765912"/>
              <a:ext cx="463352" cy="441959"/>
              <a:chOff x="5458290" y="1450090"/>
              <a:chExt cx="463352" cy="441959"/>
            </a:xfrm>
          </p:grpSpPr>
          <p:cxnSp>
            <p:nvCxnSpPr>
              <p:cNvPr id="127" name="Straight Arrow Connector 126">
                <a:extLst>
                  <a:ext uri="{FF2B5EF4-FFF2-40B4-BE49-F238E27FC236}">
                    <a16:creationId xmlns:a16="http://schemas.microsoft.com/office/drawing/2014/main" id="{F5308ACB-FBC4-4045-9BF7-6AE79EE5B35F}"/>
                  </a:ext>
                </a:extLst>
              </p:cNvPr>
              <p:cNvCxnSpPr>
                <a:cxnSpLocks/>
              </p:cNvCxnSpPr>
              <p:nvPr/>
            </p:nvCxnSpPr>
            <p:spPr bwMode="auto">
              <a:xfrm rot="10800000" flipH="1">
                <a:off x="5458290" y="1877208"/>
                <a:ext cx="463352" cy="14841"/>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cxnSp>
            <p:nvCxnSpPr>
              <p:cNvPr id="128" name="Straight Arrow Connector 127">
                <a:extLst>
                  <a:ext uri="{FF2B5EF4-FFF2-40B4-BE49-F238E27FC236}">
                    <a16:creationId xmlns:a16="http://schemas.microsoft.com/office/drawing/2014/main" id="{8A22D824-BEEE-E746-8B00-A52973358FD0}"/>
                  </a:ext>
                </a:extLst>
              </p:cNvPr>
              <p:cNvCxnSpPr>
                <a:cxnSpLocks/>
              </p:cNvCxnSpPr>
              <p:nvPr/>
            </p:nvCxnSpPr>
            <p:spPr bwMode="auto">
              <a:xfrm rot="10800000" flipH="1">
                <a:off x="5458290" y="1450090"/>
                <a:ext cx="3741" cy="441959"/>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grpSp>
        <p:cxnSp>
          <p:nvCxnSpPr>
            <p:cNvPr id="125" name="Straight Arrow Connector 124">
              <a:extLst>
                <a:ext uri="{FF2B5EF4-FFF2-40B4-BE49-F238E27FC236}">
                  <a16:creationId xmlns:a16="http://schemas.microsoft.com/office/drawing/2014/main" id="{3DEEF456-6BBF-8141-B551-E45D5D594CC7}"/>
                </a:ext>
              </a:extLst>
            </p:cNvPr>
            <p:cNvCxnSpPr>
              <a:cxnSpLocks/>
            </p:cNvCxnSpPr>
            <p:nvPr/>
          </p:nvCxnSpPr>
          <p:spPr bwMode="auto">
            <a:xfrm rot="-8100000" flipV="1">
              <a:off x="4187695" y="3728848"/>
              <a:ext cx="0" cy="503865"/>
            </a:xfrm>
            <a:prstGeom prst="straightConnector1">
              <a:avLst/>
            </a:prstGeom>
            <a:solidFill>
              <a:schemeClr val="accent1"/>
            </a:solidFill>
            <a:ln w="25400" cap="flat" cmpd="sng" algn="ctr">
              <a:solidFill>
                <a:srgbClr val="0070C0"/>
              </a:solidFill>
              <a:prstDash val="solid"/>
              <a:round/>
              <a:headEnd type="none" w="med" len="med"/>
              <a:tailEnd type="triangle" w="lg" len="lg"/>
            </a:ln>
            <a:effectLst/>
          </p:spPr>
        </p:cxnSp>
        <p:sp>
          <p:nvSpPr>
            <p:cNvPr id="126" name="Rectangle 6">
              <a:extLst>
                <a:ext uri="{FF2B5EF4-FFF2-40B4-BE49-F238E27FC236}">
                  <a16:creationId xmlns:a16="http://schemas.microsoft.com/office/drawing/2014/main" id="{A93CF6EC-4EC4-5147-9531-872F28B4425F}"/>
                </a:ext>
              </a:extLst>
            </p:cNvPr>
            <p:cNvSpPr>
              <a:spLocks noChangeArrowheads="1"/>
            </p:cNvSpPr>
            <p:nvPr/>
          </p:nvSpPr>
          <p:spPr bwMode="auto">
            <a:xfrm rot="10800000">
              <a:off x="3511711" y="3985108"/>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err="1">
                  <a:solidFill>
                    <a:srgbClr val="0070C0"/>
                  </a:solidFill>
                  <a:ea typeface="Times New Roman" pitchFamily="-84" charset="0"/>
                  <a:cs typeface="Helvetica"/>
                </a:rPr>
                <a:t>B</a:t>
              </a:r>
              <a:r>
                <a:rPr lang="en-US" sz="1800" i="1" baseline="-25000" dirty="0" err="1">
                  <a:solidFill>
                    <a:srgbClr val="0070C0"/>
                  </a:solidFill>
                  <a:ea typeface="Times New Roman" pitchFamily="-84" charset="0"/>
                  <a:cs typeface="Helvetica"/>
                </a:rPr>
                <a:t>t</a:t>
              </a:r>
              <a:endParaRPr lang="en-US" sz="1800" i="1" baseline="-25000" dirty="0">
                <a:solidFill>
                  <a:srgbClr val="0070C0"/>
                </a:solidFill>
                <a:latin typeface="+mn-lt"/>
                <a:ea typeface="Times New Roman" pitchFamily="-84" charset="0"/>
                <a:cs typeface="Helvetica"/>
              </a:endParaRPr>
            </a:p>
          </p:txBody>
        </p:sp>
      </p:grpSp>
      <p:grpSp>
        <p:nvGrpSpPr>
          <p:cNvPr id="129" name="Group 128">
            <a:extLst>
              <a:ext uri="{FF2B5EF4-FFF2-40B4-BE49-F238E27FC236}">
                <a16:creationId xmlns:a16="http://schemas.microsoft.com/office/drawing/2014/main" id="{88AD4A59-33A7-1E44-8298-75DB0E1331CC}"/>
              </a:ext>
            </a:extLst>
          </p:cNvPr>
          <p:cNvGrpSpPr/>
          <p:nvPr/>
        </p:nvGrpSpPr>
        <p:grpSpPr>
          <a:xfrm>
            <a:off x="5379434" y="2907087"/>
            <a:ext cx="714046" cy="433421"/>
            <a:chOff x="397392" y="5736911"/>
            <a:chExt cx="714046" cy="433421"/>
          </a:xfrm>
        </p:grpSpPr>
        <p:sp>
          <p:nvSpPr>
            <p:cNvPr id="130" name="Rectangle 6">
              <a:extLst>
                <a:ext uri="{FF2B5EF4-FFF2-40B4-BE49-F238E27FC236}">
                  <a16:creationId xmlns:a16="http://schemas.microsoft.com/office/drawing/2014/main" id="{1E613B9F-F793-D542-98EA-8217CFCB1899}"/>
                </a:ext>
              </a:extLst>
            </p:cNvPr>
            <p:cNvSpPr>
              <a:spLocks noChangeArrowheads="1"/>
            </p:cNvSpPr>
            <p:nvPr/>
          </p:nvSpPr>
          <p:spPr bwMode="auto">
            <a:xfrm>
              <a:off x="397392" y="5801000"/>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a:solidFill>
                    <a:srgbClr val="FF0000"/>
                  </a:solidFill>
                  <a:ea typeface="Times New Roman" pitchFamily="-84" charset="0"/>
                  <a:cs typeface="Helvetica"/>
                </a:rPr>
                <a:t>E</a:t>
              </a:r>
              <a:r>
                <a:rPr lang="en-US" sz="1800" i="1" baseline="-25000" dirty="0">
                  <a:solidFill>
                    <a:srgbClr val="FF0000"/>
                  </a:solidFill>
                  <a:ea typeface="Times New Roman" pitchFamily="-84" charset="0"/>
                  <a:cs typeface="Helvetica"/>
                </a:rPr>
                <a:t>t</a:t>
              </a:r>
              <a:endParaRPr lang="en-US" sz="1800" i="1" baseline="-25000" dirty="0">
                <a:solidFill>
                  <a:srgbClr val="FF0000"/>
                </a:solidFill>
                <a:latin typeface="+mn-lt"/>
                <a:ea typeface="Times New Roman" pitchFamily="-84" charset="0"/>
                <a:cs typeface="Helvetica"/>
              </a:endParaRPr>
            </a:p>
          </p:txBody>
        </p:sp>
        <p:sp>
          <p:nvSpPr>
            <p:cNvPr id="131" name="Oval 130">
              <a:extLst>
                <a:ext uri="{FF2B5EF4-FFF2-40B4-BE49-F238E27FC236}">
                  <a16:creationId xmlns:a16="http://schemas.microsoft.com/office/drawing/2014/main" id="{7EE3DD31-7983-1844-93F9-98E3926C50C4}"/>
                </a:ext>
              </a:extLst>
            </p:cNvPr>
            <p:cNvSpPr/>
            <p:nvPr/>
          </p:nvSpPr>
          <p:spPr>
            <a:xfrm>
              <a:off x="925094" y="5736911"/>
              <a:ext cx="80907" cy="101219"/>
            </a:xfrm>
            <a:prstGeom prst="ellipse">
              <a:avLst/>
            </a:prstGeom>
            <a:solidFill>
              <a:srgbClr val="FF0000"/>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sp>
        <p:nvSpPr>
          <p:cNvPr id="132" name="TextBox 131">
            <a:extLst>
              <a:ext uri="{FF2B5EF4-FFF2-40B4-BE49-F238E27FC236}">
                <a16:creationId xmlns:a16="http://schemas.microsoft.com/office/drawing/2014/main" id="{6D189238-5B98-3447-BDBA-3C3DCBE243B0}"/>
              </a:ext>
            </a:extLst>
          </p:cNvPr>
          <p:cNvSpPr txBox="1"/>
          <p:nvPr/>
        </p:nvSpPr>
        <p:spPr>
          <a:xfrm>
            <a:off x="1471458" y="3003192"/>
            <a:ext cx="593283" cy="461665"/>
          </a:xfrm>
          <a:prstGeom prst="rect">
            <a:avLst/>
          </a:prstGeom>
          <a:noFill/>
        </p:spPr>
        <p:txBody>
          <a:bodyPr wrap="square" rtlCol="0">
            <a:spAutoFit/>
          </a:bodyPr>
          <a:lstStyle/>
          <a:p>
            <a:r>
              <a:rPr lang="en-US" dirty="0"/>
              <a:t>B)</a:t>
            </a:r>
          </a:p>
        </p:txBody>
      </p:sp>
      <p:sp>
        <p:nvSpPr>
          <p:cNvPr id="133" name="TextBox 132">
            <a:extLst>
              <a:ext uri="{FF2B5EF4-FFF2-40B4-BE49-F238E27FC236}">
                <a16:creationId xmlns:a16="http://schemas.microsoft.com/office/drawing/2014/main" id="{99C5CDB0-6AAE-894E-A35C-C30816021232}"/>
              </a:ext>
            </a:extLst>
          </p:cNvPr>
          <p:cNvSpPr txBox="1"/>
          <p:nvPr/>
        </p:nvSpPr>
        <p:spPr>
          <a:xfrm>
            <a:off x="7690042" y="3155548"/>
            <a:ext cx="593283" cy="461665"/>
          </a:xfrm>
          <a:prstGeom prst="rect">
            <a:avLst/>
          </a:prstGeom>
          <a:noFill/>
        </p:spPr>
        <p:txBody>
          <a:bodyPr wrap="square" rtlCol="0">
            <a:spAutoFit/>
          </a:bodyPr>
          <a:lstStyle/>
          <a:p>
            <a:r>
              <a:rPr lang="en-US" dirty="0"/>
              <a:t>C)</a:t>
            </a:r>
          </a:p>
        </p:txBody>
      </p:sp>
    </p:spTree>
    <p:extLst>
      <p:ext uri="{BB962C8B-B14F-4D97-AF65-F5344CB8AC3E}">
        <p14:creationId xmlns:p14="http://schemas.microsoft.com/office/powerpoint/2010/main" val="23761784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646331"/>
          </a:xfrm>
          <a:prstGeom prst="rect">
            <a:avLst/>
          </a:prstGeom>
          <a:noFill/>
        </p:spPr>
        <p:txBody>
          <a:bodyPr wrap="square" rtlCol="0">
            <a:spAutoFit/>
          </a:bodyPr>
          <a:lstStyle/>
          <a:p>
            <a:pPr algn="ctr"/>
            <a:r>
              <a:rPr lang="en-US" sz="3600" dirty="0">
                <a:solidFill>
                  <a:schemeClr val="tx1">
                    <a:lumMod val="75000"/>
                    <a:lumOff val="25000"/>
                  </a:schemeClr>
                </a:solidFill>
                <a:latin typeface="Baskerville"/>
                <a:cs typeface="Baskerville"/>
              </a:rPr>
              <a:t>Fresnel reflectivity equations: S-</a:t>
            </a:r>
            <a:r>
              <a:rPr lang="en-US" sz="3600" dirty="0" err="1">
                <a:solidFill>
                  <a:schemeClr val="tx1">
                    <a:lumMod val="75000"/>
                    <a:lumOff val="25000"/>
                  </a:schemeClr>
                </a:solidFill>
                <a:latin typeface="Baskerville"/>
                <a:cs typeface="Baskerville"/>
              </a:rPr>
              <a:t>polarisation</a:t>
            </a:r>
            <a:endParaRPr lang="en-US" sz="3600" dirty="0">
              <a:solidFill>
                <a:schemeClr val="tx1">
                  <a:lumMod val="75000"/>
                  <a:lumOff val="25000"/>
                </a:schemeClr>
              </a:solidFill>
              <a:latin typeface="Baskerville"/>
              <a:cs typeface="Baskerville"/>
            </a:endParaRP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a:t>
            </a:r>
            <a:r>
              <a:rPr lang="en-US" sz="2000" i="1" dirty="0" err="1">
                <a:latin typeface="Baskerville"/>
                <a:cs typeface="Baskerville"/>
              </a:rPr>
              <a:t>Sarri</a:t>
            </a:r>
            <a:endParaRPr lang="en-US" sz="2000" i="1" dirty="0">
              <a:latin typeface="Baskerville"/>
              <a:cs typeface="Baskerville"/>
            </a:endParaRPr>
          </a:p>
        </p:txBody>
      </p:sp>
      <p:pic>
        <p:nvPicPr>
          <p:cNvPr id="21" name="Picture 20"/>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66" name="Rectangle 6">
            <a:extLst>
              <a:ext uri="{FF2B5EF4-FFF2-40B4-BE49-F238E27FC236}">
                <a16:creationId xmlns:a16="http://schemas.microsoft.com/office/drawing/2014/main" id="{C65B7393-3A31-6A44-B2E0-B22733D13FCF}"/>
              </a:ext>
            </a:extLst>
          </p:cNvPr>
          <p:cNvSpPr>
            <a:spLocks noChangeArrowheads="1"/>
          </p:cNvSpPr>
          <p:nvPr/>
        </p:nvSpPr>
        <p:spPr bwMode="auto">
          <a:xfrm>
            <a:off x="185789" y="768629"/>
            <a:ext cx="8695946" cy="707886"/>
          </a:xfrm>
          <a:prstGeom prst="rect">
            <a:avLst/>
          </a:prstGeom>
          <a:noFill/>
          <a:ln w="9525">
            <a:noFill/>
            <a:miter lim="800000"/>
            <a:headEnd/>
            <a:tailEnd/>
          </a:ln>
        </p:spPr>
        <p:txBody>
          <a:bodyPr wrap="square" anchor="ctr">
            <a:prstTxWarp prst="textNoShape">
              <a:avLst/>
            </a:prstTxWarp>
            <a:spAutoFit/>
          </a:bodyPr>
          <a:lstStyle/>
          <a:p>
            <a:r>
              <a:rPr lang="en-US" sz="2000" dirty="0">
                <a:ea typeface="Times New Roman" pitchFamily="-84" charset="0"/>
                <a:cs typeface="Helvetica"/>
              </a:rPr>
              <a:t>Decompose the electric and magnetic field into their components perpendicular and parallel to the plane of incidence.</a:t>
            </a:r>
          </a:p>
        </p:txBody>
      </p:sp>
      <p:pic>
        <p:nvPicPr>
          <p:cNvPr id="2" name="Picture 1">
            <a:extLst>
              <a:ext uri="{FF2B5EF4-FFF2-40B4-BE49-F238E27FC236}">
                <a16:creationId xmlns:a16="http://schemas.microsoft.com/office/drawing/2014/main" id="{FDAC8C8C-2F7B-FC4D-B78C-E134C59E688C}"/>
              </a:ext>
            </a:extLst>
          </p:cNvPr>
          <p:cNvPicPr>
            <a:picLocks noChangeAspect="1"/>
          </p:cNvPicPr>
          <p:nvPr/>
        </p:nvPicPr>
        <p:blipFill>
          <a:blip r:embed="rId4"/>
          <a:stretch>
            <a:fillRect/>
          </a:stretch>
        </p:blipFill>
        <p:spPr>
          <a:xfrm>
            <a:off x="6626386" y="4840868"/>
            <a:ext cx="1765300" cy="266700"/>
          </a:xfrm>
          <a:prstGeom prst="rect">
            <a:avLst/>
          </a:prstGeom>
        </p:spPr>
      </p:pic>
      <p:sp>
        <p:nvSpPr>
          <p:cNvPr id="55" name="Rectangle 6">
            <a:extLst>
              <a:ext uri="{FF2B5EF4-FFF2-40B4-BE49-F238E27FC236}">
                <a16:creationId xmlns:a16="http://schemas.microsoft.com/office/drawing/2014/main" id="{5DB05E1E-733A-D24A-A58A-FD08A71586F5}"/>
              </a:ext>
            </a:extLst>
          </p:cNvPr>
          <p:cNvSpPr>
            <a:spLocks noChangeArrowheads="1"/>
          </p:cNvSpPr>
          <p:nvPr/>
        </p:nvSpPr>
        <p:spPr bwMode="auto">
          <a:xfrm>
            <a:off x="217030" y="4731145"/>
            <a:ext cx="6409356" cy="400110"/>
          </a:xfrm>
          <a:prstGeom prst="rect">
            <a:avLst/>
          </a:prstGeom>
          <a:noFill/>
          <a:ln w="9525">
            <a:noFill/>
            <a:miter lim="800000"/>
            <a:headEnd/>
            <a:tailEnd/>
          </a:ln>
        </p:spPr>
        <p:txBody>
          <a:bodyPr wrap="square" anchor="ctr">
            <a:prstTxWarp prst="textNoShape">
              <a:avLst/>
            </a:prstTxWarp>
            <a:spAutoFit/>
          </a:bodyPr>
          <a:lstStyle/>
          <a:p>
            <a:r>
              <a:rPr lang="en-US" sz="2000" dirty="0">
                <a:ea typeface="Times New Roman" pitchFamily="-84" charset="0"/>
                <a:cs typeface="Helvetica"/>
              </a:rPr>
              <a:t>Our electric field is completely parallel with the interface so: </a:t>
            </a:r>
          </a:p>
        </p:txBody>
      </p:sp>
      <p:sp>
        <p:nvSpPr>
          <p:cNvPr id="56" name="Rectangle 6">
            <a:extLst>
              <a:ext uri="{FF2B5EF4-FFF2-40B4-BE49-F238E27FC236}">
                <a16:creationId xmlns:a16="http://schemas.microsoft.com/office/drawing/2014/main" id="{C387445E-8957-8944-A1E8-CE702E0C9C6A}"/>
              </a:ext>
            </a:extLst>
          </p:cNvPr>
          <p:cNvSpPr>
            <a:spLocks noChangeArrowheads="1"/>
          </p:cNvSpPr>
          <p:nvPr/>
        </p:nvSpPr>
        <p:spPr bwMode="auto">
          <a:xfrm>
            <a:off x="217031" y="5186832"/>
            <a:ext cx="4586954" cy="707886"/>
          </a:xfrm>
          <a:prstGeom prst="rect">
            <a:avLst/>
          </a:prstGeom>
          <a:noFill/>
          <a:ln w="9525">
            <a:noFill/>
            <a:miter lim="800000"/>
            <a:headEnd/>
            <a:tailEnd/>
          </a:ln>
        </p:spPr>
        <p:txBody>
          <a:bodyPr wrap="square" anchor="ctr">
            <a:prstTxWarp prst="textNoShape">
              <a:avLst/>
            </a:prstTxWarp>
            <a:spAutoFit/>
          </a:bodyPr>
          <a:lstStyle/>
          <a:p>
            <a:r>
              <a:rPr lang="en-US" sz="2000" dirty="0">
                <a:ea typeface="Times New Roman" pitchFamily="-84" charset="0"/>
                <a:cs typeface="Helvetica"/>
              </a:rPr>
              <a:t>The magnetic field parallel with the interface would be expressed as : </a:t>
            </a:r>
          </a:p>
        </p:txBody>
      </p:sp>
      <p:pic>
        <p:nvPicPr>
          <p:cNvPr id="12" name="Picture 11">
            <a:extLst>
              <a:ext uri="{FF2B5EF4-FFF2-40B4-BE49-F238E27FC236}">
                <a16:creationId xmlns:a16="http://schemas.microsoft.com/office/drawing/2014/main" id="{0C8F47F5-DFA5-3348-ACB2-A568769FF892}"/>
              </a:ext>
            </a:extLst>
          </p:cNvPr>
          <p:cNvPicPr>
            <a:picLocks noChangeAspect="1"/>
          </p:cNvPicPr>
          <p:nvPr/>
        </p:nvPicPr>
        <p:blipFill>
          <a:blip r:embed="rId5"/>
          <a:stretch>
            <a:fillRect/>
          </a:stretch>
        </p:blipFill>
        <p:spPr>
          <a:xfrm>
            <a:off x="4277186" y="5430795"/>
            <a:ext cx="4076700" cy="279400"/>
          </a:xfrm>
          <a:prstGeom prst="rect">
            <a:avLst/>
          </a:prstGeom>
        </p:spPr>
      </p:pic>
      <p:grpSp>
        <p:nvGrpSpPr>
          <p:cNvPr id="30" name="Group 29">
            <a:extLst>
              <a:ext uri="{FF2B5EF4-FFF2-40B4-BE49-F238E27FC236}">
                <a16:creationId xmlns:a16="http://schemas.microsoft.com/office/drawing/2014/main" id="{27F26825-5831-434C-B1F4-37828C3AFBE7}"/>
              </a:ext>
            </a:extLst>
          </p:cNvPr>
          <p:cNvGrpSpPr/>
          <p:nvPr/>
        </p:nvGrpSpPr>
        <p:grpSpPr>
          <a:xfrm>
            <a:off x="2789354" y="1292710"/>
            <a:ext cx="4347763" cy="2755284"/>
            <a:chOff x="2404593" y="1586659"/>
            <a:chExt cx="4347763" cy="2755284"/>
          </a:xfrm>
        </p:grpSpPr>
        <p:grpSp>
          <p:nvGrpSpPr>
            <p:cNvPr id="20" name="Group 19">
              <a:extLst>
                <a:ext uri="{FF2B5EF4-FFF2-40B4-BE49-F238E27FC236}">
                  <a16:creationId xmlns:a16="http://schemas.microsoft.com/office/drawing/2014/main" id="{51A13137-C0D3-4E4E-8261-8B07C7B3ACB2}"/>
                </a:ext>
              </a:extLst>
            </p:cNvPr>
            <p:cNvGrpSpPr/>
            <p:nvPr/>
          </p:nvGrpSpPr>
          <p:grpSpPr>
            <a:xfrm>
              <a:off x="2933269" y="1646027"/>
              <a:ext cx="3819087" cy="2265028"/>
              <a:chOff x="4524565" y="3313398"/>
              <a:chExt cx="3819087" cy="2265028"/>
            </a:xfrm>
          </p:grpSpPr>
          <p:grpSp>
            <p:nvGrpSpPr>
              <p:cNvPr id="60" name="Group 59">
                <a:extLst>
                  <a:ext uri="{FF2B5EF4-FFF2-40B4-BE49-F238E27FC236}">
                    <a16:creationId xmlns:a16="http://schemas.microsoft.com/office/drawing/2014/main" id="{0598282B-660A-2045-92DA-AC2A9077A20F}"/>
                  </a:ext>
                </a:extLst>
              </p:cNvPr>
              <p:cNvGrpSpPr/>
              <p:nvPr/>
            </p:nvGrpSpPr>
            <p:grpSpPr>
              <a:xfrm>
                <a:off x="4524565" y="3614855"/>
                <a:ext cx="3819087" cy="1836010"/>
                <a:chOff x="4571998" y="2874239"/>
                <a:chExt cx="3819087" cy="1836010"/>
              </a:xfrm>
            </p:grpSpPr>
            <p:cxnSp>
              <p:nvCxnSpPr>
                <p:cNvPr id="70" name="Straight Connector 69">
                  <a:extLst>
                    <a:ext uri="{FF2B5EF4-FFF2-40B4-BE49-F238E27FC236}">
                      <a16:creationId xmlns:a16="http://schemas.microsoft.com/office/drawing/2014/main" id="{CBEE40F9-7FAC-474C-BBF1-D3761C0243BD}"/>
                    </a:ext>
                  </a:extLst>
                </p:cNvPr>
                <p:cNvCxnSpPr>
                  <a:cxnSpLocks/>
                </p:cNvCxnSpPr>
                <p:nvPr/>
              </p:nvCxnSpPr>
              <p:spPr bwMode="auto">
                <a:xfrm flipH="1">
                  <a:off x="4572000" y="3798138"/>
                  <a:ext cx="2745716" cy="0"/>
                </a:xfrm>
                <a:prstGeom prst="line">
                  <a:avLst/>
                </a:prstGeom>
                <a:solidFill>
                  <a:schemeClr val="accent1"/>
                </a:solidFill>
                <a:ln w="22225" cap="flat" cmpd="sng" algn="ctr">
                  <a:solidFill>
                    <a:schemeClr val="tx1"/>
                  </a:solidFill>
                  <a:prstDash val="solid"/>
                  <a:round/>
                  <a:headEnd type="none" w="med" len="med"/>
                  <a:tailEnd type="none" w="med" len="med"/>
                </a:ln>
                <a:effectLst/>
              </p:spPr>
            </p:cxnSp>
            <p:sp>
              <p:nvSpPr>
                <p:cNvPr id="71" name="Rectangle 6">
                  <a:extLst>
                    <a:ext uri="{FF2B5EF4-FFF2-40B4-BE49-F238E27FC236}">
                      <a16:creationId xmlns:a16="http://schemas.microsoft.com/office/drawing/2014/main" id="{C33D71FA-C3E1-5343-8AF5-F073CCAF0277}"/>
                    </a:ext>
                  </a:extLst>
                </p:cNvPr>
                <p:cNvSpPr>
                  <a:spLocks noChangeArrowheads="1"/>
                </p:cNvSpPr>
                <p:nvPr/>
              </p:nvSpPr>
              <p:spPr bwMode="auto">
                <a:xfrm>
                  <a:off x="7317716" y="3562486"/>
                  <a:ext cx="1073369" cy="369332"/>
                </a:xfrm>
                <a:prstGeom prst="rect">
                  <a:avLst/>
                </a:prstGeom>
                <a:noFill/>
                <a:ln w="9525">
                  <a:noFill/>
                  <a:miter lim="800000"/>
                  <a:headEnd/>
                  <a:tailEnd/>
                </a:ln>
              </p:spPr>
              <p:txBody>
                <a:bodyPr wrap="square" anchor="ctr">
                  <a:prstTxWarp prst="textNoShape">
                    <a:avLst/>
                  </a:prstTxWarp>
                  <a:spAutoFit/>
                </a:bodyPr>
                <a:lstStyle/>
                <a:p>
                  <a:pPr algn="ctr"/>
                  <a:r>
                    <a:rPr lang="en-US" sz="1800" dirty="0">
                      <a:solidFill>
                        <a:srgbClr val="000000"/>
                      </a:solidFill>
                      <a:ea typeface="Times New Roman" pitchFamily="-84" charset="0"/>
                      <a:cs typeface="Helvetica"/>
                    </a:rPr>
                    <a:t>interface</a:t>
                  </a:r>
                  <a:endParaRPr lang="en-US" sz="1800" dirty="0">
                    <a:solidFill>
                      <a:srgbClr val="000000"/>
                    </a:solidFill>
                    <a:latin typeface="+mn-lt"/>
                    <a:ea typeface="Times New Roman" pitchFamily="-84" charset="0"/>
                    <a:cs typeface="Helvetica"/>
                  </a:endParaRPr>
                </a:p>
              </p:txBody>
            </p:sp>
            <p:sp>
              <p:nvSpPr>
                <p:cNvPr id="74" name="Rounded Rectangle 73">
                  <a:extLst>
                    <a:ext uri="{FF2B5EF4-FFF2-40B4-BE49-F238E27FC236}">
                      <a16:creationId xmlns:a16="http://schemas.microsoft.com/office/drawing/2014/main" id="{B8403A49-E403-B243-857C-0E3EA093DB82}"/>
                    </a:ext>
                  </a:extLst>
                </p:cNvPr>
                <p:cNvSpPr/>
                <p:nvPr/>
              </p:nvSpPr>
              <p:spPr>
                <a:xfrm>
                  <a:off x="4571998" y="2874239"/>
                  <a:ext cx="2745716" cy="916137"/>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75" name="Rounded Rectangle 74">
                  <a:extLst>
                    <a:ext uri="{FF2B5EF4-FFF2-40B4-BE49-F238E27FC236}">
                      <a16:creationId xmlns:a16="http://schemas.microsoft.com/office/drawing/2014/main" id="{9788F3C0-70E4-1842-82DF-760E02909F80}"/>
                    </a:ext>
                  </a:extLst>
                </p:cNvPr>
                <p:cNvSpPr/>
                <p:nvPr/>
              </p:nvSpPr>
              <p:spPr>
                <a:xfrm>
                  <a:off x="4571998" y="3798139"/>
                  <a:ext cx="2745716" cy="912110"/>
                </a:xfrm>
                <a:prstGeom prst="roundRect">
                  <a:avLst>
                    <a:gd name="adj" fmla="val 4553"/>
                  </a:avLst>
                </a:prstGeom>
                <a:solidFill>
                  <a:schemeClr val="accent2">
                    <a:lumMod val="60000"/>
                    <a:lumOff val="40000"/>
                    <a:alpha val="15279"/>
                  </a:scheme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grpSp>
          <p:cxnSp>
            <p:nvCxnSpPr>
              <p:cNvPr id="9" name="Straight Connector 8">
                <a:extLst>
                  <a:ext uri="{FF2B5EF4-FFF2-40B4-BE49-F238E27FC236}">
                    <a16:creationId xmlns:a16="http://schemas.microsoft.com/office/drawing/2014/main" id="{B377FFA7-13E8-7B49-9316-542C26ACD568}"/>
                  </a:ext>
                </a:extLst>
              </p:cNvPr>
              <p:cNvCxnSpPr>
                <a:cxnSpLocks/>
              </p:cNvCxnSpPr>
              <p:nvPr/>
            </p:nvCxnSpPr>
            <p:spPr bwMode="auto">
              <a:xfrm rot="2700000">
                <a:off x="6327283" y="3301875"/>
                <a:ext cx="0" cy="144000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38FC3DEE-0C93-9044-A95A-240671D5A9E0}"/>
                  </a:ext>
                </a:extLst>
              </p:cNvPr>
              <p:cNvCxnSpPr>
                <a:cxnSpLocks/>
              </p:cNvCxnSpPr>
              <p:nvPr/>
            </p:nvCxnSpPr>
            <p:spPr bwMode="auto">
              <a:xfrm rot="-2700000">
                <a:off x="5304547" y="3313398"/>
                <a:ext cx="0" cy="144000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4" name="Straight Connector 43">
                <a:extLst>
                  <a:ext uri="{FF2B5EF4-FFF2-40B4-BE49-F238E27FC236}">
                    <a16:creationId xmlns:a16="http://schemas.microsoft.com/office/drawing/2014/main" id="{1C40773B-9CC3-AD43-BF80-12E66571A67D}"/>
                  </a:ext>
                </a:extLst>
              </p:cNvPr>
              <p:cNvCxnSpPr>
                <a:cxnSpLocks/>
              </p:cNvCxnSpPr>
              <p:nvPr/>
            </p:nvCxnSpPr>
            <p:spPr bwMode="auto">
              <a:xfrm>
                <a:off x="5809151" y="3619784"/>
                <a:ext cx="0" cy="1799882"/>
              </a:xfrm>
              <a:prstGeom prst="line">
                <a:avLst/>
              </a:prstGeom>
              <a:solidFill>
                <a:schemeClr val="accent1"/>
              </a:solidFill>
              <a:ln w="19050" cap="flat" cmpd="sng" algn="ctr">
                <a:solidFill>
                  <a:schemeClr val="tx1"/>
                </a:solidFill>
                <a:prstDash val="dash"/>
                <a:round/>
                <a:headEnd type="none" w="med" len="med"/>
                <a:tailEnd type="none" w="med" len="med"/>
              </a:ln>
              <a:effectLst/>
            </p:spPr>
          </p:cxnSp>
          <p:cxnSp>
            <p:nvCxnSpPr>
              <p:cNvPr id="47" name="Straight Connector 46">
                <a:extLst>
                  <a:ext uri="{FF2B5EF4-FFF2-40B4-BE49-F238E27FC236}">
                    <a16:creationId xmlns:a16="http://schemas.microsoft.com/office/drawing/2014/main" id="{09032AF2-6BE4-1D4F-A143-C14454119A68}"/>
                  </a:ext>
                </a:extLst>
              </p:cNvPr>
              <p:cNvCxnSpPr>
                <a:cxnSpLocks/>
              </p:cNvCxnSpPr>
              <p:nvPr/>
            </p:nvCxnSpPr>
            <p:spPr bwMode="auto">
              <a:xfrm rot="-1200000">
                <a:off x="5996291" y="4498426"/>
                <a:ext cx="0" cy="1080000"/>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16" name="Picture 15">
                <a:extLst>
                  <a:ext uri="{FF2B5EF4-FFF2-40B4-BE49-F238E27FC236}">
                    <a16:creationId xmlns:a16="http://schemas.microsoft.com/office/drawing/2014/main" id="{58BF9E36-1C15-C343-8394-0B21674DFC35}"/>
                  </a:ext>
                </a:extLst>
              </p:cNvPr>
              <p:cNvPicPr>
                <a:picLocks noChangeAspect="1"/>
              </p:cNvPicPr>
              <p:nvPr/>
            </p:nvPicPr>
            <p:blipFill>
              <a:blip r:embed="rId6"/>
              <a:stretch>
                <a:fillRect/>
              </a:stretch>
            </p:blipFill>
            <p:spPr>
              <a:xfrm>
                <a:off x="5528056" y="3955966"/>
                <a:ext cx="215900" cy="279400"/>
              </a:xfrm>
              <a:prstGeom prst="rect">
                <a:avLst/>
              </a:prstGeom>
            </p:spPr>
          </p:pic>
          <p:pic>
            <p:nvPicPr>
              <p:cNvPr id="17" name="Picture 16">
                <a:extLst>
                  <a:ext uri="{FF2B5EF4-FFF2-40B4-BE49-F238E27FC236}">
                    <a16:creationId xmlns:a16="http://schemas.microsoft.com/office/drawing/2014/main" id="{E914BB31-E385-F040-86BC-1A23719644A7}"/>
                  </a:ext>
                </a:extLst>
              </p:cNvPr>
              <p:cNvPicPr>
                <a:picLocks noChangeAspect="1"/>
              </p:cNvPicPr>
              <p:nvPr/>
            </p:nvPicPr>
            <p:blipFill>
              <a:blip r:embed="rId7"/>
              <a:stretch>
                <a:fillRect/>
              </a:stretch>
            </p:blipFill>
            <p:spPr>
              <a:xfrm>
                <a:off x="5889870" y="3960800"/>
                <a:ext cx="241300" cy="279400"/>
              </a:xfrm>
              <a:prstGeom prst="rect">
                <a:avLst/>
              </a:prstGeom>
            </p:spPr>
          </p:pic>
          <p:pic>
            <p:nvPicPr>
              <p:cNvPr id="19" name="Picture 18">
                <a:extLst>
                  <a:ext uri="{FF2B5EF4-FFF2-40B4-BE49-F238E27FC236}">
                    <a16:creationId xmlns:a16="http://schemas.microsoft.com/office/drawing/2014/main" id="{472BD3C9-EDAD-514A-95E2-8046C9C21417}"/>
                  </a:ext>
                </a:extLst>
              </p:cNvPr>
              <p:cNvPicPr>
                <a:picLocks noChangeAspect="1"/>
              </p:cNvPicPr>
              <p:nvPr/>
            </p:nvPicPr>
            <p:blipFill>
              <a:blip r:embed="rId8"/>
              <a:stretch>
                <a:fillRect/>
              </a:stretch>
            </p:blipFill>
            <p:spPr>
              <a:xfrm>
                <a:off x="5854054" y="5140266"/>
                <a:ext cx="215900" cy="279400"/>
              </a:xfrm>
              <a:prstGeom prst="rect">
                <a:avLst/>
              </a:prstGeom>
            </p:spPr>
          </p:pic>
        </p:grpSp>
        <p:grpSp>
          <p:nvGrpSpPr>
            <p:cNvPr id="35" name="Group 34">
              <a:extLst>
                <a:ext uri="{FF2B5EF4-FFF2-40B4-BE49-F238E27FC236}">
                  <a16:creationId xmlns:a16="http://schemas.microsoft.com/office/drawing/2014/main" id="{B30F683A-8CCF-4741-8741-2E97361135DA}"/>
                </a:ext>
              </a:extLst>
            </p:cNvPr>
            <p:cNvGrpSpPr/>
            <p:nvPr/>
          </p:nvGrpSpPr>
          <p:grpSpPr>
            <a:xfrm rot="10800000">
              <a:off x="2853416" y="1963033"/>
              <a:ext cx="463352" cy="441959"/>
              <a:chOff x="5458290" y="1450090"/>
              <a:chExt cx="463352" cy="441959"/>
            </a:xfrm>
          </p:grpSpPr>
          <p:cxnSp>
            <p:nvCxnSpPr>
              <p:cNvPr id="38" name="Straight Arrow Connector 37">
                <a:extLst>
                  <a:ext uri="{FF2B5EF4-FFF2-40B4-BE49-F238E27FC236}">
                    <a16:creationId xmlns:a16="http://schemas.microsoft.com/office/drawing/2014/main" id="{0D666972-58C7-F746-A973-9D6591F8B074}"/>
                  </a:ext>
                </a:extLst>
              </p:cNvPr>
              <p:cNvCxnSpPr>
                <a:cxnSpLocks/>
              </p:cNvCxnSpPr>
              <p:nvPr/>
            </p:nvCxnSpPr>
            <p:spPr bwMode="auto">
              <a:xfrm rot="10800000" flipH="1">
                <a:off x="5458290" y="1877208"/>
                <a:ext cx="463352" cy="14841"/>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cxnSp>
            <p:nvCxnSpPr>
              <p:cNvPr id="39" name="Straight Arrow Connector 38">
                <a:extLst>
                  <a:ext uri="{FF2B5EF4-FFF2-40B4-BE49-F238E27FC236}">
                    <a16:creationId xmlns:a16="http://schemas.microsoft.com/office/drawing/2014/main" id="{4CD852E8-A037-624F-9CDB-E44D66518702}"/>
                  </a:ext>
                </a:extLst>
              </p:cNvPr>
              <p:cNvCxnSpPr>
                <a:cxnSpLocks/>
              </p:cNvCxnSpPr>
              <p:nvPr/>
            </p:nvCxnSpPr>
            <p:spPr bwMode="auto">
              <a:xfrm rot="10800000" flipH="1">
                <a:off x="5458290" y="1450090"/>
                <a:ext cx="3741" cy="441959"/>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grpSp>
        <p:sp>
          <p:nvSpPr>
            <p:cNvPr id="36" name="Rectangle 6">
              <a:extLst>
                <a:ext uri="{FF2B5EF4-FFF2-40B4-BE49-F238E27FC236}">
                  <a16:creationId xmlns:a16="http://schemas.microsoft.com/office/drawing/2014/main" id="{5F49F367-CB68-3E40-816A-E7B3D637E87E}"/>
                </a:ext>
              </a:extLst>
            </p:cNvPr>
            <p:cNvSpPr>
              <a:spLocks noChangeArrowheads="1"/>
            </p:cNvSpPr>
            <p:nvPr/>
          </p:nvSpPr>
          <p:spPr bwMode="auto">
            <a:xfrm>
              <a:off x="3108138" y="1586659"/>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err="1">
                  <a:solidFill>
                    <a:srgbClr val="FF0000"/>
                  </a:solidFill>
                  <a:ea typeface="Times New Roman" pitchFamily="-84" charset="0"/>
                  <a:cs typeface="Helvetica"/>
                </a:rPr>
                <a:t>E</a:t>
              </a:r>
              <a:r>
                <a:rPr lang="en-US" sz="1800" i="1" baseline="-25000" dirty="0" err="1">
                  <a:solidFill>
                    <a:srgbClr val="FF0000"/>
                  </a:solidFill>
                  <a:ea typeface="Times New Roman" pitchFamily="-84" charset="0"/>
                  <a:cs typeface="Helvetica"/>
                </a:rPr>
                <a:t>i</a:t>
              </a:r>
              <a:endParaRPr lang="en-US" sz="1800" i="1" baseline="-25000" dirty="0">
                <a:solidFill>
                  <a:srgbClr val="FF0000"/>
                </a:solidFill>
                <a:latin typeface="+mn-lt"/>
                <a:ea typeface="Times New Roman" pitchFamily="-84" charset="0"/>
                <a:cs typeface="Helvetica"/>
              </a:endParaRPr>
            </a:p>
          </p:txBody>
        </p:sp>
        <p:sp>
          <p:nvSpPr>
            <p:cNvPr id="37" name="Oval 36">
              <a:extLst>
                <a:ext uri="{FF2B5EF4-FFF2-40B4-BE49-F238E27FC236}">
                  <a16:creationId xmlns:a16="http://schemas.microsoft.com/office/drawing/2014/main" id="{ACC8D452-EB07-5446-9283-C3A85EFF0C8A}"/>
                </a:ext>
              </a:extLst>
            </p:cNvPr>
            <p:cNvSpPr/>
            <p:nvPr/>
          </p:nvSpPr>
          <p:spPr>
            <a:xfrm>
              <a:off x="3258440" y="1911154"/>
              <a:ext cx="80907" cy="101219"/>
            </a:xfrm>
            <a:prstGeom prst="ellipse">
              <a:avLst/>
            </a:prstGeom>
            <a:solidFill>
              <a:srgbClr val="FF0000"/>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nvGrpSpPr>
            <p:cNvPr id="40" name="Group 39">
              <a:extLst>
                <a:ext uri="{FF2B5EF4-FFF2-40B4-BE49-F238E27FC236}">
                  <a16:creationId xmlns:a16="http://schemas.microsoft.com/office/drawing/2014/main" id="{ECDFD62F-64C6-6E48-AC52-3187BD95A655}"/>
                </a:ext>
              </a:extLst>
            </p:cNvPr>
            <p:cNvGrpSpPr/>
            <p:nvPr/>
          </p:nvGrpSpPr>
          <p:grpSpPr>
            <a:xfrm>
              <a:off x="4589686" y="1600380"/>
              <a:ext cx="714046" cy="396306"/>
              <a:chOff x="414807" y="5441824"/>
              <a:chExt cx="714046" cy="396306"/>
            </a:xfrm>
          </p:grpSpPr>
          <p:sp>
            <p:nvSpPr>
              <p:cNvPr id="42" name="Rectangle 6">
                <a:extLst>
                  <a:ext uri="{FF2B5EF4-FFF2-40B4-BE49-F238E27FC236}">
                    <a16:creationId xmlns:a16="http://schemas.microsoft.com/office/drawing/2014/main" id="{C9701320-06A7-FC41-B6F0-4E042E59D1F9}"/>
                  </a:ext>
                </a:extLst>
              </p:cNvPr>
              <p:cNvSpPr>
                <a:spLocks noChangeArrowheads="1"/>
              </p:cNvSpPr>
              <p:nvPr/>
            </p:nvSpPr>
            <p:spPr bwMode="auto">
              <a:xfrm>
                <a:off x="414807" y="5441824"/>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a:solidFill>
                      <a:srgbClr val="FF0000"/>
                    </a:solidFill>
                    <a:ea typeface="Times New Roman" pitchFamily="-84" charset="0"/>
                    <a:cs typeface="Helvetica"/>
                  </a:rPr>
                  <a:t>E</a:t>
                </a:r>
                <a:r>
                  <a:rPr lang="en-US" sz="1800" i="1" baseline="-25000" dirty="0">
                    <a:solidFill>
                      <a:srgbClr val="FF0000"/>
                    </a:solidFill>
                    <a:ea typeface="Times New Roman" pitchFamily="-84" charset="0"/>
                    <a:cs typeface="Helvetica"/>
                  </a:rPr>
                  <a:t>r</a:t>
                </a:r>
                <a:endParaRPr lang="en-US" sz="1800" i="1" baseline="-25000" dirty="0">
                  <a:solidFill>
                    <a:srgbClr val="FF0000"/>
                  </a:solidFill>
                  <a:latin typeface="+mn-lt"/>
                  <a:ea typeface="Times New Roman" pitchFamily="-84" charset="0"/>
                  <a:cs typeface="Helvetica"/>
                </a:endParaRPr>
              </a:p>
            </p:txBody>
          </p:sp>
          <p:sp>
            <p:nvSpPr>
              <p:cNvPr id="45" name="Oval 44">
                <a:extLst>
                  <a:ext uri="{FF2B5EF4-FFF2-40B4-BE49-F238E27FC236}">
                    <a16:creationId xmlns:a16="http://schemas.microsoft.com/office/drawing/2014/main" id="{10A40E7A-DC34-0349-920F-ADB2DC7327EF}"/>
                  </a:ext>
                </a:extLst>
              </p:cNvPr>
              <p:cNvSpPr/>
              <p:nvPr/>
            </p:nvSpPr>
            <p:spPr>
              <a:xfrm>
                <a:off x="925094" y="5736911"/>
                <a:ext cx="80907" cy="101219"/>
              </a:xfrm>
              <a:prstGeom prst="ellipse">
                <a:avLst/>
              </a:prstGeom>
              <a:solidFill>
                <a:srgbClr val="FF0000"/>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cxnSp>
          <p:nvCxnSpPr>
            <p:cNvPr id="57" name="Straight Arrow Connector 56">
              <a:extLst>
                <a:ext uri="{FF2B5EF4-FFF2-40B4-BE49-F238E27FC236}">
                  <a16:creationId xmlns:a16="http://schemas.microsoft.com/office/drawing/2014/main" id="{471B433C-1211-8948-BF02-3960EB362524}"/>
                </a:ext>
              </a:extLst>
            </p:cNvPr>
            <p:cNvCxnSpPr>
              <a:cxnSpLocks/>
            </p:cNvCxnSpPr>
            <p:nvPr/>
          </p:nvCxnSpPr>
          <p:spPr bwMode="auto">
            <a:xfrm rot="-8100000" flipV="1">
              <a:off x="3080577" y="1925969"/>
              <a:ext cx="0" cy="503865"/>
            </a:xfrm>
            <a:prstGeom prst="straightConnector1">
              <a:avLst/>
            </a:prstGeom>
            <a:solidFill>
              <a:schemeClr val="accent1"/>
            </a:solidFill>
            <a:ln w="25400" cap="flat" cmpd="sng" algn="ctr">
              <a:solidFill>
                <a:srgbClr val="0070C0"/>
              </a:solidFill>
              <a:prstDash val="solid"/>
              <a:round/>
              <a:headEnd type="none" w="med" len="med"/>
              <a:tailEnd type="triangle" w="lg" len="lg"/>
            </a:ln>
            <a:effectLst/>
          </p:spPr>
        </p:cxnSp>
        <p:sp>
          <p:nvSpPr>
            <p:cNvPr id="58" name="Rectangle 6">
              <a:extLst>
                <a:ext uri="{FF2B5EF4-FFF2-40B4-BE49-F238E27FC236}">
                  <a16:creationId xmlns:a16="http://schemas.microsoft.com/office/drawing/2014/main" id="{6E80B0F7-CDD6-7642-A74D-213794E52EE1}"/>
                </a:ext>
              </a:extLst>
            </p:cNvPr>
            <p:cNvSpPr>
              <a:spLocks noChangeArrowheads="1"/>
            </p:cNvSpPr>
            <p:nvPr/>
          </p:nvSpPr>
          <p:spPr bwMode="auto">
            <a:xfrm>
              <a:off x="2404593" y="2182229"/>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a:solidFill>
                    <a:srgbClr val="0070C0"/>
                  </a:solidFill>
                  <a:ea typeface="Times New Roman" pitchFamily="-84" charset="0"/>
                  <a:cs typeface="Helvetica"/>
                </a:rPr>
                <a:t>B</a:t>
              </a:r>
              <a:r>
                <a:rPr lang="en-US" sz="1800" i="1" baseline="-25000" dirty="0">
                  <a:solidFill>
                    <a:srgbClr val="0070C0"/>
                  </a:solidFill>
                  <a:ea typeface="Times New Roman" pitchFamily="-84" charset="0"/>
                  <a:cs typeface="Helvetica"/>
                </a:rPr>
                <a:t>i</a:t>
              </a:r>
              <a:endParaRPr lang="en-US" sz="1800" i="1" baseline="-25000" dirty="0">
                <a:solidFill>
                  <a:srgbClr val="0070C0"/>
                </a:solidFill>
                <a:latin typeface="+mn-lt"/>
                <a:ea typeface="Times New Roman" pitchFamily="-84" charset="0"/>
                <a:cs typeface="Helvetica"/>
              </a:endParaRPr>
            </a:p>
          </p:txBody>
        </p:sp>
        <p:grpSp>
          <p:nvGrpSpPr>
            <p:cNvPr id="26" name="Group 25">
              <a:extLst>
                <a:ext uri="{FF2B5EF4-FFF2-40B4-BE49-F238E27FC236}">
                  <a16:creationId xmlns:a16="http://schemas.microsoft.com/office/drawing/2014/main" id="{61CCADDB-C54B-1340-9590-7E2BDE2AE63A}"/>
                </a:ext>
              </a:extLst>
            </p:cNvPr>
            <p:cNvGrpSpPr/>
            <p:nvPr/>
          </p:nvGrpSpPr>
          <p:grpSpPr>
            <a:xfrm flipH="1">
              <a:off x="5074520" y="1949944"/>
              <a:ext cx="533400" cy="441959"/>
              <a:chOff x="6641745" y="2350581"/>
              <a:chExt cx="533400" cy="441959"/>
            </a:xfrm>
          </p:grpSpPr>
          <p:grpSp>
            <p:nvGrpSpPr>
              <p:cNvPr id="61" name="Group 60">
                <a:extLst>
                  <a:ext uri="{FF2B5EF4-FFF2-40B4-BE49-F238E27FC236}">
                    <a16:creationId xmlns:a16="http://schemas.microsoft.com/office/drawing/2014/main" id="{55432056-C537-824B-A9F5-7B5005741DBD}"/>
                  </a:ext>
                </a:extLst>
              </p:cNvPr>
              <p:cNvGrpSpPr/>
              <p:nvPr/>
            </p:nvGrpSpPr>
            <p:grpSpPr>
              <a:xfrm rot="10800000">
                <a:off x="6641745" y="2350581"/>
                <a:ext cx="463352" cy="441959"/>
                <a:chOff x="5458290" y="1450090"/>
                <a:chExt cx="463352" cy="441959"/>
              </a:xfrm>
            </p:grpSpPr>
            <p:cxnSp>
              <p:nvCxnSpPr>
                <p:cNvPr id="62" name="Straight Arrow Connector 61">
                  <a:extLst>
                    <a:ext uri="{FF2B5EF4-FFF2-40B4-BE49-F238E27FC236}">
                      <a16:creationId xmlns:a16="http://schemas.microsoft.com/office/drawing/2014/main" id="{17CEDCFE-D09E-E24C-8F3F-C953DED5B7D9}"/>
                    </a:ext>
                  </a:extLst>
                </p:cNvPr>
                <p:cNvCxnSpPr>
                  <a:cxnSpLocks/>
                </p:cNvCxnSpPr>
                <p:nvPr/>
              </p:nvCxnSpPr>
              <p:spPr bwMode="auto">
                <a:xfrm rot="10800000" flipH="1">
                  <a:off x="5458290" y="1877208"/>
                  <a:ext cx="463352" cy="14841"/>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cxnSp>
              <p:nvCxnSpPr>
                <p:cNvPr id="63" name="Straight Arrow Connector 62">
                  <a:extLst>
                    <a:ext uri="{FF2B5EF4-FFF2-40B4-BE49-F238E27FC236}">
                      <a16:creationId xmlns:a16="http://schemas.microsoft.com/office/drawing/2014/main" id="{DE0EF5BF-FBD9-8448-9385-A77826ABEE58}"/>
                    </a:ext>
                  </a:extLst>
                </p:cNvPr>
                <p:cNvCxnSpPr>
                  <a:cxnSpLocks/>
                </p:cNvCxnSpPr>
                <p:nvPr/>
              </p:nvCxnSpPr>
              <p:spPr bwMode="auto">
                <a:xfrm rot="10800000" flipH="1">
                  <a:off x="5458290" y="1450090"/>
                  <a:ext cx="3741" cy="441959"/>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grpSp>
          <p:cxnSp>
            <p:nvCxnSpPr>
              <p:cNvPr id="64" name="Straight Arrow Connector 63">
                <a:extLst>
                  <a:ext uri="{FF2B5EF4-FFF2-40B4-BE49-F238E27FC236}">
                    <a16:creationId xmlns:a16="http://schemas.microsoft.com/office/drawing/2014/main" id="{632E5D76-6E3F-FD49-B790-A321D2D692ED}"/>
                  </a:ext>
                </a:extLst>
              </p:cNvPr>
              <p:cNvCxnSpPr>
                <a:cxnSpLocks/>
              </p:cNvCxnSpPr>
              <p:nvPr/>
            </p:nvCxnSpPr>
            <p:spPr bwMode="auto">
              <a:xfrm rot="-8100000" flipV="1">
                <a:off x="6923213" y="2286426"/>
                <a:ext cx="0" cy="503865"/>
              </a:xfrm>
              <a:prstGeom prst="straightConnector1">
                <a:avLst/>
              </a:prstGeom>
              <a:solidFill>
                <a:schemeClr val="accent1"/>
              </a:solidFill>
              <a:ln w="25400" cap="flat" cmpd="sng" algn="ctr">
                <a:solidFill>
                  <a:srgbClr val="0070C0"/>
                </a:solidFill>
                <a:prstDash val="solid"/>
                <a:round/>
                <a:headEnd type="none" w="med" len="med"/>
                <a:tailEnd type="triangle" w="lg" len="lg"/>
              </a:ln>
              <a:effectLst/>
            </p:spPr>
          </p:cxnSp>
        </p:grpSp>
        <p:sp>
          <p:nvSpPr>
            <p:cNvPr id="65" name="Rectangle 6">
              <a:extLst>
                <a:ext uri="{FF2B5EF4-FFF2-40B4-BE49-F238E27FC236}">
                  <a16:creationId xmlns:a16="http://schemas.microsoft.com/office/drawing/2014/main" id="{7686B820-E147-C04F-A16C-0B55A65B2196}"/>
                </a:ext>
              </a:extLst>
            </p:cNvPr>
            <p:cNvSpPr>
              <a:spLocks noChangeArrowheads="1"/>
            </p:cNvSpPr>
            <p:nvPr/>
          </p:nvSpPr>
          <p:spPr bwMode="auto">
            <a:xfrm>
              <a:off x="5292767" y="2144363"/>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a:solidFill>
                    <a:srgbClr val="0070C0"/>
                  </a:solidFill>
                  <a:ea typeface="Times New Roman" pitchFamily="-84" charset="0"/>
                  <a:cs typeface="Helvetica"/>
                </a:rPr>
                <a:t>B</a:t>
              </a:r>
              <a:r>
                <a:rPr lang="en-US" sz="1800" i="1" baseline="-25000" dirty="0">
                  <a:solidFill>
                    <a:srgbClr val="0070C0"/>
                  </a:solidFill>
                  <a:ea typeface="Times New Roman" pitchFamily="-84" charset="0"/>
                  <a:cs typeface="Helvetica"/>
                </a:rPr>
                <a:t>r</a:t>
              </a:r>
              <a:endParaRPr lang="en-US" sz="1800" i="1" baseline="-25000" dirty="0">
                <a:solidFill>
                  <a:srgbClr val="0070C0"/>
                </a:solidFill>
                <a:latin typeface="+mn-lt"/>
                <a:ea typeface="Times New Roman" pitchFamily="-84" charset="0"/>
                <a:cs typeface="Helvetica"/>
              </a:endParaRPr>
            </a:p>
          </p:txBody>
        </p:sp>
        <p:grpSp>
          <p:nvGrpSpPr>
            <p:cNvPr id="29" name="Group 28">
              <a:extLst>
                <a:ext uri="{FF2B5EF4-FFF2-40B4-BE49-F238E27FC236}">
                  <a16:creationId xmlns:a16="http://schemas.microsoft.com/office/drawing/2014/main" id="{C6AE8838-2CD7-D445-944E-8763B3B5841D}"/>
                </a:ext>
              </a:extLst>
            </p:cNvPr>
            <p:cNvGrpSpPr/>
            <p:nvPr/>
          </p:nvGrpSpPr>
          <p:grpSpPr>
            <a:xfrm>
              <a:off x="3674329" y="3753415"/>
              <a:ext cx="927916" cy="588528"/>
              <a:chOff x="3511711" y="3765912"/>
              <a:chExt cx="927916" cy="588528"/>
            </a:xfrm>
          </p:grpSpPr>
          <p:grpSp>
            <p:nvGrpSpPr>
              <p:cNvPr id="67" name="Group 66">
                <a:extLst>
                  <a:ext uri="{FF2B5EF4-FFF2-40B4-BE49-F238E27FC236}">
                    <a16:creationId xmlns:a16="http://schemas.microsoft.com/office/drawing/2014/main" id="{F30891E5-D902-6E4C-AF6E-918DFC07266D}"/>
                  </a:ext>
                </a:extLst>
              </p:cNvPr>
              <p:cNvGrpSpPr/>
              <p:nvPr/>
            </p:nvGrpSpPr>
            <p:grpSpPr>
              <a:xfrm rot="10800000">
                <a:off x="3960534" y="3765912"/>
                <a:ext cx="463352" cy="441959"/>
                <a:chOff x="5458290" y="1450090"/>
                <a:chExt cx="463352" cy="441959"/>
              </a:xfrm>
            </p:grpSpPr>
            <p:cxnSp>
              <p:nvCxnSpPr>
                <p:cNvPr id="68" name="Straight Arrow Connector 67">
                  <a:extLst>
                    <a:ext uri="{FF2B5EF4-FFF2-40B4-BE49-F238E27FC236}">
                      <a16:creationId xmlns:a16="http://schemas.microsoft.com/office/drawing/2014/main" id="{507AB86E-6B40-F641-9E87-CC44C792339A}"/>
                    </a:ext>
                  </a:extLst>
                </p:cNvPr>
                <p:cNvCxnSpPr>
                  <a:cxnSpLocks/>
                </p:cNvCxnSpPr>
                <p:nvPr/>
              </p:nvCxnSpPr>
              <p:spPr bwMode="auto">
                <a:xfrm rot="10800000" flipH="1">
                  <a:off x="5458290" y="1877208"/>
                  <a:ext cx="463352" cy="14841"/>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cxnSp>
              <p:nvCxnSpPr>
                <p:cNvPr id="69" name="Straight Arrow Connector 68">
                  <a:extLst>
                    <a:ext uri="{FF2B5EF4-FFF2-40B4-BE49-F238E27FC236}">
                      <a16:creationId xmlns:a16="http://schemas.microsoft.com/office/drawing/2014/main" id="{1E2154CA-7098-4B41-AC39-E61A1DDBFFD8}"/>
                    </a:ext>
                  </a:extLst>
                </p:cNvPr>
                <p:cNvCxnSpPr>
                  <a:cxnSpLocks/>
                </p:cNvCxnSpPr>
                <p:nvPr/>
              </p:nvCxnSpPr>
              <p:spPr bwMode="auto">
                <a:xfrm rot="10800000" flipH="1">
                  <a:off x="5458290" y="1450090"/>
                  <a:ext cx="3741" cy="441959"/>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grpSp>
          <p:cxnSp>
            <p:nvCxnSpPr>
              <p:cNvPr id="76" name="Straight Arrow Connector 75">
                <a:extLst>
                  <a:ext uri="{FF2B5EF4-FFF2-40B4-BE49-F238E27FC236}">
                    <a16:creationId xmlns:a16="http://schemas.microsoft.com/office/drawing/2014/main" id="{9C1FD8C0-C2B5-9D47-9E42-FCA3BA4B9FEE}"/>
                  </a:ext>
                </a:extLst>
              </p:cNvPr>
              <p:cNvCxnSpPr>
                <a:cxnSpLocks/>
              </p:cNvCxnSpPr>
              <p:nvPr/>
            </p:nvCxnSpPr>
            <p:spPr bwMode="auto">
              <a:xfrm rot="-8100000" flipV="1">
                <a:off x="4187695" y="3728848"/>
                <a:ext cx="0" cy="503865"/>
              </a:xfrm>
              <a:prstGeom prst="straightConnector1">
                <a:avLst/>
              </a:prstGeom>
              <a:solidFill>
                <a:schemeClr val="accent1"/>
              </a:solidFill>
              <a:ln w="25400" cap="flat" cmpd="sng" algn="ctr">
                <a:solidFill>
                  <a:srgbClr val="0070C0"/>
                </a:solidFill>
                <a:prstDash val="solid"/>
                <a:round/>
                <a:headEnd type="none" w="med" len="med"/>
                <a:tailEnd type="triangle" w="lg" len="lg"/>
              </a:ln>
              <a:effectLst/>
            </p:spPr>
          </p:cxnSp>
          <p:sp>
            <p:nvSpPr>
              <p:cNvPr id="77" name="Rectangle 6">
                <a:extLst>
                  <a:ext uri="{FF2B5EF4-FFF2-40B4-BE49-F238E27FC236}">
                    <a16:creationId xmlns:a16="http://schemas.microsoft.com/office/drawing/2014/main" id="{77035625-D9EF-974E-9AE8-03C66B1EF5BC}"/>
                  </a:ext>
                </a:extLst>
              </p:cNvPr>
              <p:cNvSpPr>
                <a:spLocks noChangeArrowheads="1"/>
              </p:cNvSpPr>
              <p:nvPr/>
            </p:nvSpPr>
            <p:spPr bwMode="auto">
              <a:xfrm>
                <a:off x="3511711" y="3985108"/>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err="1">
                    <a:solidFill>
                      <a:srgbClr val="0070C0"/>
                    </a:solidFill>
                    <a:ea typeface="Times New Roman" pitchFamily="-84" charset="0"/>
                    <a:cs typeface="Helvetica"/>
                  </a:rPr>
                  <a:t>B</a:t>
                </a:r>
                <a:r>
                  <a:rPr lang="en-US" sz="1800" i="1" baseline="-25000" dirty="0" err="1">
                    <a:solidFill>
                      <a:srgbClr val="0070C0"/>
                    </a:solidFill>
                    <a:ea typeface="Times New Roman" pitchFamily="-84" charset="0"/>
                    <a:cs typeface="Helvetica"/>
                  </a:rPr>
                  <a:t>t</a:t>
                </a:r>
                <a:endParaRPr lang="en-US" sz="1800" i="1" baseline="-25000" dirty="0">
                  <a:solidFill>
                    <a:srgbClr val="0070C0"/>
                  </a:solidFill>
                  <a:latin typeface="+mn-lt"/>
                  <a:ea typeface="Times New Roman" pitchFamily="-84" charset="0"/>
                  <a:cs typeface="Helvetica"/>
                </a:endParaRPr>
              </a:p>
            </p:txBody>
          </p:sp>
        </p:grpSp>
        <p:grpSp>
          <p:nvGrpSpPr>
            <p:cNvPr id="49" name="Group 48">
              <a:extLst>
                <a:ext uri="{FF2B5EF4-FFF2-40B4-BE49-F238E27FC236}">
                  <a16:creationId xmlns:a16="http://schemas.microsoft.com/office/drawing/2014/main" id="{F6ABE4F4-F4D7-3340-A507-76EEA89077E3}"/>
                </a:ext>
              </a:extLst>
            </p:cNvPr>
            <p:cNvGrpSpPr/>
            <p:nvPr/>
          </p:nvGrpSpPr>
          <p:grpSpPr>
            <a:xfrm>
              <a:off x="4378964" y="3413446"/>
              <a:ext cx="714046" cy="411629"/>
              <a:chOff x="788772" y="5426501"/>
              <a:chExt cx="714046" cy="411629"/>
            </a:xfrm>
          </p:grpSpPr>
          <p:sp>
            <p:nvSpPr>
              <p:cNvPr id="51" name="Rectangle 6">
                <a:extLst>
                  <a:ext uri="{FF2B5EF4-FFF2-40B4-BE49-F238E27FC236}">
                    <a16:creationId xmlns:a16="http://schemas.microsoft.com/office/drawing/2014/main" id="{B13296F2-009C-4F41-B31B-73BC00CE32B4}"/>
                  </a:ext>
                </a:extLst>
              </p:cNvPr>
              <p:cNvSpPr>
                <a:spLocks noChangeArrowheads="1"/>
              </p:cNvSpPr>
              <p:nvPr/>
            </p:nvSpPr>
            <p:spPr bwMode="auto">
              <a:xfrm>
                <a:off x="788772" y="5426501"/>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a:solidFill>
                      <a:srgbClr val="FF0000"/>
                    </a:solidFill>
                    <a:ea typeface="Times New Roman" pitchFamily="-84" charset="0"/>
                    <a:cs typeface="Helvetica"/>
                  </a:rPr>
                  <a:t>E</a:t>
                </a:r>
                <a:r>
                  <a:rPr lang="en-US" sz="1800" i="1" baseline="-25000" dirty="0">
                    <a:solidFill>
                      <a:srgbClr val="FF0000"/>
                    </a:solidFill>
                    <a:ea typeface="Times New Roman" pitchFamily="-84" charset="0"/>
                    <a:cs typeface="Helvetica"/>
                  </a:rPr>
                  <a:t>t</a:t>
                </a:r>
                <a:endParaRPr lang="en-US" sz="1800" i="1" baseline="-25000" dirty="0">
                  <a:solidFill>
                    <a:srgbClr val="FF0000"/>
                  </a:solidFill>
                  <a:latin typeface="+mn-lt"/>
                  <a:ea typeface="Times New Roman" pitchFamily="-84" charset="0"/>
                  <a:cs typeface="Helvetica"/>
                </a:endParaRPr>
              </a:p>
            </p:txBody>
          </p:sp>
          <p:sp>
            <p:nvSpPr>
              <p:cNvPr id="52" name="Oval 51">
                <a:extLst>
                  <a:ext uri="{FF2B5EF4-FFF2-40B4-BE49-F238E27FC236}">
                    <a16:creationId xmlns:a16="http://schemas.microsoft.com/office/drawing/2014/main" id="{F1371C38-CD6B-914C-8A31-416ABFFD18B2}"/>
                  </a:ext>
                </a:extLst>
              </p:cNvPr>
              <p:cNvSpPr/>
              <p:nvPr/>
            </p:nvSpPr>
            <p:spPr>
              <a:xfrm>
                <a:off x="925094" y="5736911"/>
                <a:ext cx="80907" cy="101219"/>
              </a:xfrm>
              <a:prstGeom prst="ellipse">
                <a:avLst/>
              </a:prstGeom>
              <a:solidFill>
                <a:srgbClr val="FF0000"/>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grpSp>
      <p:sp>
        <p:nvSpPr>
          <p:cNvPr id="78" name="Rectangle 6">
            <a:extLst>
              <a:ext uri="{FF2B5EF4-FFF2-40B4-BE49-F238E27FC236}">
                <a16:creationId xmlns:a16="http://schemas.microsoft.com/office/drawing/2014/main" id="{FF973AED-4862-D741-9FEA-16E1A12275C4}"/>
              </a:ext>
            </a:extLst>
          </p:cNvPr>
          <p:cNvSpPr>
            <a:spLocks noChangeArrowheads="1"/>
          </p:cNvSpPr>
          <p:nvPr/>
        </p:nvSpPr>
        <p:spPr bwMode="auto">
          <a:xfrm>
            <a:off x="248220" y="4099109"/>
            <a:ext cx="8695946" cy="400110"/>
          </a:xfrm>
          <a:prstGeom prst="rect">
            <a:avLst/>
          </a:prstGeom>
          <a:noFill/>
          <a:ln w="9525">
            <a:noFill/>
            <a:miter lim="800000"/>
            <a:headEnd/>
            <a:tailEnd/>
          </a:ln>
        </p:spPr>
        <p:txBody>
          <a:bodyPr wrap="square" anchor="ctr">
            <a:prstTxWarp prst="textNoShape">
              <a:avLst/>
            </a:prstTxWarp>
            <a:spAutoFit/>
          </a:bodyPr>
          <a:lstStyle/>
          <a:p>
            <a:r>
              <a:rPr lang="en-US" sz="2000" dirty="0">
                <a:ea typeface="Times New Roman" pitchFamily="-84" charset="0"/>
                <a:cs typeface="Helvetica"/>
              </a:rPr>
              <a:t>From the boundary conditions, we know that: </a:t>
            </a:r>
          </a:p>
        </p:txBody>
      </p:sp>
      <p:pic>
        <p:nvPicPr>
          <p:cNvPr id="79" name="Picture 78">
            <a:extLst>
              <a:ext uri="{FF2B5EF4-FFF2-40B4-BE49-F238E27FC236}">
                <a16:creationId xmlns:a16="http://schemas.microsoft.com/office/drawing/2014/main" id="{B1151C55-DB3E-824E-8B1A-D4C05EEB3189}"/>
              </a:ext>
            </a:extLst>
          </p:cNvPr>
          <p:cNvPicPr>
            <a:picLocks noChangeAspect="1"/>
          </p:cNvPicPr>
          <p:nvPr/>
        </p:nvPicPr>
        <p:blipFill>
          <a:blip r:embed="rId9"/>
          <a:stretch>
            <a:fillRect/>
          </a:stretch>
        </p:blipFill>
        <p:spPr>
          <a:xfrm>
            <a:off x="5300724" y="4199638"/>
            <a:ext cx="1346200" cy="317500"/>
          </a:xfrm>
          <a:prstGeom prst="rect">
            <a:avLst/>
          </a:prstGeom>
        </p:spPr>
      </p:pic>
      <p:pic>
        <p:nvPicPr>
          <p:cNvPr id="80" name="Picture 79">
            <a:extLst>
              <a:ext uri="{FF2B5EF4-FFF2-40B4-BE49-F238E27FC236}">
                <a16:creationId xmlns:a16="http://schemas.microsoft.com/office/drawing/2014/main" id="{F4BCAE35-0B66-214F-B754-57AE9D7CA95F}"/>
              </a:ext>
            </a:extLst>
          </p:cNvPr>
          <p:cNvPicPr>
            <a:picLocks noChangeAspect="1"/>
          </p:cNvPicPr>
          <p:nvPr/>
        </p:nvPicPr>
        <p:blipFill>
          <a:blip r:embed="rId10"/>
          <a:stretch>
            <a:fillRect/>
          </a:stretch>
        </p:blipFill>
        <p:spPr>
          <a:xfrm>
            <a:off x="7377157" y="4196754"/>
            <a:ext cx="1358900" cy="317500"/>
          </a:xfrm>
          <a:prstGeom prst="rect">
            <a:avLst/>
          </a:prstGeom>
        </p:spPr>
      </p:pic>
    </p:spTree>
    <p:extLst>
      <p:ext uri="{BB962C8B-B14F-4D97-AF65-F5344CB8AC3E}">
        <p14:creationId xmlns:p14="http://schemas.microsoft.com/office/powerpoint/2010/main" val="33749963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Thought break</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23" name="TextBox 22">
            <a:extLst>
              <a:ext uri="{FF2B5EF4-FFF2-40B4-BE49-F238E27FC236}">
                <a16:creationId xmlns:a16="http://schemas.microsoft.com/office/drawing/2014/main" id="{CAF599AF-5001-6D45-BB61-6DCEA88FBEEC}"/>
              </a:ext>
            </a:extLst>
          </p:cNvPr>
          <p:cNvSpPr txBox="1"/>
          <p:nvPr/>
        </p:nvSpPr>
        <p:spPr>
          <a:xfrm>
            <a:off x="208782" y="857413"/>
            <a:ext cx="4386589" cy="830997"/>
          </a:xfrm>
          <a:prstGeom prst="rect">
            <a:avLst/>
          </a:prstGeom>
          <a:noFill/>
        </p:spPr>
        <p:txBody>
          <a:bodyPr wrap="square" rtlCol="0">
            <a:spAutoFit/>
          </a:bodyPr>
          <a:lstStyle/>
          <a:p>
            <a:r>
              <a:rPr lang="en-US" dirty="0"/>
              <a:t>Why is it plus for one and minus for the other?</a:t>
            </a:r>
          </a:p>
        </p:txBody>
      </p:sp>
      <p:sp>
        <p:nvSpPr>
          <p:cNvPr id="26" name="TextBox 25">
            <a:extLst>
              <a:ext uri="{FF2B5EF4-FFF2-40B4-BE49-F238E27FC236}">
                <a16:creationId xmlns:a16="http://schemas.microsoft.com/office/drawing/2014/main" id="{30F56764-138F-CD41-8085-9CBEE8158524}"/>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grpSp>
        <p:nvGrpSpPr>
          <p:cNvPr id="14" name="Group 13">
            <a:extLst>
              <a:ext uri="{FF2B5EF4-FFF2-40B4-BE49-F238E27FC236}">
                <a16:creationId xmlns:a16="http://schemas.microsoft.com/office/drawing/2014/main" id="{11B6F605-EFE7-C347-BF53-17DA7D46E09C}"/>
              </a:ext>
            </a:extLst>
          </p:cNvPr>
          <p:cNvGrpSpPr/>
          <p:nvPr/>
        </p:nvGrpSpPr>
        <p:grpSpPr>
          <a:xfrm>
            <a:off x="4666554" y="785827"/>
            <a:ext cx="4347763" cy="2755284"/>
            <a:chOff x="2404593" y="1586659"/>
            <a:chExt cx="4347763" cy="2755284"/>
          </a:xfrm>
        </p:grpSpPr>
        <p:grpSp>
          <p:nvGrpSpPr>
            <p:cNvPr id="16" name="Group 15">
              <a:extLst>
                <a:ext uri="{FF2B5EF4-FFF2-40B4-BE49-F238E27FC236}">
                  <a16:creationId xmlns:a16="http://schemas.microsoft.com/office/drawing/2014/main" id="{89860918-5F0D-1D4B-A6CA-DE7BBB787328}"/>
                </a:ext>
              </a:extLst>
            </p:cNvPr>
            <p:cNvGrpSpPr/>
            <p:nvPr/>
          </p:nvGrpSpPr>
          <p:grpSpPr>
            <a:xfrm>
              <a:off x="2933269" y="1646027"/>
              <a:ext cx="3819087" cy="2265028"/>
              <a:chOff x="4524565" y="3313398"/>
              <a:chExt cx="3819087" cy="2265028"/>
            </a:xfrm>
          </p:grpSpPr>
          <p:grpSp>
            <p:nvGrpSpPr>
              <p:cNvPr id="46" name="Group 45">
                <a:extLst>
                  <a:ext uri="{FF2B5EF4-FFF2-40B4-BE49-F238E27FC236}">
                    <a16:creationId xmlns:a16="http://schemas.microsoft.com/office/drawing/2014/main" id="{2724CBD2-196F-6B47-B264-EAD879B97855}"/>
                  </a:ext>
                </a:extLst>
              </p:cNvPr>
              <p:cNvGrpSpPr/>
              <p:nvPr/>
            </p:nvGrpSpPr>
            <p:grpSpPr>
              <a:xfrm>
                <a:off x="4524565" y="3614855"/>
                <a:ext cx="3819087" cy="1836010"/>
                <a:chOff x="4571998" y="2874239"/>
                <a:chExt cx="3819087" cy="1836010"/>
              </a:xfrm>
            </p:grpSpPr>
            <p:cxnSp>
              <p:nvCxnSpPr>
                <p:cNvPr id="54" name="Straight Connector 53">
                  <a:extLst>
                    <a:ext uri="{FF2B5EF4-FFF2-40B4-BE49-F238E27FC236}">
                      <a16:creationId xmlns:a16="http://schemas.microsoft.com/office/drawing/2014/main" id="{23A3E813-ABBF-7E47-B093-E598FA7ED542}"/>
                    </a:ext>
                  </a:extLst>
                </p:cNvPr>
                <p:cNvCxnSpPr>
                  <a:cxnSpLocks/>
                </p:cNvCxnSpPr>
                <p:nvPr/>
              </p:nvCxnSpPr>
              <p:spPr bwMode="auto">
                <a:xfrm flipH="1">
                  <a:off x="4572000" y="3798138"/>
                  <a:ext cx="2745716" cy="0"/>
                </a:xfrm>
                <a:prstGeom prst="line">
                  <a:avLst/>
                </a:prstGeom>
                <a:solidFill>
                  <a:schemeClr val="accent1"/>
                </a:solidFill>
                <a:ln w="22225" cap="flat" cmpd="sng" algn="ctr">
                  <a:solidFill>
                    <a:schemeClr val="tx1"/>
                  </a:solidFill>
                  <a:prstDash val="solid"/>
                  <a:round/>
                  <a:headEnd type="none" w="med" len="med"/>
                  <a:tailEnd type="none" w="med" len="med"/>
                </a:ln>
                <a:effectLst/>
              </p:spPr>
            </p:cxnSp>
            <p:sp>
              <p:nvSpPr>
                <p:cNvPr id="55" name="Rectangle 6">
                  <a:extLst>
                    <a:ext uri="{FF2B5EF4-FFF2-40B4-BE49-F238E27FC236}">
                      <a16:creationId xmlns:a16="http://schemas.microsoft.com/office/drawing/2014/main" id="{ED87F045-4F1A-F049-88CA-79D7FD677864}"/>
                    </a:ext>
                  </a:extLst>
                </p:cNvPr>
                <p:cNvSpPr>
                  <a:spLocks noChangeArrowheads="1"/>
                </p:cNvSpPr>
                <p:nvPr/>
              </p:nvSpPr>
              <p:spPr bwMode="auto">
                <a:xfrm>
                  <a:off x="7317716" y="3562486"/>
                  <a:ext cx="1073369" cy="369332"/>
                </a:xfrm>
                <a:prstGeom prst="rect">
                  <a:avLst/>
                </a:prstGeom>
                <a:noFill/>
                <a:ln w="9525">
                  <a:noFill/>
                  <a:miter lim="800000"/>
                  <a:headEnd/>
                  <a:tailEnd/>
                </a:ln>
              </p:spPr>
              <p:txBody>
                <a:bodyPr wrap="square" anchor="ctr">
                  <a:prstTxWarp prst="textNoShape">
                    <a:avLst/>
                  </a:prstTxWarp>
                  <a:spAutoFit/>
                </a:bodyPr>
                <a:lstStyle/>
                <a:p>
                  <a:pPr algn="ctr"/>
                  <a:r>
                    <a:rPr lang="en-US" sz="1800" dirty="0">
                      <a:solidFill>
                        <a:srgbClr val="000000"/>
                      </a:solidFill>
                      <a:ea typeface="Times New Roman" pitchFamily="-84" charset="0"/>
                      <a:cs typeface="Helvetica"/>
                    </a:rPr>
                    <a:t>interface</a:t>
                  </a:r>
                  <a:endParaRPr lang="en-US" sz="1800" dirty="0">
                    <a:solidFill>
                      <a:srgbClr val="000000"/>
                    </a:solidFill>
                    <a:latin typeface="+mn-lt"/>
                    <a:ea typeface="Times New Roman" pitchFamily="-84" charset="0"/>
                    <a:cs typeface="Helvetica"/>
                  </a:endParaRPr>
                </a:p>
              </p:txBody>
            </p:sp>
            <p:sp>
              <p:nvSpPr>
                <p:cNvPr id="56" name="Rounded Rectangle 55">
                  <a:extLst>
                    <a:ext uri="{FF2B5EF4-FFF2-40B4-BE49-F238E27FC236}">
                      <a16:creationId xmlns:a16="http://schemas.microsoft.com/office/drawing/2014/main" id="{D34919DA-8126-BF4D-AA6B-AB0811BC9731}"/>
                    </a:ext>
                  </a:extLst>
                </p:cNvPr>
                <p:cNvSpPr/>
                <p:nvPr/>
              </p:nvSpPr>
              <p:spPr>
                <a:xfrm>
                  <a:off x="4571998" y="2874239"/>
                  <a:ext cx="2745716" cy="916137"/>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57" name="Rounded Rectangle 56">
                  <a:extLst>
                    <a:ext uri="{FF2B5EF4-FFF2-40B4-BE49-F238E27FC236}">
                      <a16:creationId xmlns:a16="http://schemas.microsoft.com/office/drawing/2014/main" id="{58ABA807-7FE3-7644-98FF-54D4967DF8B1}"/>
                    </a:ext>
                  </a:extLst>
                </p:cNvPr>
                <p:cNvSpPr/>
                <p:nvPr/>
              </p:nvSpPr>
              <p:spPr>
                <a:xfrm>
                  <a:off x="4571998" y="3798139"/>
                  <a:ext cx="2745716" cy="912110"/>
                </a:xfrm>
                <a:prstGeom prst="roundRect">
                  <a:avLst>
                    <a:gd name="adj" fmla="val 4553"/>
                  </a:avLst>
                </a:prstGeom>
                <a:solidFill>
                  <a:schemeClr val="accent2">
                    <a:lumMod val="60000"/>
                    <a:lumOff val="40000"/>
                    <a:alpha val="15279"/>
                  </a:scheme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grpSp>
          <p:cxnSp>
            <p:nvCxnSpPr>
              <p:cNvPr id="47" name="Straight Connector 46">
                <a:extLst>
                  <a:ext uri="{FF2B5EF4-FFF2-40B4-BE49-F238E27FC236}">
                    <a16:creationId xmlns:a16="http://schemas.microsoft.com/office/drawing/2014/main" id="{599314B0-D80D-BD4F-8F5F-273369843F47}"/>
                  </a:ext>
                </a:extLst>
              </p:cNvPr>
              <p:cNvCxnSpPr>
                <a:cxnSpLocks/>
              </p:cNvCxnSpPr>
              <p:nvPr/>
            </p:nvCxnSpPr>
            <p:spPr bwMode="auto">
              <a:xfrm rot="2700000">
                <a:off x="6327283" y="3301875"/>
                <a:ext cx="0" cy="144000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8" name="Straight Connector 47">
                <a:extLst>
                  <a:ext uri="{FF2B5EF4-FFF2-40B4-BE49-F238E27FC236}">
                    <a16:creationId xmlns:a16="http://schemas.microsoft.com/office/drawing/2014/main" id="{152DD15D-CA1C-BE49-B571-D3BC9CE85785}"/>
                  </a:ext>
                </a:extLst>
              </p:cNvPr>
              <p:cNvCxnSpPr>
                <a:cxnSpLocks/>
              </p:cNvCxnSpPr>
              <p:nvPr/>
            </p:nvCxnSpPr>
            <p:spPr bwMode="auto">
              <a:xfrm rot="-2700000">
                <a:off x="5304547" y="3313398"/>
                <a:ext cx="0" cy="144000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7239DB64-FE83-414B-8A86-932DFDAC4706}"/>
                  </a:ext>
                </a:extLst>
              </p:cNvPr>
              <p:cNvCxnSpPr>
                <a:cxnSpLocks/>
              </p:cNvCxnSpPr>
              <p:nvPr/>
            </p:nvCxnSpPr>
            <p:spPr bwMode="auto">
              <a:xfrm>
                <a:off x="5809151" y="3619784"/>
                <a:ext cx="0" cy="1799882"/>
              </a:xfrm>
              <a:prstGeom prst="line">
                <a:avLst/>
              </a:prstGeom>
              <a:solidFill>
                <a:schemeClr val="accent1"/>
              </a:solidFill>
              <a:ln w="19050" cap="flat" cmpd="sng" algn="ctr">
                <a:solidFill>
                  <a:schemeClr val="tx1"/>
                </a:solidFill>
                <a:prstDash val="dash"/>
                <a:round/>
                <a:headEnd type="none" w="med" len="med"/>
                <a:tailEnd type="none" w="med" len="med"/>
              </a:ln>
              <a:effectLst/>
            </p:spPr>
          </p:cxnSp>
          <p:cxnSp>
            <p:nvCxnSpPr>
              <p:cNvPr id="50" name="Straight Connector 49">
                <a:extLst>
                  <a:ext uri="{FF2B5EF4-FFF2-40B4-BE49-F238E27FC236}">
                    <a16:creationId xmlns:a16="http://schemas.microsoft.com/office/drawing/2014/main" id="{9311F0D3-4562-3F44-A942-0D008D472E3C}"/>
                  </a:ext>
                </a:extLst>
              </p:cNvPr>
              <p:cNvCxnSpPr>
                <a:cxnSpLocks/>
              </p:cNvCxnSpPr>
              <p:nvPr/>
            </p:nvCxnSpPr>
            <p:spPr bwMode="auto">
              <a:xfrm rot="-1200000">
                <a:off x="5996291" y="4498426"/>
                <a:ext cx="0" cy="1080000"/>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51" name="Picture 50">
                <a:extLst>
                  <a:ext uri="{FF2B5EF4-FFF2-40B4-BE49-F238E27FC236}">
                    <a16:creationId xmlns:a16="http://schemas.microsoft.com/office/drawing/2014/main" id="{88536F32-B34B-4D44-B1C9-DD29B83F70A8}"/>
                  </a:ext>
                </a:extLst>
              </p:cNvPr>
              <p:cNvPicPr>
                <a:picLocks noChangeAspect="1"/>
              </p:cNvPicPr>
              <p:nvPr/>
            </p:nvPicPr>
            <p:blipFill>
              <a:blip r:embed="rId4"/>
              <a:stretch>
                <a:fillRect/>
              </a:stretch>
            </p:blipFill>
            <p:spPr>
              <a:xfrm>
                <a:off x="5528056" y="3955966"/>
                <a:ext cx="215900" cy="279400"/>
              </a:xfrm>
              <a:prstGeom prst="rect">
                <a:avLst/>
              </a:prstGeom>
            </p:spPr>
          </p:pic>
          <p:pic>
            <p:nvPicPr>
              <p:cNvPr id="52" name="Picture 51">
                <a:extLst>
                  <a:ext uri="{FF2B5EF4-FFF2-40B4-BE49-F238E27FC236}">
                    <a16:creationId xmlns:a16="http://schemas.microsoft.com/office/drawing/2014/main" id="{B5F5AB25-51F9-4D46-9655-E13D43A99C37}"/>
                  </a:ext>
                </a:extLst>
              </p:cNvPr>
              <p:cNvPicPr>
                <a:picLocks noChangeAspect="1"/>
              </p:cNvPicPr>
              <p:nvPr/>
            </p:nvPicPr>
            <p:blipFill>
              <a:blip r:embed="rId5"/>
              <a:stretch>
                <a:fillRect/>
              </a:stretch>
            </p:blipFill>
            <p:spPr>
              <a:xfrm>
                <a:off x="5889870" y="3960800"/>
                <a:ext cx="241300" cy="279400"/>
              </a:xfrm>
              <a:prstGeom prst="rect">
                <a:avLst/>
              </a:prstGeom>
            </p:spPr>
          </p:pic>
          <p:pic>
            <p:nvPicPr>
              <p:cNvPr id="53" name="Picture 52">
                <a:extLst>
                  <a:ext uri="{FF2B5EF4-FFF2-40B4-BE49-F238E27FC236}">
                    <a16:creationId xmlns:a16="http://schemas.microsoft.com/office/drawing/2014/main" id="{E5D5D621-8E54-B24E-B055-CECA33757567}"/>
                  </a:ext>
                </a:extLst>
              </p:cNvPr>
              <p:cNvPicPr>
                <a:picLocks noChangeAspect="1"/>
              </p:cNvPicPr>
              <p:nvPr/>
            </p:nvPicPr>
            <p:blipFill>
              <a:blip r:embed="rId6"/>
              <a:stretch>
                <a:fillRect/>
              </a:stretch>
            </p:blipFill>
            <p:spPr>
              <a:xfrm>
                <a:off x="5854054" y="5140266"/>
                <a:ext cx="215900" cy="279400"/>
              </a:xfrm>
              <a:prstGeom prst="rect">
                <a:avLst/>
              </a:prstGeom>
            </p:spPr>
          </p:pic>
        </p:grpSp>
        <p:grpSp>
          <p:nvGrpSpPr>
            <p:cNvPr id="17" name="Group 16">
              <a:extLst>
                <a:ext uri="{FF2B5EF4-FFF2-40B4-BE49-F238E27FC236}">
                  <a16:creationId xmlns:a16="http://schemas.microsoft.com/office/drawing/2014/main" id="{ABAFF094-D075-2045-90F2-6FD982A43D53}"/>
                </a:ext>
              </a:extLst>
            </p:cNvPr>
            <p:cNvGrpSpPr/>
            <p:nvPr/>
          </p:nvGrpSpPr>
          <p:grpSpPr>
            <a:xfrm rot="10800000">
              <a:off x="2853416" y="1963033"/>
              <a:ext cx="463352" cy="441959"/>
              <a:chOff x="5458290" y="1450090"/>
              <a:chExt cx="463352" cy="441959"/>
            </a:xfrm>
          </p:grpSpPr>
          <p:cxnSp>
            <p:nvCxnSpPr>
              <p:cNvPr id="44" name="Straight Arrow Connector 43">
                <a:extLst>
                  <a:ext uri="{FF2B5EF4-FFF2-40B4-BE49-F238E27FC236}">
                    <a16:creationId xmlns:a16="http://schemas.microsoft.com/office/drawing/2014/main" id="{19BEC2DC-AA33-0A48-AB16-92F02C7C631C}"/>
                  </a:ext>
                </a:extLst>
              </p:cNvPr>
              <p:cNvCxnSpPr>
                <a:cxnSpLocks/>
              </p:cNvCxnSpPr>
              <p:nvPr/>
            </p:nvCxnSpPr>
            <p:spPr bwMode="auto">
              <a:xfrm rot="10800000" flipH="1">
                <a:off x="5458290" y="1877208"/>
                <a:ext cx="463352" cy="14841"/>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cxnSp>
            <p:nvCxnSpPr>
              <p:cNvPr id="45" name="Straight Arrow Connector 44">
                <a:extLst>
                  <a:ext uri="{FF2B5EF4-FFF2-40B4-BE49-F238E27FC236}">
                    <a16:creationId xmlns:a16="http://schemas.microsoft.com/office/drawing/2014/main" id="{2DEEFD7B-722B-A74F-8317-9565BF6C5836}"/>
                  </a:ext>
                </a:extLst>
              </p:cNvPr>
              <p:cNvCxnSpPr>
                <a:cxnSpLocks/>
              </p:cNvCxnSpPr>
              <p:nvPr/>
            </p:nvCxnSpPr>
            <p:spPr bwMode="auto">
              <a:xfrm rot="10800000" flipH="1">
                <a:off x="5458290" y="1450090"/>
                <a:ext cx="3741" cy="441959"/>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grpSp>
        <p:sp>
          <p:nvSpPr>
            <p:cNvPr id="18" name="Rectangle 6">
              <a:extLst>
                <a:ext uri="{FF2B5EF4-FFF2-40B4-BE49-F238E27FC236}">
                  <a16:creationId xmlns:a16="http://schemas.microsoft.com/office/drawing/2014/main" id="{EFD3E12A-B4FE-2E45-A211-C8D122C6E46E}"/>
                </a:ext>
              </a:extLst>
            </p:cNvPr>
            <p:cNvSpPr>
              <a:spLocks noChangeArrowheads="1"/>
            </p:cNvSpPr>
            <p:nvPr/>
          </p:nvSpPr>
          <p:spPr bwMode="auto">
            <a:xfrm>
              <a:off x="3108138" y="1586659"/>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err="1">
                  <a:solidFill>
                    <a:srgbClr val="FF0000"/>
                  </a:solidFill>
                  <a:ea typeface="Times New Roman" pitchFamily="-84" charset="0"/>
                  <a:cs typeface="Helvetica"/>
                </a:rPr>
                <a:t>E</a:t>
              </a:r>
              <a:r>
                <a:rPr lang="en-US" sz="1800" i="1" baseline="-25000" dirty="0" err="1">
                  <a:solidFill>
                    <a:srgbClr val="FF0000"/>
                  </a:solidFill>
                  <a:ea typeface="Times New Roman" pitchFamily="-84" charset="0"/>
                  <a:cs typeface="Helvetica"/>
                </a:rPr>
                <a:t>i</a:t>
              </a:r>
              <a:endParaRPr lang="en-US" sz="1800" i="1" baseline="-25000" dirty="0">
                <a:solidFill>
                  <a:srgbClr val="FF0000"/>
                </a:solidFill>
                <a:latin typeface="+mn-lt"/>
                <a:ea typeface="Times New Roman" pitchFamily="-84" charset="0"/>
                <a:cs typeface="Helvetica"/>
              </a:endParaRPr>
            </a:p>
          </p:txBody>
        </p:sp>
        <p:sp>
          <p:nvSpPr>
            <p:cNvPr id="19" name="Oval 18">
              <a:extLst>
                <a:ext uri="{FF2B5EF4-FFF2-40B4-BE49-F238E27FC236}">
                  <a16:creationId xmlns:a16="http://schemas.microsoft.com/office/drawing/2014/main" id="{B20F9E2A-7F55-AA41-87BA-5D6465484919}"/>
                </a:ext>
              </a:extLst>
            </p:cNvPr>
            <p:cNvSpPr/>
            <p:nvPr/>
          </p:nvSpPr>
          <p:spPr>
            <a:xfrm>
              <a:off x="3258440" y="1911154"/>
              <a:ext cx="80907" cy="101219"/>
            </a:xfrm>
            <a:prstGeom prst="ellipse">
              <a:avLst/>
            </a:prstGeom>
            <a:solidFill>
              <a:srgbClr val="FF0000"/>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nvGrpSpPr>
            <p:cNvPr id="21" name="Group 20">
              <a:extLst>
                <a:ext uri="{FF2B5EF4-FFF2-40B4-BE49-F238E27FC236}">
                  <a16:creationId xmlns:a16="http://schemas.microsoft.com/office/drawing/2014/main" id="{8CF7BB90-7D1C-6049-AC29-83F62AC0A457}"/>
                </a:ext>
              </a:extLst>
            </p:cNvPr>
            <p:cNvGrpSpPr/>
            <p:nvPr/>
          </p:nvGrpSpPr>
          <p:grpSpPr>
            <a:xfrm>
              <a:off x="4589686" y="1600380"/>
              <a:ext cx="714046" cy="396306"/>
              <a:chOff x="414807" y="5441824"/>
              <a:chExt cx="714046" cy="396306"/>
            </a:xfrm>
          </p:grpSpPr>
          <p:sp>
            <p:nvSpPr>
              <p:cNvPr id="42" name="Rectangle 6">
                <a:extLst>
                  <a:ext uri="{FF2B5EF4-FFF2-40B4-BE49-F238E27FC236}">
                    <a16:creationId xmlns:a16="http://schemas.microsoft.com/office/drawing/2014/main" id="{38F7F2AE-34FE-7244-9FFA-1B2D5C07564A}"/>
                  </a:ext>
                </a:extLst>
              </p:cNvPr>
              <p:cNvSpPr>
                <a:spLocks noChangeArrowheads="1"/>
              </p:cNvSpPr>
              <p:nvPr/>
            </p:nvSpPr>
            <p:spPr bwMode="auto">
              <a:xfrm>
                <a:off x="414807" y="5441824"/>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a:solidFill>
                      <a:srgbClr val="FF0000"/>
                    </a:solidFill>
                    <a:ea typeface="Times New Roman" pitchFamily="-84" charset="0"/>
                    <a:cs typeface="Helvetica"/>
                  </a:rPr>
                  <a:t>E</a:t>
                </a:r>
                <a:r>
                  <a:rPr lang="en-US" sz="1800" i="1" baseline="-25000" dirty="0">
                    <a:solidFill>
                      <a:srgbClr val="FF0000"/>
                    </a:solidFill>
                    <a:ea typeface="Times New Roman" pitchFamily="-84" charset="0"/>
                    <a:cs typeface="Helvetica"/>
                  </a:rPr>
                  <a:t>r</a:t>
                </a:r>
                <a:endParaRPr lang="en-US" sz="1800" i="1" baseline="-25000" dirty="0">
                  <a:solidFill>
                    <a:srgbClr val="FF0000"/>
                  </a:solidFill>
                  <a:latin typeface="+mn-lt"/>
                  <a:ea typeface="Times New Roman" pitchFamily="-84" charset="0"/>
                  <a:cs typeface="Helvetica"/>
                </a:endParaRPr>
              </a:p>
            </p:txBody>
          </p:sp>
          <p:sp>
            <p:nvSpPr>
              <p:cNvPr id="43" name="Oval 42">
                <a:extLst>
                  <a:ext uri="{FF2B5EF4-FFF2-40B4-BE49-F238E27FC236}">
                    <a16:creationId xmlns:a16="http://schemas.microsoft.com/office/drawing/2014/main" id="{6F7EE059-4640-6C4F-9CFE-51E9B360A757}"/>
                  </a:ext>
                </a:extLst>
              </p:cNvPr>
              <p:cNvSpPr/>
              <p:nvPr/>
            </p:nvSpPr>
            <p:spPr>
              <a:xfrm>
                <a:off x="925094" y="5736911"/>
                <a:ext cx="80907" cy="101219"/>
              </a:xfrm>
              <a:prstGeom prst="ellipse">
                <a:avLst/>
              </a:prstGeom>
              <a:solidFill>
                <a:srgbClr val="FF0000"/>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cxnSp>
          <p:nvCxnSpPr>
            <p:cNvPr id="22" name="Straight Arrow Connector 21">
              <a:extLst>
                <a:ext uri="{FF2B5EF4-FFF2-40B4-BE49-F238E27FC236}">
                  <a16:creationId xmlns:a16="http://schemas.microsoft.com/office/drawing/2014/main" id="{95A9E6C5-2692-6742-BFDF-CF3BAA493955}"/>
                </a:ext>
              </a:extLst>
            </p:cNvPr>
            <p:cNvCxnSpPr>
              <a:cxnSpLocks/>
            </p:cNvCxnSpPr>
            <p:nvPr/>
          </p:nvCxnSpPr>
          <p:spPr bwMode="auto">
            <a:xfrm rot="-8100000" flipV="1">
              <a:off x="3080577" y="1925969"/>
              <a:ext cx="0" cy="503865"/>
            </a:xfrm>
            <a:prstGeom prst="straightConnector1">
              <a:avLst/>
            </a:prstGeom>
            <a:solidFill>
              <a:schemeClr val="accent1"/>
            </a:solidFill>
            <a:ln w="25400" cap="flat" cmpd="sng" algn="ctr">
              <a:solidFill>
                <a:srgbClr val="0070C0"/>
              </a:solidFill>
              <a:prstDash val="solid"/>
              <a:round/>
              <a:headEnd type="none" w="med" len="med"/>
              <a:tailEnd type="triangle" w="lg" len="lg"/>
            </a:ln>
            <a:effectLst/>
          </p:spPr>
        </p:cxnSp>
        <p:sp>
          <p:nvSpPr>
            <p:cNvPr id="24" name="Rectangle 6">
              <a:extLst>
                <a:ext uri="{FF2B5EF4-FFF2-40B4-BE49-F238E27FC236}">
                  <a16:creationId xmlns:a16="http://schemas.microsoft.com/office/drawing/2014/main" id="{50186B77-2BA0-3C49-859A-B15043A8BF5C}"/>
                </a:ext>
              </a:extLst>
            </p:cNvPr>
            <p:cNvSpPr>
              <a:spLocks noChangeArrowheads="1"/>
            </p:cNvSpPr>
            <p:nvPr/>
          </p:nvSpPr>
          <p:spPr bwMode="auto">
            <a:xfrm>
              <a:off x="2404593" y="2182229"/>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a:solidFill>
                    <a:srgbClr val="0070C0"/>
                  </a:solidFill>
                  <a:ea typeface="Times New Roman" pitchFamily="-84" charset="0"/>
                  <a:cs typeface="Helvetica"/>
                </a:rPr>
                <a:t>B</a:t>
              </a:r>
              <a:r>
                <a:rPr lang="en-US" sz="1800" i="1" baseline="-25000" dirty="0">
                  <a:solidFill>
                    <a:srgbClr val="0070C0"/>
                  </a:solidFill>
                  <a:ea typeface="Times New Roman" pitchFamily="-84" charset="0"/>
                  <a:cs typeface="Helvetica"/>
                </a:rPr>
                <a:t>i</a:t>
              </a:r>
              <a:endParaRPr lang="en-US" sz="1800" i="1" baseline="-25000" dirty="0">
                <a:solidFill>
                  <a:srgbClr val="0070C0"/>
                </a:solidFill>
                <a:latin typeface="+mn-lt"/>
                <a:ea typeface="Times New Roman" pitchFamily="-84" charset="0"/>
                <a:cs typeface="Helvetica"/>
              </a:endParaRPr>
            </a:p>
          </p:txBody>
        </p:sp>
        <p:grpSp>
          <p:nvGrpSpPr>
            <p:cNvPr id="27" name="Group 26">
              <a:extLst>
                <a:ext uri="{FF2B5EF4-FFF2-40B4-BE49-F238E27FC236}">
                  <a16:creationId xmlns:a16="http://schemas.microsoft.com/office/drawing/2014/main" id="{978018F6-4AEF-ED4A-94DB-7C3C850A04CA}"/>
                </a:ext>
              </a:extLst>
            </p:cNvPr>
            <p:cNvGrpSpPr/>
            <p:nvPr/>
          </p:nvGrpSpPr>
          <p:grpSpPr>
            <a:xfrm flipH="1">
              <a:off x="5074520" y="1949944"/>
              <a:ext cx="533400" cy="441959"/>
              <a:chOff x="6641745" y="2350581"/>
              <a:chExt cx="533400" cy="441959"/>
            </a:xfrm>
          </p:grpSpPr>
          <p:grpSp>
            <p:nvGrpSpPr>
              <p:cNvPr id="38" name="Group 37">
                <a:extLst>
                  <a:ext uri="{FF2B5EF4-FFF2-40B4-BE49-F238E27FC236}">
                    <a16:creationId xmlns:a16="http://schemas.microsoft.com/office/drawing/2014/main" id="{1963D7F5-04D6-D549-96BD-921EB1FE03B1}"/>
                  </a:ext>
                </a:extLst>
              </p:cNvPr>
              <p:cNvGrpSpPr/>
              <p:nvPr/>
            </p:nvGrpSpPr>
            <p:grpSpPr>
              <a:xfrm rot="10800000">
                <a:off x="6641745" y="2350581"/>
                <a:ext cx="463352" cy="441959"/>
                <a:chOff x="5458290" y="1450090"/>
                <a:chExt cx="463352" cy="441959"/>
              </a:xfrm>
            </p:grpSpPr>
            <p:cxnSp>
              <p:nvCxnSpPr>
                <p:cNvPr id="40" name="Straight Arrow Connector 39">
                  <a:extLst>
                    <a:ext uri="{FF2B5EF4-FFF2-40B4-BE49-F238E27FC236}">
                      <a16:creationId xmlns:a16="http://schemas.microsoft.com/office/drawing/2014/main" id="{CFFDE50C-9AB3-4D47-AE59-2AC6C359BC66}"/>
                    </a:ext>
                  </a:extLst>
                </p:cNvPr>
                <p:cNvCxnSpPr>
                  <a:cxnSpLocks/>
                </p:cNvCxnSpPr>
                <p:nvPr/>
              </p:nvCxnSpPr>
              <p:spPr bwMode="auto">
                <a:xfrm rot="10800000" flipH="1">
                  <a:off x="5458290" y="1877208"/>
                  <a:ext cx="463352" cy="14841"/>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cxnSp>
              <p:nvCxnSpPr>
                <p:cNvPr id="41" name="Straight Arrow Connector 40">
                  <a:extLst>
                    <a:ext uri="{FF2B5EF4-FFF2-40B4-BE49-F238E27FC236}">
                      <a16:creationId xmlns:a16="http://schemas.microsoft.com/office/drawing/2014/main" id="{988D5C69-A108-624D-BFEC-CF25300E0965}"/>
                    </a:ext>
                  </a:extLst>
                </p:cNvPr>
                <p:cNvCxnSpPr>
                  <a:cxnSpLocks/>
                </p:cNvCxnSpPr>
                <p:nvPr/>
              </p:nvCxnSpPr>
              <p:spPr bwMode="auto">
                <a:xfrm rot="10800000" flipH="1">
                  <a:off x="5458290" y="1450090"/>
                  <a:ext cx="3741" cy="441959"/>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grpSp>
          <p:cxnSp>
            <p:nvCxnSpPr>
              <p:cNvPr id="39" name="Straight Arrow Connector 38">
                <a:extLst>
                  <a:ext uri="{FF2B5EF4-FFF2-40B4-BE49-F238E27FC236}">
                    <a16:creationId xmlns:a16="http://schemas.microsoft.com/office/drawing/2014/main" id="{325D9C94-822D-DC40-A628-136612116CD8}"/>
                  </a:ext>
                </a:extLst>
              </p:cNvPr>
              <p:cNvCxnSpPr>
                <a:cxnSpLocks/>
              </p:cNvCxnSpPr>
              <p:nvPr/>
            </p:nvCxnSpPr>
            <p:spPr bwMode="auto">
              <a:xfrm rot="-8100000" flipV="1">
                <a:off x="6923213" y="2286426"/>
                <a:ext cx="0" cy="503865"/>
              </a:xfrm>
              <a:prstGeom prst="straightConnector1">
                <a:avLst/>
              </a:prstGeom>
              <a:solidFill>
                <a:schemeClr val="accent1"/>
              </a:solidFill>
              <a:ln w="25400" cap="flat" cmpd="sng" algn="ctr">
                <a:solidFill>
                  <a:srgbClr val="0070C0"/>
                </a:solidFill>
                <a:prstDash val="solid"/>
                <a:round/>
                <a:headEnd type="none" w="med" len="med"/>
                <a:tailEnd type="triangle" w="lg" len="lg"/>
              </a:ln>
              <a:effectLst/>
            </p:spPr>
          </p:cxnSp>
        </p:grpSp>
        <p:sp>
          <p:nvSpPr>
            <p:cNvPr id="28" name="Rectangle 6">
              <a:extLst>
                <a:ext uri="{FF2B5EF4-FFF2-40B4-BE49-F238E27FC236}">
                  <a16:creationId xmlns:a16="http://schemas.microsoft.com/office/drawing/2014/main" id="{020AE57D-41EC-2644-B663-781AE9E997D4}"/>
                </a:ext>
              </a:extLst>
            </p:cNvPr>
            <p:cNvSpPr>
              <a:spLocks noChangeArrowheads="1"/>
            </p:cNvSpPr>
            <p:nvPr/>
          </p:nvSpPr>
          <p:spPr bwMode="auto">
            <a:xfrm>
              <a:off x="5292767" y="2144363"/>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a:solidFill>
                    <a:srgbClr val="0070C0"/>
                  </a:solidFill>
                  <a:ea typeface="Times New Roman" pitchFamily="-84" charset="0"/>
                  <a:cs typeface="Helvetica"/>
                </a:rPr>
                <a:t>B</a:t>
              </a:r>
              <a:r>
                <a:rPr lang="en-US" sz="1800" i="1" baseline="-25000" dirty="0">
                  <a:solidFill>
                    <a:srgbClr val="0070C0"/>
                  </a:solidFill>
                  <a:ea typeface="Times New Roman" pitchFamily="-84" charset="0"/>
                  <a:cs typeface="Helvetica"/>
                </a:rPr>
                <a:t>r</a:t>
              </a:r>
              <a:endParaRPr lang="en-US" sz="1800" i="1" baseline="-25000" dirty="0">
                <a:solidFill>
                  <a:srgbClr val="0070C0"/>
                </a:solidFill>
                <a:latin typeface="+mn-lt"/>
                <a:ea typeface="Times New Roman" pitchFamily="-84" charset="0"/>
                <a:cs typeface="Helvetica"/>
              </a:endParaRPr>
            </a:p>
          </p:txBody>
        </p:sp>
        <p:grpSp>
          <p:nvGrpSpPr>
            <p:cNvPr id="29" name="Group 28">
              <a:extLst>
                <a:ext uri="{FF2B5EF4-FFF2-40B4-BE49-F238E27FC236}">
                  <a16:creationId xmlns:a16="http://schemas.microsoft.com/office/drawing/2014/main" id="{C6602C83-92CE-1C4D-B163-312ABE6247E2}"/>
                </a:ext>
              </a:extLst>
            </p:cNvPr>
            <p:cNvGrpSpPr/>
            <p:nvPr/>
          </p:nvGrpSpPr>
          <p:grpSpPr>
            <a:xfrm>
              <a:off x="3674329" y="3753415"/>
              <a:ext cx="927916" cy="588528"/>
              <a:chOff x="3511711" y="3765912"/>
              <a:chExt cx="927916" cy="588528"/>
            </a:xfrm>
          </p:grpSpPr>
          <p:grpSp>
            <p:nvGrpSpPr>
              <p:cNvPr id="33" name="Group 32">
                <a:extLst>
                  <a:ext uri="{FF2B5EF4-FFF2-40B4-BE49-F238E27FC236}">
                    <a16:creationId xmlns:a16="http://schemas.microsoft.com/office/drawing/2014/main" id="{36A6EA94-E6AB-9748-B720-9A7E6A8A1154}"/>
                  </a:ext>
                </a:extLst>
              </p:cNvPr>
              <p:cNvGrpSpPr/>
              <p:nvPr/>
            </p:nvGrpSpPr>
            <p:grpSpPr>
              <a:xfrm rot="10800000">
                <a:off x="3960534" y="3765912"/>
                <a:ext cx="463352" cy="441959"/>
                <a:chOff x="5458290" y="1450090"/>
                <a:chExt cx="463352" cy="441959"/>
              </a:xfrm>
            </p:grpSpPr>
            <p:cxnSp>
              <p:nvCxnSpPr>
                <p:cNvPr id="36" name="Straight Arrow Connector 35">
                  <a:extLst>
                    <a:ext uri="{FF2B5EF4-FFF2-40B4-BE49-F238E27FC236}">
                      <a16:creationId xmlns:a16="http://schemas.microsoft.com/office/drawing/2014/main" id="{5A42A70C-EB96-E145-8803-E445B8EB3C9E}"/>
                    </a:ext>
                  </a:extLst>
                </p:cNvPr>
                <p:cNvCxnSpPr>
                  <a:cxnSpLocks/>
                </p:cNvCxnSpPr>
                <p:nvPr/>
              </p:nvCxnSpPr>
              <p:spPr bwMode="auto">
                <a:xfrm rot="10800000" flipH="1">
                  <a:off x="5458290" y="1877208"/>
                  <a:ext cx="463352" cy="14841"/>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cxnSp>
              <p:nvCxnSpPr>
                <p:cNvPr id="37" name="Straight Arrow Connector 36">
                  <a:extLst>
                    <a:ext uri="{FF2B5EF4-FFF2-40B4-BE49-F238E27FC236}">
                      <a16:creationId xmlns:a16="http://schemas.microsoft.com/office/drawing/2014/main" id="{8DB9235F-875C-C640-8D0B-D6135D15A118}"/>
                    </a:ext>
                  </a:extLst>
                </p:cNvPr>
                <p:cNvCxnSpPr>
                  <a:cxnSpLocks/>
                </p:cNvCxnSpPr>
                <p:nvPr/>
              </p:nvCxnSpPr>
              <p:spPr bwMode="auto">
                <a:xfrm rot="10800000" flipH="1">
                  <a:off x="5458290" y="1450090"/>
                  <a:ext cx="3741" cy="441959"/>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grpSp>
          <p:cxnSp>
            <p:nvCxnSpPr>
              <p:cNvPr id="34" name="Straight Arrow Connector 33">
                <a:extLst>
                  <a:ext uri="{FF2B5EF4-FFF2-40B4-BE49-F238E27FC236}">
                    <a16:creationId xmlns:a16="http://schemas.microsoft.com/office/drawing/2014/main" id="{D6EC04D1-1C34-FD4B-B9EB-F59D656FDD5B}"/>
                  </a:ext>
                </a:extLst>
              </p:cNvPr>
              <p:cNvCxnSpPr>
                <a:cxnSpLocks/>
              </p:cNvCxnSpPr>
              <p:nvPr/>
            </p:nvCxnSpPr>
            <p:spPr bwMode="auto">
              <a:xfrm rot="-8100000" flipV="1">
                <a:off x="4187695" y="3728848"/>
                <a:ext cx="0" cy="503865"/>
              </a:xfrm>
              <a:prstGeom prst="straightConnector1">
                <a:avLst/>
              </a:prstGeom>
              <a:solidFill>
                <a:schemeClr val="accent1"/>
              </a:solidFill>
              <a:ln w="25400" cap="flat" cmpd="sng" algn="ctr">
                <a:solidFill>
                  <a:srgbClr val="0070C0"/>
                </a:solidFill>
                <a:prstDash val="solid"/>
                <a:round/>
                <a:headEnd type="none" w="med" len="med"/>
                <a:tailEnd type="triangle" w="lg" len="lg"/>
              </a:ln>
              <a:effectLst/>
            </p:spPr>
          </p:cxnSp>
          <p:sp>
            <p:nvSpPr>
              <p:cNvPr id="35" name="Rectangle 6">
                <a:extLst>
                  <a:ext uri="{FF2B5EF4-FFF2-40B4-BE49-F238E27FC236}">
                    <a16:creationId xmlns:a16="http://schemas.microsoft.com/office/drawing/2014/main" id="{407EFA80-FF14-B141-A582-4474EB8D0C18}"/>
                  </a:ext>
                </a:extLst>
              </p:cNvPr>
              <p:cNvSpPr>
                <a:spLocks noChangeArrowheads="1"/>
              </p:cNvSpPr>
              <p:nvPr/>
            </p:nvSpPr>
            <p:spPr bwMode="auto">
              <a:xfrm>
                <a:off x="3511711" y="3985108"/>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err="1">
                    <a:solidFill>
                      <a:srgbClr val="0070C0"/>
                    </a:solidFill>
                    <a:ea typeface="Times New Roman" pitchFamily="-84" charset="0"/>
                    <a:cs typeface="Helvetica"/>
                  </a:rPr>
                  <a:t>B</a:t>
                </a:r>
                <a:r>
                  <a:rPr lang="en-US" sz="1800" i="1" baseline="-25000" dirty="0" err="1">
                    <a:solidFill>
                      <a:srgbClr val="0070C0"/>
                    </a:solidFill>
                    <a:ea typeface="Times New Roman" pitchFamily="-84" charset="0"/>
                    <a:cs typeface="Helvetica"/>
                  </a:rPr>
                  <a:t>t</a:t>
                </a:r>
                <a:endParaRPr lang="en-US" sz="1800" i="1" baseline="-25000" dirty="0">
                  <a:solidFill>
                    <a:srgbClr val="0070C0"/>
                  </a:solidFill>
                  <a:latin typeface="+mn-lt"/>
                  <a:ea typeface="Times New Roman" pitchFamily="-84" charset="0"/>
                  <a:cs typeface="Helvetica"/>
                </a:endParaRPr>
              </a:p>
            </p:txBody>
          </p:sp>
        </p:grpSp>
        <p:grpSp>
          <p:nvGrpSpPr>
            <p:cNvPr id="30" name="Group 29">
              <a:extLst>
                <a:ext uri="{FF2B5EF4-FFF2-40B4-BE49-F238E27FC236}">
                  <a16:creationId xmlns:a16="http://schemas.microsoft.com/office/drawing/2014/main" id="{6DE5C165-3888-0E46-AE12-866017FA68CA}"/>
                </a:ext>
              </a:extLst>
            </p:cNvPr>
            <p:cNvGrpSpPr/>
            <p:nvPr/>
          </p:nvGrpSpPr>
          <p:grpSpPr>
            <a:xfrm>
              <a:off x="4378964" y="3413446"/>
              <a:ext cx="714046" cy="411629"/>
              <a:chOff x="788772" y="5426501"/>
              <a:chExt cx="714046" cy="411629"/>
            </a:xfrm>
          </p:grpSpPr>
          <p:sp>
            <p:nvSpPr>
              <p:cNvPr id="31" name="Rectangle 6">
                <a:extLst>
                  <a:ext uri="{FF2B5EF4-FFF2-40B4-BE49-F238E27FC236}">
                    <a16:creationId xmlns:a16="http://schemas.microsoft.com/office/drawing/2014/main" id="{8C73076A-59BC-DD49-9452-7F4A5CDF6ECF}"/>
                  </a:ext>
                </a:extLst>
              </p:cNvPr>
              <p:cNvSpPr>
                <a:spLocks noChangeArrowheads="1"/>
              </p:cNvSpPr>
              <p:nvPr/>
            </p:nvSpPr>
            <p:spPr bwMode="auto">
              <a:xfrm>
                <a:off x="788772" y="5426501"/>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a:solidFill>
                      <a:srgbClr val="FF0000"/>
                    </a:solidFill>
                    <a:ea typeface="Times New Roman" pitchFamily="-84" charset="0"/>
                    <a:cs typeface="Helvetica"/>
                  </a:rPr>
                  <a:t>E</a:t>
                </a:r>
                <a:r>
                  <a:rPr lang="en-US" sz="1800" i="1" baseline="-25000" dirty="0">
                    <a:solidFill>
                      <a:srgbClr val="FF0000"/>
                    </a:solidFill>
                    <a:ea typeface="Times New Roman" pitchFamily="-84" charset="0"/>
                    <a:cs typeface="Helvetica"/>
                  </a:rPr>
                  <a:t>t</a:t>
                </a:r>
                <a:endParaRPr lang="en-US" sz="1800" i="1" baseline="-25000" dirty="0">
                  <a:solidFill>
                    <a:srgbClr val="FF0000"/>
                  </a:solidFill>
                  <a:latin typeface="+mn-lt"/>
                  <a:ea typeface="Times New Roman" pitchFamily="-84" charset="0"/>
                  <a:cs typeface="Helvetica"/>
                </a:endParaRPr>
              </a:p>
            </p:txBody>
          </p:sp>
          <p:sp>
            <p:nvSpPr>
              <p:cNvPr id="32" name="Oval 31">
                <a:extLst>
                  <a:ext uri="{FF2B5EF4-FFF2-40B4-BE49-F238E27FC236}">
                    <a16:creationId xmlns:a16="http://schemas.microsoft.com/office/drawing/2014/main" id="{4F1AC9D7-43D4-0141-BA82-B24911F45A93}"/>
                  </a:ext>
                </a:extLst>
              </p:cNvPr>
              <p:cNvSpPr/>
              <p:nvPr/>
            </p:nvSpPr>
            <p:spPr>
              <a:xfrm>
                <a:off x="925094" y="5736911"/>
                <a:ext cx="80907" cy="101219"/>
              </a:xfrm>
              <a:prstGeom prst="ellipse">
                <a:avLst/>
              </a:prstGeom>
              <a:solidFill>
                <a:srgbClr val="FF0000"/>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grpSp>
      <p:pic>
        <p:nvPicPr>
          <p:cNvPr id="58" name="Picture 57">
            <a:extLst>
              <a:ext uri="{FF2B5EF4-FFF2-40B4-BE49-F238E27FC236}">
                <a16:creationId xmlns:a16="http://schemas.microsoft.com/office/drawing/2014/main" id="{76344A5B-715D-3B48-91EC-71C59C7F3A8F}"/>
              </a:ext>
            </a:extLst>
          </p:cNvPr>
          <p:cNvPicPr>
            <a:picLocks noChangeAspect="1"/>
          </p:cNvPicPr>
          <p:nvPr/>
        </p:nvPicPr>
        <p:blipFill>
          <a:blip r:embed="rId7"/>
          <a:stretch>
            <a:fillRect/>
          </a:stretch>
        </p:blipFill>
        <p:spPr>
          <a:xfrm>
            <a:off x="1577467" y="1987743"/>
            <a:ext cx="1765300" cy="266700"/>
          </a:xfrm>
          <a:prstGeom prst="rect">
            <a:avLst/>
          </a:prstGeom>
        </p:spPr>
      </p:pic>
      <p:pic>
        <p:nvPicPr>
          <p:cNvPr id="59" name="Picture 58">
            <a:extLst>
              <a:ext uri="{FF2B5EF4-FFF2-40B4-BE49-F238E27FC236}">
                <a16:creationId xmlns:a16="http://schemas.microsoft.com/office/drawing/2014/main" id="{1D936592-B9B5-5442-9D16-B4137BCD1274}"/>
              </a:ext>
            </a:extLst>
          </p:cNvPr>
          <p:cNvPicPr>
            <a:picLocks noChangeAspect="1"/>
          </p:cNvPicPr>
          <p:nvPr/>
        </p:nvPicPr>
        <p:blipFill>
          <a:blip r:embed="rId8"/>
          <a:stretch>
            <a:fillRect/>
          </a:stretch>
        </p:blipFill>
        <p:spPr>
          <a:xfrm>
            <a:off x="467772" y="2526607"/>
            <a:ext cx="4076700" cy="279400"/>
          </a:xfrm>
          <a:prstGeom prst="rect">
            <a:avLst/>
          </a:prstGeom>
        </p:spPr>
      </p:pic>
    </p:spTree>
    <p:extLst>
      <p:ext uri="{BB962C8B-B14F-4D97-AF65-F5344CB8AC3E}">
        <p14:creationId xmlns:p14="http://schemas.microsoft.com/office/powerpoint/2010/main" val="260114327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a:t>
            </a:r>
            <a:r>
              <a:rPr lang="en-US" sz="2000" i="1" dirty="0" err="1">
                <a:latin typeface="Baskerville"/>
                <a:cs typeface="Baskerville"/>
              </a:rPr>
              <a:t>Sarri</a:t>
            </a:r>
            <a:endParaRPr lang="en-US" sz="2000" i="1" dirty="0">
              <a:latin typeface="Baskerville"/>
              <a:cs typeface="Baskerville"/>
            </a:endParaRPr>
          </a:p>
        </p:txBody>
      </p:sp>
      <p:pic>
        <p:nvPicPr>
          <p:cNvPr id="21" name="Picture 20"/>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pic>
        <p:nvPicPr>
          <p:cNvPr id="2" name="Picture 1">
            <a:extLst>
              <a:ext uri="{FF2B5EF4-FFF2-40B4-BE49-F238E27FC236}">
                <a16:creationId xmlns:a16="http://schemas.microsoft.com/office/drawing/2014/main" id="{FDAC8C8C-2F7B-FC4D-B78C-E134C59E688C}"/>
              </a:ext>
            </a:extLst>
          </p:cNvPr>
          <p:cNvPicPr>
            <a:picLocks noChangeAspect="1"/>
          </p:cNvPicPr>
          <p:nvPr/>
        </p:nvPicPr>
        <p:blipFill>
          <a:blip r:embed="rId4"/>
          <a:stretch>
            <a:fillRect/>
          </a:stretch>
        </p:blipFill>
        <p:spPr>
          <a:xfrm>
            <a:off x="234683" y="4935848"/>
            <a:ext cx="1765300" cy="266700"/>
          </a:xfrm>
          <a:prstGeom prst="rect">
            <a:avLst/>
          </a:prstGeom>
        </p:spPr>
      </p:pic>
      <p:sp>
        <p:nvSpPr>
          <p:cNvPr id="55" name="Rectangle 6">
            <a:extLst>
              <a:ext uri="{FF2B5EF4-FFF2-40B4-BE49-F238E27FC236}">
                <a16:creationId xmlns:a16="http://schemas.microsoft.com/office/drawing/2014/main" id="{5DB05E1E-733A-D24A-A58A-FD08A71586F5}"/>
              </a:ext>
            </a:extLst>
          </p:cNvPr>
          <p:cNvSpPr>
            <a:spLocks noChangeArrowheads="1"/>
          </p:cNvSpPr>
          <p:nvPr/>
        </p:nvSpPr>
        <p:spPr bwMode="auto">
          <a:xfrm>
            <a:off x="181738" y="2265587"/>
            <a:ext cx="8695945" cy="1015663"/>
          </a:xfrm>
          <a:prstGeom prst="rect">
            <a:avLst/>
          </a:prstGeom>
          <a:noFill/>
          <a:ln w="9525">
            <a:noFill/>
            <a:miter lim="800000"/>
            <a:headEnd/>
            <a:tailEnd/>
          </a:ln>
        </p:spPr>
        <p:txBody>
          <a:bodyPr wrap="square" anchor="ctr">
            <a:prstTxWarp prst="textNoShape">
              <a:avLst/>
            </a:prstTxWarp>
            <a:spAutoFit/>
          </a:bodyPr>
          <a:lstStyle/>
          <a:p>
            <a:r>
              <a:rPr lang="en-US" sz="2000" dirty="0">
                <a:ea typeface="Times New Roman" pitchFamily="-84" charset="0"/>
                <a:cs typeface="Helvetica"/>
              </a:rPr>
              <a:t>So we can use these equations to determine the relative amplitude of the whole electric field in reflection or transmission and the dependence on angle and refractive index.</a:t>
            </a:r>
          </a:p>
        </p:txBody>
      </p:sp>
      <p:sp>
        <p:nvSpPr>
          <p:cNvPr id="56" name="Rectangle 6">
            <a:extLst>
              <a:ext uri="{FF2B5EF4-FFF2-40B4-BE49-F238E27FC236}">
                <a16:creationId xmlns:a16="http://schemas.microsoft.com/office/drawing/2014/main" id="{C387445E-8957-8944-A1E8-CE702E0C9C6A}"/>
              </a:ext>
            </a:extLst>
          </p:cNvPr>
          <p:cNvSpPr>
            <a:spLocks noChangeArrowheads="1"/>
          </p:cNvSpPr>
          <p:nvPr/>
        </p:nvSpPr>
        <p:spPr bwMode="auto">
          <a:xfrm>
            <a:off x="190345" y="3416794"/>
            <a:ext cx="4586954" cy="400110"/>
          </a:xfrm>
          <a:prstGeom prst="rect">
            <a:avLst/>
          </a:prstGeom>
          <a:noFill/>
          <a:ln w="9525">
            <a:noFill/>
            <a:miter lim="800000"/>
            <a:headEnd/>
            <a:tailEnd/>
          </a:ln>
        </p:spPr>
        <p:txBody>
          <a:bodyPr wrap="square" anchor="ctr">
            <a:prstTxWarp prst="textNoShape">
              <a:avLst/>
            </a:prstTxWarp>
            <a:spAutoFit/>
          </a:bodyPr>
          <a:lstStyle/>
          <a:p>
            <a:r>
              <a:rPr lang="en-US" sz="2000" dirty="0">
                <a:ea typeface="Times New Roman" pitchFamily="-84" charset="0"/>
                <a:cs typeface="Helvetica"/>
              </a:rPr>
              <a:t>From the magnetic field we have: </a:t>
            </a:r>
          </a:p>
        </p:txBody>
      </p:sp>
      <p:pic>
        <p:nvPicPr>
          <p:cNvPr id="12" name="Picture 11">
            <a:extLst>
              <a:ext uri="{FF2B5EF4-FFF2-40B4-BE49-F238E27FC236}">
                <a16:creationId xmlns:a16="http://schemas.microsoft.com/office/drawing/2014/main" id="{0C8F47F5-DFA5-3348-ACB2-A568769FF892}"/>
              </a:ext>
            </a:extLst>
          </p:cNvPr>
          <p:cNvPicPr>
            <a:picLocks noChangeAspect="1"/>
          </p:cNvPicPr>
          <p:nvPr/>
        </p:nvPicPr>
        <p:blipFill>
          <a:blip r:embed="rId5"/>
          <a:stretch>
            <a:fillRect/>
          </a:stretch>
        </p:blipFill>
        <p:spPr>
          <a:xfrm>
            <a:off x="4278551" y="3477149"/>
            <a:ext cx="4076700" cy="279400"/>
          </a:xfrm>
          <a:prstGeom prst="rect">
            <a:avLst/>
          </a:prstGeom>
        </p:spPr>
      </p:pic>
      <p:sp>
        <p:nvSpPr>
          <p:cNvPr id="57" name="Rectangle 6">
            <a:extLst>
              <a:ext uri="{FF2B5EF4-FFF2-40B4-BE49-F238E27FC236}">
                <a16:creationId xmlns:a16="http://schemas.microsoft.com/office/drawing/2014/main" id="{2264F61D-04C8-F24F-9A16-7F0A5BF98EC2}"/>
              </a:ext>
            </a:extLst>
          </p:cNvPr>
          <p:cNvSpPr>
            <a:spLocks noChangeArrowheads="1"/>
          </p:cNvSpPr>
          <p:nvPr/>
        </p:nvSpPr>
        <p:spPr bwMode="auto">
          <a:xfrm>
            <a:off x="136761" y="687122"/>
            <a:ext cx="8695946" cy="707886"/>
          </a:xfrm>
          <a:prstGeom prst="rect">
            <a:avLst/>
          </a:prstGeom>
          <a:noFill/>
          <a:ln w="9525">
            <a:noFill/>
            <a:miter lim="800000"/>
            <a:headEnd/>
            <a:tailEnd/>
          </a:ln>
        </p:spPr>
        <p:txBody>
          <a:bodyPr wrap="square" anchor="ctr">
            <a:prstTxWarp prst="textNoShape">
              <a:avLst/>
            </a:prstTxWarp>
            <a:spAutoFit/>
          </a:bodyPr>
          <a:lstStyle/>
          <a:p>
            <a:r>
              <a:rPr lang="en-US" sz="2000" dirty="0">
                <a:ea typeface="Times New Roman" pitchFamily="-84" charset="0"/>
                <a:cs typeface="Helvetica"/>
              </a:rPr>
              <a:t>We also know that the amplitude of our electric and magnetic field is related via the phase velocity of the wave which we can express as the refractive index. </a:t>
            </a:r>
          </a:p>
        </p:txBody>
      </p:sp>
      <p:pic>
        <p:nvPicPr>
          <p:cNvPr id="14" name="Picture 13">
            <a:extLst>
              <a:ext uri="{FF2B5EF4-FFF2-40B4-BE49-F238E27FC236}">
                <a16:creationId xmlns:a16="http://schemas.microsoft.com/office/drawing/2014/main" id="{A8E5A27A-BBD4-3C47-9FFB-1356C5AAA8E6}"/>
              </a:ext>
            </a:extLst>
          </p:cNvPr>
          <p:cNvPicPr>
            <a:picLocks noChangeAspect="1"/>
          </p:cNvPicPr>
          <p:nvPr/>
        </p:nvPicPr>
        <p:blipFill>
          <a:blip r:embed="rId6"/>
          <a:stretch>
            <a:fillRect/>
          </a:stretch>
        </p:blipFill>
        <p:spPr>
          <a:xfrm>
            <a:off x="1927090" y="1688688"/>
            <a:ext cx="1384300" cy="381000"/>
          </a:xfrm>
          <a:prstGeom prst="rect">
            <a:avLst/>
          </a:prstGeom>
        </p:spPr>
      </p:pic>
      <p:sp>
        <p:nvSpPr>
          <p:cNvPr id="58" name="Rectangle 6">
            <a:extLst>
              <a:ext uri="{FF2B5EF4-FFF2-40B4-BE49-F238E27FC236}">
                <a16:creationId xmlns:a16="http://schemas.microsoft.com/office/drawing/2014/main" id="{744488A2-B06A-D64E-9FE3-424089E99361}"/>
              </a:ext>
            </a:extLst>
          </p:cNvPr>
          <p:cNvSpPr>
            <a:spLocks noChangeArrowheads="1"/>
          </p:cNvSpPr>
          <p:nvPr/>
        </p:nvSpPr>
        <p:spPr bwMode="auto">
          <a:xfrm>
            <a:off x="136761" y="4469034"/>
            <a:ext cx="4586954" cy="400110"/>
          </a:xfrm>
          <a:prstGeom prst="rect">
            <a:avLst/>
          </a:prstGeom>
          <a:noFill/>
          <a:ln w="9525">
            <a:noFill/>
            <a:miter lim="800000"/>
            <a:headEnd/>
            <a:tailEnd/>
          </a:ln>
        </p:spPr>
        <p:txBody>
          <a:bodyPr wrap="square" anchor="ctr">
            <a:prstTxWarp prst="textNoShape">
              <a:avLst/>
            </a:prstTxWarp>
            <a:spAutoFit/>
          </a:bodyPr>
          <a:lstStyle/>
          <a:p>
            <a:r>
              <a:rPr lang="en-US" sz="2000" dirty="0">
                <a:ea typeface="Times New Roman" pitchFamily="-84" charset="0"/>
                <a:cs typeface="Helvetica"/>
              </a:rPr>
              <a:t>Substituting in:</a:t>
            </a:r>
          </a:p>
        </p:txBody>
      </p:sp>
      <p:sp>
        <p:nvSpPr>
          <p:cNvPr id="59" name="Rectangle 6">
            <a:extLst>
              <a:ext uri="{FF2B5EF4-FFF2-40B4-BE49-F238E27FC236}">
                <a16:creationId xmlns:a16="http://schemas.microsoft.com/office/drawing/2014/main" id="{283033AD-DF8A-F54E-8F5C-14C85C47D479}"/>
              </a:ext>
            </a:extLst>
          </p:cNvPr>
          <p:cNvSpPr>
            <a:spLocks noChangeArrowheads="1"/>
          </p:cNvSpPr>
          <p:nvPr/>
        </p:nvSpPr>
        <p:spPr bwMode="auto">
          <a:xfrm>
            <a:off x="136761" y="5230872"/>
            <a:ext cx="4586954" cy="400110"/>
          </a:xfrm>
          <a:prstGeom prst="rect">
            <a:avLst/>
          </a:prstGeom>
          <a:noFill/>
          <a:ln w="9525">
            <a:noFill/>
            <a:miter lim="800000"/>
            <a:headEnd/>
            <a:tailEnd/>
          </a:ln>
        </p:spPr>
        <p:txBody>
          <a:bodyPr wrap="square" anchor="ctr">
            <a:prstTxWarp prst="textNoShape">
              <a:avLst/>
            </a:prstTxWarp>
            <a:spAutoFit/>
          </a:bodyPr>
          <a:lstStyle/>
          <a:p>
            <a:r>
              <a:rPr lang="en-US" sz="2000" dirty="0">
                <a:ea typeface="Times New Roman" pitchFamily="-84" charset="0"/>
                <a:cs typeface="Helvetica"/>
              </a:rPr>
              <a:t>And: </a:t>
            </a:r>
          </a:p>
        </p:txBody>
      </p:sp>
      <p:pic>
        <p:nvPicPr>
          <p:cNvPr id="25" name="Picture 24">
            <a:extLst>
              <a:ext uri="{FF2B5EF4-FFF2-40B4-BE49-F238E27FC236}">
                <a16:creationId xmlns:a16="http://schemas.microsoft.com/office/drawing/2014/main" id="{4EBC748E-96E0-3D48-AA51-788E700A1B56}"/>
              </a:ext>
            </a:extLst>
          </p:cNvPr>
          <p:cNvPicPr>
            <a:picLocks noChangeAspect="1"/>
          </p:cNvPicPr>
          <p:nvPr/>
        </p:nvPicPr>
        <p:blipFill>
          <a:blip r:embed="rId7"/>
          <a:stretch>
            <a:fillRect/>
          </a:stretch>
        </p:blipFill>
        <p:spPr>
          <a:xfrm>
            <a:off x="234683" y="5726002"/>
            <a:ext cx="1574800" cy="279400"/>
          </a:xfrm>
          <a:prstGeom prst="rect">
            <a:avLst/>
          </a:prstGeom>
        </p:spPr>
      </p:pic>
      <p:pic>
        <p:nvPicPr>
          <p:cNvPr id="26" name="Picture 25">
            <a:extLst>
              <a:ext uri="{FF2B5EF4-FFF2-40B4-BE49-F238E27FC236}">
                <a16:creationId xmlns:a16="http://schemas.microsoft.com/office/drawing/2014/main" id="{F65D7FAF-A944-2249-817B-78F36CD4CD0F}"/>
              </a:ext>
            </a:extLst>
          </p:cNvPr>
          <p:cNvPicPr>
            <a:picLocks noChangeAspect="1"/>
          </p:cNvPicPr>
          <p:nvPr/>
        </p:nvPicPr>
        <p:blipFill>
          <a:blip r:embed="rId8"/>
          <a:stretch>
            <a:fillRect/>
          </a:stretch>
        </p:blipFill>
        <p:spPr>
          <a:xfrm>
            <a:off x="859334" y="5327987"/>
            <a:ext cx="901700" cy="279400"/>
          </a:xfrm>
          <a:prstGeom prst="rect">
            <a:avLst/>
          </a:prstGeom>
        </p:spPr>
      </p:pic>
      <p:sp>
        <p:nvSpPr>
          <p:cNvPr id="28" name="Right Brace 27">
            <a:extLst>
              <a:ext uri="{FF2B5EF4-FFF2-40B4-BE49-F238E27FC236}">
                <a16:creationId xmlns:a16="http://schemas.microsoft.com/office/drawing/2014/main" id="{9E3F036C-C859-AA4D-A000-3546FB8972D4}"/>
              </a:ext>
            </a:extLst>
          </p:cNvPr>
          <p:cNvSpPr/>
          <p:nvPr/>
        </p:nvSpPr>
        <p:spPr bwMode="auto">
          <a:xfrm>
            <a:off x="1945573" y="4576567"/>
            <a:ext cx="430255" cy="1511267"/>
          </a:xfrm>
          <a:prstGeom prst="rightBrace">
            <a:avLst>
              <a:gd name="adj1" fmla="val 8333"/>
              <a:gd name="adj2" fmla="val 50917"/>
            </a:avLst>
          </a:prstGeom>
          <a:noFill/>
          <a:ln w="222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pic>
        <p:nvPicPr>
          <p:cNvPr id="29" name="Picture 28">
            <a:extLst>
              <a:ext uri="{FF2B5EF4-FFF2-40B4-BE49-F238E27FC236}">
                <a16:creationId xmlns:a16="http://schemas.microsoft.com/office/drawing/2014/main" id="{4E5EEA59-775E-6C4D-AA33-D1526A9599C1}"/>
              </a:ext>
            </a:extLst>
          </p:cNvPr>
          <p:cNvPicPr>
            <a:picLocks noChangeAspect="1"/>
          </p:cNvPicPr>
          <p:nvPr/>
        </p:nvPicPr>
        <p:blipFill>
          <a:blip r:embed="rId9"/>
          <a:stretch>
            <a:fillRect/>
          </a:stretch>
        </p:blipFill>
        <p:spPr>
          <a:xfrm>
            <a:off x="2787504" y="5154834"/>
            <a:ext cx="6045200" cy="317500"/>
          </a:xfrm>
          <a:prstGeom prst="rect">
            <a:avLst/>
          </a:prstGeom>
        </p:spPr>
      </p:pic>
      <p:sp>
        <p:nvSpPr>
          <p:cNvPr id="62" name="TextBox 61">
            <a:extLst>
              <a:ext uri="{FF2B5EF4-FFF2-40B4-BE49-F238E27FC236}">
                <a16:creationId xmlns:a16="http://schemas.microsoft.com/office/drawing/2014/main" id="{B6D03E6C-6EB5-E843-B81B-D9FA40483292}"/>
              </a:ext>
            </a:extLst>
          </p:cNvPr>
          <p:cNvSpPr txBox="1"/>
          <p:nvPr/>
        </p:nvSpPr>
        <p:spPr>
          <a:xfrm>
            <a:off x="-1" y="-9176"/>
            <a:ext cx="9143999" cy="646331"/>
          </a:xfrm>
          <a:prstGeom prst="rect">
            <a:avLst/>
          </a:prstGeom>
          <a:noFill/>
        </p:spPr>
        <p:txBody>
          <a:bodyPr wrap="square" rtlCol="0">
            <a:spAutoFit/>
          </a:bodyPr>
          <a:lstStyle/>
          <a:p>
            <a:pPr algn="ctr"/>
            <a:r>
              <a:rPr lang="en-US" sz="3600" dirty="0">
                <a:solidFill>
                  <a:schemeClr val="tx1">
                    <a:lumMod val="75000"/>
                    <a:lumOff val="25000"/>
                  </a:schemeClr>
                </a:solidFill>
                <a:latin typeface="Baskerville"/>
                <a:cs typeface="Baskerville"/>
              </a:rPr>
              <a:t>Fresnel reflectivity equations: S-</a:t>
            </a:r>
            <a:r>
              <a:rPr lang="en-US" sz="3600" dirty="0" err="1">
                <a:solidFill>
                  <a:schemeClr val="tx1">
                    <a:lumMod val="75000"/>
                    <a:lumOff val="25000"/>
                  </a:schemeClr>
                </a:solidFill>
                <a:latin typeface="Baskerville"/>
                <a:cs typeface="Baskerville"/>
              </a:rPr>
              <a:t>polarisation</a:t>
            </a:r>
            <a:endParaRPr lang="en-US" sz="3600" dirty="0">
              <a:solidFill>
                <a:schemeClr val="tx1">
                  <a:lumMod val="75000"/>
                  <a:lumOff val="25000"/>
                </a:schemeClr>
              </a:solidFill>
              <a:latin typeface="Baskerville"/>
              <a:cs typeface="Baskerville"/>
            </a:endParaRPr>
          </a:p>
        </p:txBody>
      </p:sp>
      <p:pic>
        <p:nvPicPr>
          <p:cNvPr id="30" name="Picture 29">
            <a:extLst>
              <a:ext uri="{FF2B5EF4-FFF2-40B4-BE49-F238E27FC236}">
                <a16:creationId xmlns:a16="http://schemas.microsoft.com/office/drawing/2014/main" id="{771E1C3A-FCA8-BA46-92C6-D09B1A68D8C6}"/>
              </a:ext>
            </a:extLst>
          </p:cNvPr>
          <p:cNvPicPr>
            <a:picLocks noChangeAspect="1"/>
          </p:cNvPicPr>
          <p:nvPr/>
        </p:nvPicPr>
        <p:blipFill>
          <a:blip r:embed="rId10"/>
          <a:stretch>
            <a:fillRect/>
          </a:stretch>
        </p:blipFill>
        <p:spPr>
          <a:xfrm>
            <a:off x="2674658" y="4212646"/>
            <a:ext cx="6235700" cy="647700"/>
          </a:xfrm>
          <a:prstGeom prst="rect">
            <a:avLst/>
          </a:prstGeom>
        </p:spPr>
      </p:pic>
      <p:pic>
        <p:nvPicPr>
          <p:cNvPr id="31" name="Picture 30">
            <a:extLst>
              <a:ext uri="{FF2B5EF4-FFF2-40B4-BE49-F238E27FC236}">
                <a16:creationId xmlns:a16="http://schemas.microsoft.com/office/drawing/2014/main" id="{AFC01A26-8FA1-7C49-A14F-80E22BAB3C97}"/>
              </a:ext>
            </a:extLst>
          </p:cNvPr>
          <p:cNvPicPr>
            <a:picLocks noChangeAspect="1"/>
          </p:cNvPicPr>
          <p:nvPr/>
        </p:nvPicPr>
        <p:blipFill>
          <a:blip r:embed="rId11"/>
          <a:stretch>
            <a:fillRect/>
          </a:stretch>
        </p:blipFill>
        <p:spPr>
          <a:xfrm>
            <a:off x="5161201" y="1445996"/>
            <a:ext cx="2311400" cy="723900"/>
          </a:xfrm>
          <a:prstGeom prst="rect">
            <a:avLst/>
          </a:prstGeom>
        </p:spPr>
      </p:pic>
    </p:spTree>
    <p:extLst>
      <p:ext uri="{BB962C8B-B14F-4D97-AF65-F5344CB8AC3E}">
        <p14:creationId xmlns:p14="http://schemas.microsoft.com/office/powerpoint/2010/main" val="312501793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646331"/>
          </a:xfrm>
          <a:prstGeom prst="rect">
            <a:avLst/>
          </a:prstGeom>
          <a:noFill/>
        </p:spPr>
        <p:txBody>
          <a:bodyPr wrap="square" rtlCol="0">
            <a:spAutoFit/>
          </a:bodyPr>
          <a:lstStyle/>
          <a:p>
            <a:pPr algn="ctr"/>
            <a:r>
              <a:rPr lang="en-US" sz="3600" dirty="0">
                <a:solidFill>
                  <a:schemeClr val="tx1">
                    <a:lumMod val="75000"/>
                    <a:lumOff val="25000"/>
                  </a:schemeClr>
                </a:solidFill>
                <a:latin typeface="Baskerville"/>
                <a:cs typeface="Baskerville"/>
              </a:rPr>
              <a:t>Objectives</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a:t>
            </a:r>
            <a:r>
              <a:rPr lang="en-US" sz="2000" i="1" dirty="0" err="1">
                <a:latin typeface="Baskerville"/>
                <a:cs typeface="Baskerville"/>
              </a:rPr>
              <a:t>Sarri</a:t>
            </a:r>
            <a:endParaRPr lang="en-US" sz="2000" i="1" dirty="0">
              <a:latin typeface="Baskerville"/>
              <a:cs typeface="Baskerville"/>
            </a:endParaRPr>
          </a:p>
        </p:txBody>
      </p:sp>
      <p:pic>
        <p:nvPicPr>
          <p:cNvPr id="21" name="Picture 20"/>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20" name="Rectangle 6">
            <a:extLst>
              <a:ext uri="{FF2B5EF4-FFF2-40B4-BE49-F238E27FC236}">
                <a16:creationId xmlns:a16="http://schemas.microsoft.com/office/drawing/2014/main" id="{5280B83C-3974-AC43-9B88-A76A83C5C8AD}"/>
              </a:ext>
            </a:extLst>
          </p:cNvPr>
          <p:cNvSpPr>
            <a:spLocks noChangeArrowheads="1"/>
          </p:cNvSpPr>
          <p:nvPr/>
        </p:nvSpPr>
        <p:spPr bwMode="auto">
          <a:xfrm>
            <a:off x="194986" y="1725204"/>
            <a:ext cx="8637855" cy="3078471"/>
          </a:xfrm>
          <a:prstGeom prst="rect">
            <a:avLst/>
          </a:prstGeom>
          <a:noFill/>
          <a:ln w="9525">
            <a:noFill/>
            <a:miter lim="800000"/>
            <a:headEnd/>
            <a:tailEnd/>
          </a:ln>
        </p:spPr>
        <p:txBody>
          <a:bodyPr wrap="square" anchor="ctr">
            <a:prstTxWarp prst="textNoShape">
              <a:avLst/>
            </a:prstTxWarp>
            <a:spAutoFit/>
          </a:bodyPr>
          <a:lstStyle/>
          <a:p>
            <a:pPr marL="457200" indent="-457200">
              <a:lnSpc>
                <a:spcPct val="150000"/>
              </a:lnSpc>
              <a:buFont typeface="+mj-lt"/>
              <a:buAutoNum type="arabicPeriod"/>
            </a:pPr>
            <a:r>
              <a:rPr lang="en-US" sz="2200" strike="sngStrike" dirty="0">
                <a:solidFill>
                  <a:srgbClr val="000000"/>
                </a:solidFill>
                <a:ea typeface="Times New Roman" pitchFamily="-84" charset="0"/>
                <a:cs typeface="Helvetica"/>
              </a:rPr>
              <a:t>Boundary conditions of Maxwell’s equations for dielectric</a:t>
            </a:r>
          </a:p>
          <a:p>
            <a:pPr marL="457200" indent="-457200">
              <a:lnSpc>
                <a:spcPct val="150000"/>
              </a:lnSpc>
              <a:buFont typeface="+mj-lt"/>
              <a:buAutoNum type="arabicPeriod"/>
            </a:pPr>
            <a:r>
              <a:rPr lang="en-US" sz="2200" strike="sngStrike" dirty="0">
                <a:solidFill>
                  <a:srgbClr val="000000"/>
                </a:solidFill>
                <a:latin typeface="+mn-lt"/>
                <a:ea typeface="Times New Roman" pitchFamily="-84" charset="0"/>
                <a:cs typeface="Helvetica"/>
              </a:rPr>
              <a:t>Waves in conductors</a:t>
            </a:r>
          </a:p>
          <a:p>
            <a:pPr marL="457200" indent="-457200">
              <a:lnSpc>
                <a:spcPct val="150000"/>
              </a:lnSpc>
              <a:buFont typeface="+mj-lt"/>
              <a:buAutoNum type="arabicPeriod"/>
            </a:pPr>
            <a:r>
              <a:rPr lang="en-US" sz="2200" strike="sngStrike" dirty="0">
                <a:solidFill>
                  <a:srgbClr val="000000"/>
                </a:solidFill>
                <a:latin typeface="+mn-lt"/>
                <a:ea typeface="Times New Roman" pitchFamily="-84" charset="0"/>
                <a:cs typeface="Helvetica"/>
              </a:rPr>
              <a:t>Complex refractive index</a:t>
            </a:r>
          </a:p>
          <a:p>
            <a:pPr marL="457200" indent="-457200">
              <a:lnSpc>
                <a:spcPct val="150000"/>
              </a:lnSpc>
              <a:buFont typeface="+mj-lt"/>
              <a:buAutoNum type="arabicPeriod"/>
            </a:pPr>
            <a:r>
              <a:rPr lang="en-US" sz="2200" strike="sngStrike" dirty="0">
                <a:solidFill>
                  <a:srgbClr val="000000"/>
                </a:solidFill>
                <a:latin typeface="+mn-lt"/>
                <a:ea typeface="Times New Roman" pitchFamily="-84" charset="0"/>
                <a:cs typeface="Helvetica"/>
              </a:rPr>
              <a:t>Dispersion relation </a:t>
            </a:r>
          </a:p>
          <a:p>
            <a:pPr marL="457200" indent="-457200">
              <a:lnSpc>
                <a:spcPct val="150000"/>
              </a:lnSpc>
              <a:buFont typeface="+mj-lt"/>
              <a:buAutoNum type="arabicPeriod"/>
            </a:pPr>
            <a:r>
              <a:rPr lang="en-US" sz="2200" dirty="0">
                <a:solidFill>
                  <a:srgbClr val="000000"/>
                </a:solidFill>
                <a:latin typeface="+mn-lt"/>
                <a:ea typeface="Times New Roman" pitchFamily="-84" charset="0"/>
                <a:cs typeface="Helvetica"/>
              </a:rPr>
              <a:t>Wave-packets - Group velocity and phase velocity</a:t>
            </a:r>
          </a:p>
          <a:p>
            <a:pPr marL="457200" indent="-457200">
              <a:lnSpc>
                <a:spcPct val="150000"/>
              </a:lnSpc>
              <a:buFont typeface="+mj-lt"/>
              <a:buAutoNum type="arabicPeriod"/>
            </a:pPr>
            <a:r>
              <a:rPr lang="en-US" sz="2200" dirty="0">
                <a:solidFill>
                  <a:srgbClr val="000000"/>
                </a:solidFill>
                <a:latin typeface="+mn-lt"/>
                <a:ea typeface="Times New Roman" pitchFamily="-84" charset="0"/>
                <a:cs typeface="Helvetica"/>
              </a:rPr>
              <a:t>Anomalous dispersion</a:t>
            </a:r>
          </a:p>
        </p:txBody>
      </p:sp>
    </p:spTree>
    <p:extLst>
      <p:ext uri="{BB962C8B-B14F-4D97-AF65-F5344CB8AC3E}">
        <p14:creationId xmlns:p14="http://schemas.microsoft.com/office/powerpoint/2010/main" val="30907223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a:t>
            </a:r>
            <a:r>
              <a:rPr lang="en-US" sz="2000" i="1" dirty="0" err="1">
                <a:latin typeface="Baskerville"/>
                <a:cs typeface="Baskerville"/>
              </a:rPr>
              <a:t>Sarri</a:t>
            </a:r>
            <a:endParaRPr lang="en-US" sz="2000" i="1" dirty="0">
              <a:latin typeface="Baskerville"/>
              <a:cs typeface="Baskerville"/>
            </a:endParaRPr>
          </a:p>
        </p:txBody>
      </p:sp>
      <p:pic>
        <p:nvPicPr>
          <p:cNvPr id="21" name="Picture 20"/>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56" name="Rectangle 6">
            <a:extLst>
              <a:ext uri="{FF2B5EF4-FFF2-40B4-BE49-F238E27FC236}">
                <a16:creationId xmlns:a16="http://schemas.microsoft.com/office/drawing/2014/main" id="{C387445E-8957-8944-A1E8-CE702E0C9C6A}"/>
              </a:ext>
            </a:extLst>
          </p:cNvPr>
          <p:cNvSpPr>
            <a:spLocks noChangeArrowheads="1"/>
          </p:cNvSpPr>
          <p:nvPr/>
        </p:nvSpPr>
        <p:spPr bwMode="auto">
          <a:xfrm>
            <a:off x="174474" y="2850150"/>
            <a:ext cx="4699985" cy="1631216"/>
          </a:xfrm>
          <a:prstGeom prst="rect">
            <a:avLst/>
          </a:prstGeom>
          <a:noFill/>
          <a:ln w="9525">
            <a:noFill/>
            <a:miter lim="800000"/>
            <a:headEnd/>
            <a:tailEnd/>
          </a:ln>
        </p:spPr>
        <p:txBody>
          <a:bodyPr wrap="square" anchor="ctr">
            <a:prstTxWarp prst="textNoShape">
              <a:avLst/>
            </a:prstTxWarp>
            <a:spAutoFit/>
          </a:bodyPr>
          <a:lstStyle/>
          <a:p>
            <a:r>
              <a:rPr lang="en-US" sz="2000" dirty="0">
                <a:ea typeface="Times New Roman" pitchFamily="-84" charset="0"/>
                <a:cs typeface="Helvetica"/>
              </a:rPr>
              <a:t>Relative magnitude of the reflected electric field when the incident electric field is:</a:t>
            </a:r>
          </a:p>
          <a:p>
            <a:r>
              <a:rPr lang="en-US" sz="2000" dirty="0">
                <a:ea typeface="Times New Roman" pitchFamily="-84" charset="0"/>
                <a:cs typeface="Helvetica"/>
              </a:rPr>
              <a:t>- parallel with the interface</a:t>
            </a:r>
          </a:p>
          <a:p>
            <a:r>
              <a:rPr lang="en-US" sz="2000" dirty="0">
                <a:ea typeface="Times New Roman" pitchFamily="-84" charset="0"/>
                <a:cs typeface="Helvetica"/>
              </a:rPr>
              <a:t>- </a:t>
            </a:r>
            <a:r>
              <a:rPr lang="en-US" sz="2000" b="1" dirty="0">
                <a:ea typeface="Times New Roman" pitchFamily="-84" charset="0"/>
                <a:cs typeface="Helvetica"/>
              </a:rPr>
              <a:t>perpendicular to the plane of incidence</a:t>
            </a:r>
          </a:p>
          <a:p>
            <a:r>
              <a:rPr lang="en-US" sz="2000" dirty="0">
                <a:ea typeface="Times New Roman" pitchFamily="-84" charset="0"/>
                <a:cs typeface="Helvetica"/>
              </a:rPr>
              <a:t>- s-polarized.</a:t>
            </a:r>
          </a:p>
        </p:txBody>
      </p:sp>
      <p:sp>
        <p:nvSpPr>
          <p:cNvPr id="57" name="Rectangle 6">
            <a:extLst>
              <a:ext uri="{FF2B5EF4-FFF2-40B4-BE49-F238E27FC236}">
                <a16:creationId xmlns:a16="http://schemas.microsoft.com/office/drawing/2014/main" id="{2264F61D-04C8-F24F-9A16-7F0A5BF98EC2}"/>
              </a:ext>
            </a:extLst>
          </p:cNvPr>
          <p:cNvSpPr>
            <a:spLocks noChangeArrowheads="1"/>
          </p:cNvSpPr>
          <p:nvPr/>
        </p:nvSpPr>
        <p:spPr bwMode="auto">
          <a:xfrm>
            <a:off x="136761" y="841010"/>
            <a:ext cx="8695946" cy="400110"/>
          </a:xfrm>
          <a:prstGeom prst="rect">
            <a:avLst/>
          </a:prstGeom>
          <a:noFill/>
          <a:ln w="9525">
            <a:noFill/>
            <a:miter lim="800000"/>
            <a:headEnd/>
            <a:tailEnd/>
          </a:ln>
        </p:spPr>
        <p:txBody>
          <a:bodyPr wrap="square" anchor="ctr">
            <a:prstTxWarp prst="textNoShape">
              <a:avLst/>
            </a:prstTxWarp>
            <a:spAutoFit/>
          </a:bodyPr>
          <a:lstStyle/>
          <a:p>
            <a:r>
              <a:rPr lang="en-US" sz="2000" dirty="0">
                <a:ea typeface="Times New Roman" pitchFamily="-84" charset="0"/>
                <a:cs typeface="Helvetica"/>
              </a:rPr>
              <a:t>Now we can separate </a:t>
            </a:r>
            <a:r>
              <a:rPr lang="en-US" sz="2000" i="1" dirty="0" err="1">
                <a:ea typeface="Times New Roman" pitchFamily="-84" charset="0"/>
                <a:cs typeface="Helvetica"/>
              </a:rPr>
              <a:t>E</a:t>
            </a:r>
            <a:r>
              <a:rPr lang="en-US" sz="2000" i="1" baseline="-25000" dirty="0" err="1">
                <a:ea typeface="Times New Roman" pitchFamily="-84" charset="0"/>
                <a:cs typeface="Helvetica"/>
              </a:rPr>
              <a:t>i</a:t>
            </a:r>
            <a:r>
              <a:rPr lang="en-US" sz="2000" dirty="0">
                <a:ea typeface="Times New Roman" pitchFamily="-84" charset="0"/>
                <a:cs typeface="Helvetica"/>
              </a:rPr>
              <a:t> and </a:t>
            </a:r>
            <a:r>
              <a:rPr lang="en-US" sz="2000" i="1" dirty="0">
                <a:ea typeface="Times New Roman" pitchFamily="-84" charset="0"/>
                <a:cs typeface="Helvetica"/>
              </a:rPr>
              <a:t>E</a:t>
            </a:r>
            <a:r>
              <a:rPr lang="en-US" sz="2000" i="1" baseline="-25000" dirty="0">
                <a:ea typeface="Times New Roman" pitchFamily="-84" charset="0"/>
                <a:cs typeface="Helvetica"/>
              </a:rPr>
              <a:t>r</a:t>
            </a:r>
            <a:endParaRPr lang="en-US" sz="2000" dirty="0">
              <a:ea typeface="Times New Roman" pitchFamily="-84" charset="0"/>
              <a:cs typeface="Helvetica"/>
            </a:endParaRPr>
          </a:p>
        </p:txBody>
      </p:sp>
      <p:pic>
        <p:nvPicPr>
          <p:cNvPr id="8" name="Picture 7">
            <a:extLst>
              <a:ext uri="{FF2B5EF4-FFF2-40B4-BE49-F238E27FC236}">
                <a16:creationId xmlns:a16="http://schemas.microsoft.com/office/drawing/2014/main" id="{DF593DB1-E221-C644-B276-ACA8C2395F22}"/>
              </a:ext>
            </a:extLst>
          </p:cNvPr>
          <p:cNvPicPr>
            <a:picLocks noChangeAspect="1"/>
          </p:cNvPicPr>
          <p:nvPr/>
        </p:nvPicPr>
        <p:blipFill>
          <a:blip r:embed="rId4"/>
          <a:stretch>
            <a:fillRect/>
          </a:stretch>
        </p:blipFill>
        <p:spPr>
          <a:xfrm>
            <a:off x="1231898" y="2202287"/>
            <a:ext cx="6680200" cy="317500"/>
          </a:xfrm>
          <a:prstGeom prst="rect">
            <a:avLst/>
          </a:prstGeom>
        </p:spPr>
      </p:pic>
      <p:pic>
        <p:nvPicPr>
          <p:cNvPr id="61" name="Picture 60">
            <a:extLst>
              <a:ext uri="{FF2B5EF4-FFF2-40B4-BE49-F238E27FC236}">
                <a16:creationId xmlns:a16="http://schemas.microsoft.com/office/drawing/2014/main" id="{38B00194-5953-0544-964B-FED14341A440}"/>
              </a:ext>
            </a:extLst>
          </p:cNvPr>
          <p:cNvPicPr>
            <a:picLocks noChangeAspect="1"/>
          </p:cNvPicPr>
          <p:nvPr/>
        </p:nvPicPr>
        <p:blipFill>
          <a:blip r:embed="rId5"/>
          <a:stretch>
            <a:fillRect/>
          </a:stretch>
        </p:blipFill>
        <p:spPr>
          <a:xfrm>
            <a:off x="1022083" y="1514394"/>
            <a:ext cx="6045200" cy="317500"/>
          </a:xfrm>
          <a:prstGeom prst="rect">
            <a:avLst/>
          </a:prstGeom>
        </p:spPr>
      </p:pic>
      <p:pic>
        <p:nvPicPr>
          <p:cNvPr id="11" name="Picture 10">
            <a:extLst>
              <a:ext uri="{FF2B5EF4-FFF2-40B4-BE49-F238E27FC236}">
                <a16:creationId xmlns:a16="http://schemas.microsoft.com/office/drawing/2014/main" id="{478DB803-1F5E-A647-9789-EBFD0C61EB24}"/>
              </a:ext>
            </a:extLst>
          </p:cNvPr>
          <p:cNvPicPr>
            <a:picLocks noChangeAspect="1"/>
          </p:cNvPicPr>
          <p:nvPr/>
        </p:nvPicPr>
        <p:blipFill>
          <a:blip r:embed="rId6"/>
          <a:stretch>
            <a:fillRect/>
          </a:stretch>
        </p:blipFill>
        <p:spPr>
          <a:xfrm>
            <a:off x="5165834" y="3261642"/>
            <a:ext cx="3429000" cy="698500"/>
          </a:xfrm>
          <a:prstGeom prst="rect">
            <a:avLst/>
          </a:prstGeom>
        </p:spPr>
      </p:pic>
      <p:sp>
        <p:nvSpPr>
          <p:cNvPr id="62" name="Rectangle 61">
            <a:extLst>
              <a:ext uri="{FF2B5EF4-FFF2-40B4-BE49-F238E27FC236}">
                <a16:creationId xmlns:a16="http://schemas.microsoft.com/office/drawing/2014/main" id="{4F6D5600-719E-E24C-87F5-FEFFDE69D9E8}"/>
              </a:ext>
            </a:extLst>
          </p:cNvPr>
          <p:cNvSpPr/>
          <p:nvPr/>
        </p:nvSpPr>
        <p:spPr>
          <a:xfrm>
            <a:off x="4939000" y="3092352"/>
            <a:ext cx="3810723" cy="1123320"/>
          </a:xfrm>
          <a:prstGeom prst="rect">
            <a:avLst/>
          </a:prstGeom>
          <a:ln w="25400">
            <a:solidFill>
              <a:schemeClr val="tx1"/>
            </a:solidFill>
            <a:prstDash val="sysDash"/>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63" name="TextBox 62">
            <a:extLst>
              <a:ext uri="{FF2B5EF4-FFF2-40B4-BE49-F238E27FC236}">
                <a16:creationId xmlns:a16="http://schemas.microsoft.com/office/drawing/2014/main" id="{8FE22453-13D2-DE4A-8BA6-48D04D34BFB9}"/>
              </a:ext>
            </a:extLst>
          </p:cNvPr>
          <p:cNvSpPr txBox="1"/>
          <p:nvPr/>
        </p:nvSpPr>
        <p:spPr>
          <a:xfrm>
            <a:off x="-1" y="-9176"/>
            <a:ext cx="9143999" cy="646331"/>
          </a:xfrm>
          <a:prstGeom prst="rect">
            <a:avLst/>
          </a:prstGeom>
          <a:noFill/>
        </p:spPr>
        <p:txBody>
          <a:bodyPr wrap="square" rtlCol="0">
            <a:spAutoFit/>
          </a:bodyPr>
          <a:lstStyle/>
          <a:p>
            <a:pPr algn="ctr"/>
            <a:r>
              <a:rPr lang="en-US" sz="3600" dirty="0">
                <a:solidFill>
                  <a:schemeClr val="tx1">
                    <a:lumMod val="75000"/>
                    <a:lumOff val="25000"/>
                  </a:schemeClr>
                </a:solidFill>
                <a:latin typeface="Baskerville"/>
                <a:cs typeface="Baskerville"/>
              </a:rPr>
              <a:t>Fresnel reflectivity equations: S-</a:t>
            </a:r>
            <a:r>
              <a:rPr lang="en-US" sz="3600" dirty="0" err="1">
                <a:solidFill>
                  <a:schemeClr val="tx1">
                    <a:lumMod val="75000"/>
                    <a:lumOff val="25000"/>
                  </a:schemeClr>
                </a:solidFill>
                <a:latin typeface="Baskerville"/>
                <a:cs typeface="Baskerville"/>
              </a:rPr>
              <a:t>polarisation</a:t>
            </a:r>
            <a:endParaRPr lang="en-US" sz="3600" dirty="0">
              <a:solidFill>
                <a:schemeClr val="tx1">
                  <a:lumMod val="75000"/>
                  <a:lumOff val="25000"/>
                </a:schemeClr>
              </a:solidFill>
              <a:latin typeface="Baskerville"/>
              <a:cs typeface="Baskerville"/>
            </a:endParaRPr>
          </a:p>
        </p:txBody>
      </p:sp>
    </p:spTree>
    <p:extLst>
      <p:ext uri="{BB962C8B-B14F-4D97-AF65-F5344CB8AC3E}">
        <p14:creationId xmlns:p14="http://schemas.microsoft.com/office/powerpoint/2010/main" val="172929423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a:t>
            </a:r>
            <a:r>
              <a:rPr lang="en-US" sz="2000" i="1" dirty="0" err="1">
                <a:latin typeface="Baskerville"/>
                <a:cs typeface="Baskerville"/>
              </a:rPr>
              <a:t>Sarri</a:t>
            </a:r>
            <a:endParaRPr lang="en-US" sz="2000" i="1" dirty="0">
              <a:latin typeface="Baskerville"/>
              <a:cs typeface="Baskerville"/>
            </a:endParaRPr>
          </a:p>
        </p:txBody>
      </p:sp>
      <p:pic>
        <p:nvPicPr>
          <p:cNvPr id="21" name="Picture 20"/>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55" name="Rectangle 6">
            <a:extLst>
              <a:ext uri="{FF2B5EF4-FFF2-40B4-BE49-F238E27FC236}">
                <a16:creationId xmlns:a16="http://schemas.microsoft.com/office/drawing/2014/main" id="{5DB05E1E-733A-D24A-A58A-FD08A71586F5}"/>
              </a:ext>
            </a:extLst>
          </p:cNvPr>
          <p:cNvSpPr>
            <a:spLocks noChangeArrowheads="1"/>
          </p:cNvSpPr>
          <p:nvPr/>
        </p:nvSpPr>
        <p:spPr bwMode="auto">
          <a:xfrm>
            <a:off x="136761" y="2936062"/>
            <a:ext cx="8695945" cy="400110"/>
          </a:xfrm>
          <a:prstGeom prst="rect">
            <a:avLst/>
          </a:prstGeom>
          <a:noFill/>
          <a:ln w="9525">
            <a:noFill/>
            <a:miter lim="800000"/>
            <a:headEnd/>
            <a:tailEnd/>
          </a:ln>
        </p:spPr>
        <p:txBody>
          <a:bodyPr wrap="square" anchor="ctr">
            <a:prstTxWarp prst="textNoShape">
              <a:avLst/>
            </a:prstTxWarp>
            <a:spAutoFit/>
          </a:bodyPr>
          <a:lstStyle/>
          <a:p>
            <a:r>
              <a:rPr lang="en-US" sz="2000" dirty="0">
                <a:ea typeface="Times New Roman" pitchFamily="-84" charset="0"/>
                <a:cs typeface="Helvetica"/>
              </a:rPr>
              <a:t>To give us,</a:t>
            </a:r>
          </a:p>
        </p:txBody>
      </p:sp>
      <p:sp>
        <p:nvSpPr>
          <p:cNvPr id="57" name="Rectangle 6">
            <a:extLst>
              <a:ext uri="{FF2B5EF4-FFF2-40B4-BE49-F238E27FC236}">
                <a16:creationId xmlns:a16="http://schemas.microsoft.com/office/drawing/2014/main" id="{2264F61D-04C8-F24F-9A16-7F0A5BF98EC2}"/>
              </a:ext>
            </a:extLst>
          </p:cNvPr>
          <p:cNvSpPr>
            <a:spLocks noChangeArrowheads="1"/>
          </p:cNvSpPr>
          <p:nvPr/>
        </p:nvSpPr>
        <p:spPr bwMode="auto">
          <a:xfrm>
            <a:off x="136761" y="687122"/>
            <a:ext cx="8695946" cy="707886"/>
          </a:xfrm>
          <a:prstGeom prst="rect">
            <a:avLst/>
          </a:prstGeom>
          <a:noFill/>
          <a:ln w="9525">
            <a:noFill/>
            <a:miter lim="800000"/>
            <a:headEnd/>
            <a:tailEnd/>
          </a:ln>
        </p:spPr>
        <p:txBody>
          <a:bodyPr wrap="square" anchor="ctr">
            <a:prstTxWarp prst="textNoShape">
              <a:avLst/>
            </a:prstTxWarp>
            <a:spAutoFit/>
          </a:bodyPr>
          <a:lstStyle/>
          <a:p>
            <a:r>
              <a:rPr lang="en-US" sz="2000" dirty="0">
                <a:ea typeface="Times New Roman" pitchFamily="-84" charset="0"/>
                <a:cs typeface="Helvetica"/>
              </a:rPr>
              <a:t>If we now return to our original expressions we can look at the transmitted electric field. </a:t>
            </a:r>
          </a:p>
        </p:txBody>
      </p:sp>
      <p:pic>
        <p:nvPicPr>
          <p:cNvPr id="23" name="Picture 22">
            <a:extLst>
              <a:ext uri="{FF2B5EF4-FFF2-40B4-BE49-F238E27FC236}">
                <a16:creationId xmlns:a16="http://schemas.microsoft.com/office/drawing/2014/main" id="{8877F5D0-E189-F04A-AB8D-27D21E224097}"/>
              </a:ext>
            </a:extLst>
          </p:cNvPr>
          <p:cNvPicPr>
            <a:picLocks noChangeAspect="1"/>
          </p:cNvPicPr>
          <p:nvPr/>
        </p:nvPicPr>
        <p:blipFill>
          <a:blip r:embed="rId4"/>
          <a:stretch>
            <a:fillRect/>
          </a:stretch>
        </p:blipFill>
        <p:spPr>
          <a:xfrm>
            <a:off x="2291048" y="2335497"/>
            <a:ext cx="5207000" cy="685800"/>
          </a:xfrm>
          <a:prstGeom prst="rect">
            <a:avLst/>
          </a:prstGeom>
        </p:spPr>
      </p:pic>
      <p:sp>
        <p:nvSpPr>
          <p:cNvPr id="61" name="Rectangle 6">
            <a:extLst>
              <a:ext uri="{FF2B5EF4-FFF2-40B4-BE49-F238E27FC236}">
                <a16:creationId xmlns:a16="http://schemas.microsoft.com/office/drawing/2014/main" id="{76973704-0D5F-B24E-8FF8-5755AADA7A1A}"/>
              </a:ext>
            </a:extLst>
          </p:cNvPr>
          <p:cNvSpPr>
            <a:spLocks noChangeArrowheads="1"/>
          </p:cNvSpPr>
          <p:nvPr/>
        </p:nvSpPr>
        <p:spPr bwMode="auto">
          <a:xfrm>
            <a:off x="180476" y="1729339"/>
            <a:ext cx="8695945" cy="707886"/>
          </a:xfrm>
          <a:prstGeom prst="rect">
            <a:avLst/>
          </a:prstGeom>
          <a:noFill/>
          <a:ln w="9525">
            <a:noFill/>
            <a:miter lim="800000"/>
            <a:headEnd/>
            <a:tailEnd/>
          </a:ln>
        </p:spPr>
        <p:txBody>
          <a:bodyPr wrap="square" anchor="ctr">
            <a:prstTxWarp prst="textNoShape">
              <a:avLst/>
            </a:prstTxWarp>
            <a:spAutoFit/>
          </a:bodyPr>
          <a:lstStyle/>
          <a:p>
            <a:r>
              <a:rPr lang="en-US" sz="2000" dirty="0">
                <a:ea typeface="Times New Roman" pitchFamily="-84" charset="0"/>
                <a:cs typeface="Helvetica"/>
              </a:rPr>
              <a:t>We can substitute this into our expression relating the transmitted and refracted rays.</a:t>
            </a:r>
          </a:p>
        </p:txBody>
      </p:sp>
      <p:sp>
        <p:nvSpPr>
          <p:cNvPr id="62" name="Rectangle 6">
            <a:extLst>
              <a:ext uri="{FF2B5EF4-FFF2-40B4-BE49-F238E27FC236}">
                <a16:creationId xmlns:a16="http://schemas.microsoft.com/office/drawing/2014/main" id="{A97563FE-1C31-FB43-AAF0-E719B706A692}"/>
              </a:ext>
            </a:extLst>
          </p:cNvPr>
          <p:cNvSpPr>
            <a:spLocks noChangeArrowheads="1"/>
          </p:cNvSpPr>
          <p:nvPr/>
        </p:nvSpPr>
        <p:spPr bwMode="auto">
          <a:xfrm>
            <a:off x="176593" y="3822699"/>
            <a:ext cx="8695945" cy="400110"/>
          </a:xfrm>
          <a:prstGeom prst="rect">
            <a:avLst/>
          </a:prstGeom>
          <a:noFill/>
          <a:ln w="9525">
            <a:noFill/>
            <a:miter lim="800000"/>
            <a:headEnd/>
            <a:tailEnd/>
          </a:ln>
        </p:spPr>
        <p:txBody>
          <a:bodyPr wrap="square" anchor="ctr">
            <a:prstTxWarp prst="textNoShape">
              <a:avLst/>
            </a:prstTxWarp>
            <a:spAutoFit/>
          </a:bodyPr>
          <a:lstStyle/>
          <a:p>
            <a:r>
              <a:rPr lang="en-US" sz="2000" dirty="0">
                <a:ea typeface="Times New Roman" pitchFamily="-84" charset="0"/>
                <a:cs typeface="Helvetica"/>
              </a:rPr>
              <a:t>Again gathering our terms for the incident and transmitted electric field:</a:t>
            </a:r>
          </a:p>
        </p:txBody>
      </p:sp>
      <p:pic>
        <p:nvPicPr>
          <p:cNvPr id="24" name="Picture 23">
            <a:extLst>
              <a:ext uri="{FF2B5EF4-FFF2-40B4-BE49-F238E27FC236}">
                <a16:creationId xmlns:a16="http://schemas.microsoft.com/office/drawing/2014/main" id="{DAC40820-3149-D74A-8878-6027409D2BD3}"/>
              </a:ext>
            </a:extLst>
          </p:cNvPr>
          <p:cNvPicPr>
            <a:picLocks noChangeAspect="1"/>
          </p:cNvPicPr>
          <p:nvPr/>
        </p:nvPicPr>
        <p:blipFill>
          <a:blip r:embed="rId5"/>
          <a:stretch>
            <a:fillRect/>
          </a:stretch>
        </p:blipFill>
        <p:spPr>
          <a:xfrm>
            <a:off x="1780053" y="3455880"/>
            <a:ext cx="5664200" cy="317500"/>
          </a:xfrm>
          <a:prstGeom prst="rect">
            <a:avLst/>
          </a:prstGeom>
        </p:spPr>
      </p:pic>
      <p:pic>
        <p:nvPicPr>
          <p:cNvPr id="27" name="Picture 26">
            <a:extLst>
              <a:ext uri="{FF2B5EF4-FFF2-40B4-BE49-F238E27FC236}">
                <a16:creationId xmlns:a16="http://schemas.microsoft.com/office/drawing/2014/main" id="{7716CDC6-5B17-4948-A35F-575D5EE3F113}"/>
              </a:ext>
            </a:extLst>
          </p:cNvPr>
          <p:cNvPicPr>
            <a:picLocks noChangeAspect="1"/>
          </p:cNvPicPr>
          <p:nvPr/>
        </p:nvPicPr>
        <p:blipFill>
          <a:blip r:embed="rId6"/>
          <a:stretch>
            <a:fillRect/>
          </a:stretch>
        </p:blipFill>
        <p:spPr>
          <a:xfrm>
            <a:off x="3439968" y="1342931"/>
            <a:ext cx="1765300" cy="266700"/>
          </a:xfrm>
          <a:prstGeom prst="rect">
            <a:avLst/>
          </a:prstGeom>
        </p:spPr>
      </p:pic>
      <p:pic>
        <p:nvPicPr>
          <p:cNvPr id="30" name="Picture 29">
            <a:extLst>
              <a:ext uri="{FF2B5EF4-FFF2-40B4-BE49-F238E27FC236}">
                <a16:creationId xmlns:a16="http://schemas.microsoft.com/office/drawing/2014/main" id="{30ECAF7B-CFC2-AA48-B5C4-6A686F426ABA}"/>
              </a:ext>
            </a:extLst>
          </p:cNvPr>
          <p:cNvPicPr>
            <a:picLocks noChangeAspect="1"/>
          </p:cNvPicPr>
          <p:nvPr/>
        </p:nvPicPr>
        <p:blipFill>
          <a:blip r:embed="rId7"/>
          <a:stretch>
            <a:fillRect/>
          </a:stretch>
        </p:blipFill>
        <p:spPr>
          <a:xfrm>
            <a:off x="1897287" y="4494592"/>
            <a:ext cx="5105400" cy="317500"/>
          </a:xfrm>
          <a:prstGeom prst="rect">
            <a:avLst/>
          </a:prstGeom>
        </p:spPr>
      </p:pic>
      <p:pic>
        <p:nvPicPr>
          <p:cNvPr id="31" name="Picture 30">
            <a:extLst>
              <a:ext uri="{FF2B5EF4-FFF2-40B4-BE49-F238E27FC236}">
                <a16:creationId xmlns:a16="http://schemas.microsoft.com/office/drawing/2014/main" id="{44FC4057-3B76-9148-AAB6-5BD2FE891AE5}"/>
              </a:ext>
            </a:extLst>
          </p:cNvPr>
          <p:cNvPicPr>
            <a:picLocks noChangeAspect="1"/>
          </p:cNvPicPr>
          <p:nvPr/>
        </p:nvPicPr>
        <p:blipFill>
          <a:blip r:embed="rId8"/>
          <a:stretch>
            <a:fillRect/>
          </a:stretch>
        </p:blipFill>
        <p:spPr>
          <a:xfrm>
            <a:off x="5037400" y="5064136"/>
            <a:ext cx="3632200" cy="723900"/>
          </a:xfrm>
          <a:prstGeom prst="rect">
            <a:avLst/>
          </a:prstGeom>
        </p:spPr>
      </p:pic>
      <p:sp>
        <p:nvSpPr>
          <p:cNvPr id="65" name="Rectangle 64">
            <a:extLst>
              <a:ext uri="{FF2B5EF4-FFF2-40B4-BE49-F238E27FC236}">
                <a16:creationId xmlns:a16="http://schemas.microsoft.com/office/drawing/2014/main" id="{3212E50E-B7BB-2D4C-898E-1D64BC8D54A9}"/>
              </a:ext>
            </a:extLst>
          </p:cNvPr>
          <p:cNvSpPr/>
          <p:nvPr/>
        </p:nvSpPr>
        <p:spPr>
          <a:xfrm>
            <a:off x="4812988" y="4918948"/>
            <a:ext cx="4148651" cy="1123320"/>
          </a:xfrm>
          <a:prstGeom prst="rect">
            <a:avLst/>
          </a:prstGeom>
          <a:ln w="25400">
            <a:solidFill>
              <a:schemeClr val="tx1"/>
            </a:solidFill>
            <a:prstDash val="sysDash"/>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66" name="Rectangle 6">
            <a:extLst>
              <a:ext uri="{FF2B5EF4-FFF2-40B4-BE49-F238E27FC236}">
                <a16:creationId xmlns:a16="http://schemas.microsoft.com/office/drawing/2014/main" id="{CF108DF3-FE5A-4949-B66C-C783067EAC30}"/>
              </a:ext>
            </a:extLst>
          </p:cNvPr>
          <p:cNvSpPr>
            <a:spLocks noChangeArrowheads="1"/>
          </p:cNvSpPr>
          <p:nvPr/>
        </p:nvSpPr>
        <p:spPr bwMode="auto">
          <a:xfrm>
            <a:off x="136761" y="5011315"/>
            <a:ext cx="4699985" cy="1015663"/>
          </a:xfrm>
          <a:prstGeom prst="rect">
            <a:avLst/>
          </a:prstGeom>
          <a:noFill/>
          <a:ln w="9525">
            <a:noFill/>
            <a:miter lim="800000"/>
            <a:headEnd/>
            <a:tailEnd/>
          </a:ln>
        </p:spPr>
        <p:txBody>
          <a:bodyPr wrap="square" anchor="ctr">
            <a:prstTxWarp prst="textNoShape">
              <a:avLst/>
            </a:prstTxWarp>
            <a:spAutoFit/>
          </a:bodyPr>
          <a:lstStyle/>
          <a:p>
            <a:r>
              <a:rPr lang="en-US" sz="2000" dirty="0">
                <a:ea typeface="Times New Roman" pitchFamily="-84" charset="0"/>
                <a:cs typeface="Helvetica"/>
              </a:rPr>
              <a:t>Relative magnitude of the transmitted electric field when the incident electric field is </a:t>
            </a:r>
            <a:r>
              <a:rPr lang="en-US" sz="2000" b="1" dirty="0">
                <a:ea typeface="Times New Roman" pitchFamily="-84" charset="0"/>
                <a:cs typeface="Helvetica"/>
              </a:rPr>
              <a:t>perpendicular to the plane of incidence</a:t>
            </a:r>
          </a:p>
        </p:txBody>
      </p:sp>
      <p:sp>
        <p:nvSpPr>
          <p:cNvPr id="67" name="TextBox 66">
            <a:extLst>
              <a:ext uri="{FF2B5EF4-FFF2-40B4-BE49-F238E27FC236}">
                <a16:creationId xmlns:a16="http://schemas.microsoft.com/office/drawing/2014/main" id="{44004FFF-B316-2847-87D8-F4A336863CA6}"/>
              </a:ext>
            </a:extLst>
          </p:cNvPr>
          <p:cNvSpPr txBox="1"/>
          <p:nvPr/>
        </p:nvSpPr>
        <p:spPr>
          <a:xfrm>
            <a:off x="-1" y="-9176"/>
            <a:ext cx="9143999" cy="646331"/>
          </a:xfrm>
          <a:prstGeom prst="rect">
            <a:avLst/>
          </a:prstGeom>
          <a:noFill/>
        </p:spPr>
        <p:txBody>
          <a:bodyPr wrap="square" rtlCol="0">
            <a:spAutoFit/>
          </a:bodyPr>
          <a:lstStyle/>
          <a:p>
            <a:pPr algn="ctr"/>
            <a:r>
              <a:rPr lang="en-US" sz="3600" dirty="0">
                <a:solidFill>
                  <a:schemeClr val="tx1">
                    <a:lumMod val="75000"/>
                    <a:lumOff val="25000"/>
                  </a:schemeClr>
                </a:solidFill>
                <a:latin typeface="Baskerville"/>
                <a:cs typeface="Baskerville"/>
              </a:rPr>
              <a:t>Fresnel reflectivity equations: S-</a:t>
            </a:r>
            <a:r>
              <a:rPr lang="en-US" sz="3600" dirty="0" err="1">
                <a:solidFill>
                  <a:schemeClr val="tx1">
                    <a:lumMod val="75000"/>
                    <a:lumOff val="25000"/>
                  </a:schemeClr>
                </a:solidFill>
                <a:latin typeface="Baskerville"/>
                <a:cs typeface="Baskerville"/>
              </a:rPr>
              <a:t>polarisation</a:t>
            </a:r>
            <a:endParaRPr lang="en-US" sz="3600" dirty="0">
              <a:solidFill>
                <a:schemeClr val="tx1">
                  <a:lumMod val="75000"/>
                  <a:lumOff val="25000"/>
                </a:schemeClr>
              </a:solidFill>
              <a:latin typeface="Baskerville"/>
              <a:cs typeface="Baskerville"/>
            </a:endParaRPr>
          </a:p>
        </p:txBody>
      </p:sp>
    </p:spTree>
    <p:extLst>
      <p:ext uri="{BB962C8B-B14F-4D97-AF65-F5344CB8AC3E}">
        <p14:creationId xmlns:p14="http://schemas.microsoft.com/office/powerpoint/2010/main" val="158997942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a:t>
            </a:r>
            <a:r>
              <a:rPr lang="en-US" sz="2000" i="1" dirty="0" err="1">
                <a:latin typeface="Baskerville"/>
                <a:cs typeface="Baskerville"/>
              </a:rPr>
              <a:t>Sarri</a:t>
            </a:r>
            <a:endParaRPr lang="en-US" sz="2000" i="1" dirty="0">
              <a:latin typeface="Baskerville"/>
              <a:cs typeface="Baskerville"/>
            </a:endParaRPr>
          </a:p>
        </p:txBody>
      </p:sp>
      <p:pic>
        <p:nvPicPr>
          <p:cNvPr id="21" name="Picture 20"/>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66" name="Rectangle 6">
            <a:extLst>
              <a:ext uri="{FF2B5EF4-FFF2-40B4-BE49-F238E27FC236}">
                <a16:creationId xmlns:a16="http://schemas.microsoft.com/office/drawing/2014/main" id="{C65B7393-3A31-6A44-B2E0-B22733D13FCF}"/>
              </a:ext>
            </a:extLst>
          </p:cNvPr>
          <p:cNvSpPr>
            <a:spLocks noChangeArrowheads="1"/>
          </p:cNvSpPr>
          <p:nvPr/>
        </p:nvSpPr>
        <p:spPr bwMode="auto">
          <a:xfrm>
            <a:off x="185789" y="768629"/>
            <a:ext cx="8695946" cy="707886"/>
          </a:xfrm>
          <a:prstGeom prst="rect">
            <a:avLst/>
          </a:prstGeom>
          <a:noFill/>
          <a:ln w="9525">
            <a:noFill/>
            <a:miter lim="800000"/>
            <a:headEnd/>
            <a:tailEnd/>
          </a:ln>
        </p:spPr>
        <p:txBody>
          <a:bodyPr wrap="square" anchor="ctr">
            <a:prstTxWarp prst="textNoShape">
              <a:avLst/>
            </a:prstTxWarp>
            <a:spAutoFit/>
          </a:bodyPr>
          <a:lstStyle/>
          <a:p>
            <a:r>
              <a:rPr lang="en-US" sz="2000" dirty="0">
                <a:ea typeface="Times New Roman" pitchFamily="-84" charset="0"/>
                <a:cs typeface="Helvetica"/>
              </a:rPr>
              <a:t>Decompose the electric and magnetic field into their components perpendicular and parallel to the plane of incidence.</a:t>
            </a:r>
          </a:p>
        </p:txBody>
      </p:sp>
      <p:sp>
        <p:nvSpPr>
          <p:cNvPr id="55" name="Rectangle 6">
            <a:extLst>
              <a:ext uri="{FF2B5EF4-FFF2-40B4-BE49-F238E27FC236}">
                <a16:creationId xmlns:a16="http://schemas.microsoft.com/office/drawing/2014/main" id="{5DB05E1E-733A-D24A-A58A-FD08A71586F5}"/>
              </a:ext>
            </a:extLst>
          </p:cNvPr>
          <p:cNvSpPr>
            <a:spLocks noChangeArrowheads="1"/>
          </p:cNvSpPr>
          <p:nvPr/>
        </p:nvSpPr>
        <p:spPr bwMode="auto">
          <a:xfrm>
            <a:off x="217029" y="4731145"/>
            <a:ext cx="6571697" cy="400110"/>
          </a:xfrm>
          <a:prstGeom prst="rect">
            <a:avLst/>
          </a:prstGeom>
          <a:noFill/>
          <a:ln w="9525">
            <a:noFill/>
            <a:miter lim="800000"/>
            <a:headEnd/>
            <a:tailEnd/>
          </a:ln>
        </p:spPr>
        <p:txBody>
          <a:bodyPr wrap="square" anchor="ctr">
            <a:prstTxWarp prst="textNoShape">
              <a:avLst/>
            </a:prstTxWarp>
            <a:spAutoFit/>
          </a:bodyPr>
          <a:lstStyle/>
          <a:p>
            <a:r>
              <a:rPr lang="en-US" sz="2000" dirty="0">
                <a:ea typeface="Times New Roman" pitchFamily="-84" charset="0"/>
                <a:cs typeface="Helvetica"/>
              </a:rPr>
              <a:t>Our magnetic field is completely parallel with the interface so: </a:t>
            </a:r>
          </a:p>
        </p:txBody>
      </p:sp>
      <p:sp>
        <p:nvSpPr>
          <p:cNvPr id="56" name="Rectangle 6">
            <a:extLst>
              <a:ext uri="{FF2B5EF4-FFF2-40B4-BE49-F238E27FC236}">
                <a16:creationId xmlns:a16="http://schemas.microsoft.com/office/drawing/2014/main" id="{C387445E-8957-8944-A1E8-CE702E0C9C6A}"/>
              </a:ext>
            </a:extLst>
          </p:cNvPr>
          <p:cNvSpPr>
            <a:spLocks noChangeArrowheads="1"/>
          </p:cNvSpPr>
          <p:nvPr/>
        </p:nvSpPr>
        <p:spPr bwMode="auto">
          <a:xfrm>
            <a:off x="217031" y="5186832"/>
            <a:ext cx="4586954" cy="707886"/>
          </a:xfrm>
          <a:prstGeom prst="rect">
            <a:avLst/>
          </a:prstGeom>
          <a:noFill/>
          <a:ln w="9525">
            <a:noFill/>
            <a:miter lim="800000"/>
            <a:headEnd/>
            <a:tailEnd/>
          </a:ln>
        </p:spPr>
        <p:txBody>
          <a:bodyPr wrap="square" anchor="ctr">
            <a:prstTxWarp prst="textNoShape">
              <a:avLst/>
            </a:prstTxWarp>
            <a:spAutoFit/>
          </a:bodyPr>
          <a:lstStyle/>
          <a:p>
            <a:r>
              <a:rPr lang="en-US" sz="2000" dirty="0">
                <a:ea typeface="Times New Roman" pitchFamily="-84" charset="0"/>
                <a:cs typeface="Helvetica"/>
              </a:rPr>
              <a:t>Now the electric field parallel with the interface would be expressed as : </a:t>
            </a:r>
          </a:p>
        </p:txBody>
      </p:sp>
      <p:sp>
        <p:nvSpPr>
          <p:cNvPr id="78" name="Rectangle 6">
            <a:extLst>
              <a:ext uri="{FF2B5EF4-FFF2-40B4-BE49-F238E27FC236}">
                <a16:creationId xmlns:a16="http://schemas.microsoft.com/office/drawing/2014/main" id="{FF973AED-4862-D741-9FEA-16E1A12275C4}"/>
              </a:ext>
            </a:extLst>
          </p:cNvPr>
          <p:cNvSpPr>
            <a:spLocks noChangeArrowheads="1"/>
          </p:cNvSpPr>
          <p:nvPr/>
        </p:nvSpPr>
        <p:spPr bwMode="auto">
          <a:xfrm>
            <a:off x="217030" y="4124536"/>
            <a:ext cx="8695946" cy="400110"/>
          </a:xfrm>
          <a:prstGeom prst="rect">
            <a:avLst/>
          </a:prstGeom>
          <a:noFill/>
          <a:ln w="9525">
            <a:noFill/>
            <a:miter lim="800000"/>
            <a:headEnd/>
            <a:tailEnd/>
          </a:ln>
        </p:spPr>
        <p:txBody>
          <a:bodyPr wrap="square" anchor="ctr">
            <a:prstTxWarp prst="textNoShape">
              <a:avLst/>
            </a:prstTxWarp>
            <a:spAutoFit/>
          </a:bodyPr>
          <a:lstStyle/>
          <a:p>
            <a:r>
              <a:rPr lang="en-US" sz="2000" dirty="0">
                <a:ea typeface="Times New Roman" pitchFamily="-84" charset="0"/>
                <a:cs typeface="Helvetica"/>
              </a:rPr>
              <a:t>From the boundary conditions, we still have: </a:t>
            </a:r>
          </a:p>
        </p:txBody>
      </p:sp>
      <p:pic>
        <p:nvPicPr>
          <p:cNvPr id="79" name="Picture 78">
            <a:extLst>
              <a:ext uri="{FF2B5EF4-FFF2-40B4-BE49-F238E27FC236}">
                <a16:creationId xmlns:a16="http://schemas.microsoft.com/office/drawing/2014/main" id="{B1151C55-DB3E-824E-8B1A-D4C05EEB3189}"/>
              </a:ext>
            </a:extLst>
          </p:cNvPr>
          <p:cNvPicPr>
            <a:picLocks noChangeAspect="1"/>
          </p:cNvPicPr>
          <p:nvPr/>
        </p:nvPicPr>
        <p:blipFill>
          <a:blip r:embed="rId4"/>
          <a:stretch>
            <a:fillRect/>
          </a:stretch>
        </p:blipFill>
        <p:spPr>
          <a:xfrm>
            <a:off x="5300724" y="4199638"/>
            <a:ext cx="1346200" cy="317500"/>
          </a:xfrm>
          <a:prstGeom prst="rect">
            <a:avLst/>
          </a:prstGeom>
        </p:spPr>
      </p:pic>
      <p:pic>
        <p:nvPicPr>
          <p:cNvPr id="80" name="Picture 79">
            <a:extLst>
              <a:ext uri="{FF2B5EF4-FFF2-40B4-BE49-F238E27FC236}">
                <a16:creationId xmlns:a16="http://schemas.microsoft.com/office/drawing/2014/main" id="{F4BCAE35-0B66-214F-B754-57AE9D7CA95F}"/>
              </a:ext>
            </a:extLst>
          </p:cNvPr>
          <p:cNvPicPr>
            <a:picLocks noChangeAspect="1"/>
          </p:cNvPicPr>
          <p:nvPr/>
        </p:nvPicPr>
        <p:blipFill>
          <a:blip r:embed="rId5"/>
          <a:stretch>
            <a:fillRect/>
          </a:stretch>
        </p:blipFill>
        <p:spPr>
          <a:xfrm>
            <a:off x="7377157" y="4196754"/>
            <a:ext cx="1358900" cy="317500"/>
          </a:xfrm>
          <a:prstGeom prst="rect">
            <a:avLst/>
          </a:prstGeom>
        </p:spPr>
      </p:pic>
      <p:sp>
        <p:nvSpPr>
          <p:cNvPr id="59" name="TextBox 58">
            <a:extLst>
              <a:ext uri="{FF2B5EF4-FFF2-40B4-BE49-F238E27FC236}">
                <a16:creationId xmlns:a16="http://schemas.microsoft.com/office/drawing/2014/main" id="{30A1FAF4-EE4E-114F-8F1E-C718D038A344}"/>
              </a:ext>
            </a:extLst>
          </p:cNvPr>
          <p:cNvSpPr txBox="1"/>
          <p:nvPr/>
        </p:nvSpPr>
        <p:spPr>
          <a:xfrm>
            <a:off x="-1" y="-9176"/>
            <a:ext cx="9143999" cy="646331"/>
          </a:xfrm>
          <a:prstGeom prst="rect">
            <a:avLst/>
          </a:prstGeom>
          <a:noFill/>
        </p:spPr>
        <p:txBody>
          <a:bodyPr wrap="square" rtlCol="0">
            <a:spAutoFit/>
          </a:bodyPr>
          <a:lstStyle/>
          <a:p>
            <a:pPr algn="ctr"/>
            <a:r>
              <a:rPr lang="en-US" sz="3600" dirty="0">
                <a:solidFill>
                  <a:schemeClr val="tx1">
                    <a:lumMod val="75000"/>
                    <a:lumOff val="25000"/>
                  </a:schemeClr>
                </a:solidFill>
                <a:latin typeface="Baskerville"/>
                <a:cs typeface="Baskerville"/>
              </a:rPr>
              <a:t>Fresnel reflectivity equations: P-</a:t>
            </a:r>
            <a:r>
              <a:rPr lang="en-US" sz="3600" dirty="0" err="1">
                <a:solidFill>
                  <a:schemeClr val="tx1">
                    <a:lumMod val="75000"/>
                    <a:lumOff val="25000"/>
                  </a:schemeClr>
                </a:solidFill>
                <a:latin typeface="Baskerville"/>
                <a:cs typeface="Baskerville"/>
              </a:rPr>
              <a:t>polarisation</a:t>
            </a:r>
            <a:endParaRPr lang="en-US" sz="3600" dirty="0">
              <a:solidFill>
                <a:schemeClr val="tx1">
                  <a:lumMod val="75000"/>
                  <a:lumOff val="25000"/>
                </a:schemeClr>
              </a:solidFill>
              <a:latin typeface="Baskerville"/>
              <a:cs typeface="Baskerville"/>
            </a:endParaRPr>
          </a:p>
        </p:txBody>
      </p:sp>
      <p:grpSp>
        <p:nvGrpSpPr>
          <p:cNvPr id="7" name="Group 6">
            <a:extLst>
              <a:ext uri="{FF2B5EF4-FFF2-40B4-BE49-F238E27FC236}">
                <a16:creationId xmlns:a16="http://schemas.microsoft.com/office/drawing/2014/main" id="{ED280E24-1A7A-3B45-99CC-DBD73B15ABC1}"/>
              </a:ext>
            </a:extLst>
          </p:cNvPr>
          <p:cNvGrpSpPr/>
          <p:nvPr/>
        </p:nvGrpSpPr>
        <p:grpSpPr>
          <a:xfrm>
            <a:off x="3019744" y="1350716"/>
            <a:ext cx="3974605" cy="2748392"/>
            <a:chOff x="3162512" y="1088690"/>
            <a:chExt cx="3974605" cy="2748392"/>
          </a:xfrm>
        </p:grpSpPr>
        <p:grpSp>
          <p:nvGrpSpPr>
            <p:cNvPr id="20" name="Group 19">
              <a:extLst>
                <a:ext uri="{FF2B5EF4-FFF2-40B4-BE49-F238E27FC236}">
                  <a16:creationId xmlns:a16="http://schemas.microsoft.com/office/drawing/2014/main" id="{51A13137-C0D3-4E4E-8261-8B07C7B3ACB2}"/>
                </a:ext>
              </a:extLst>
            </p:cNvPr>
            <p:cNvGrpSpPr/>
            <p:nvPr/>
          </p:nvGrpSpPr>
          <p:grpSpPr>
            <a:xfrm>
              <a:off x="3318030" y="1352078"/>
              <a:ext cx="3819087" cy="2265028"/>
              <a:chOff x="4524565" y="3313398"/>
              <a:chExt cx="3819087" cy="2265028"/>
            </a:xfrm>
          </p:grpSpPr>
          <p:grpSp>
            <p:nvGrpSpPr>
              <p:cNvPr id="60" name="Group 59">
                <a:extLst>
                  <a:ext uri="{FF2B5EF4-FFF2-40B4-BE49-F238E27FC236}">
                    <a16:creationId xmlns:a16="http://schemas.microsoft.com/office/drawing/2014/main" id="{0598282B-660A-2045-92DA-AC2A9077A20F}"/>
                  </a:ext>
                </a:extLst>
              </p:cNvPr>
              <p:cNvGrpSpPr/>
              <p:nvPr/>
            </p:nvGrpSpPr>
            <p:grpSpPr>
              <a:xfrm>
                <a:off x="4524565" y="3614855"/>
                <a:ext cx="3819087" cy="1836010"/>
                <a:chOff x="4571998" y="2874239"/>
                <a:chExt cx="3819087" cy="1836010"/>
              </a:xfrm>
            </p:grpSpPr>
            <p:cxnSp>
              <p:nvCxnSpPr>
                <p:cNvPr id="70" name="Straight Connector 69">
                  <a:extLst>
                    <a:ext uri="{FF2B5EF4-FFF2-40B4-BE49-F238E27FC236}">
                      <a16:creationId xmlns:a16="http://schemas.microsoft.com/office/drawing/2014/main" id="{CBEE40F9-7FAC-474C-BBF1-D3761C0243BD}"/>
                    </a:ext>
                  </a:extLst>
                </p:cNvPr>
                <p:cNvCxnSpPr>
                  <a:cxnSpLocks/>
                </p:cNvCxnSpPr>
                <p:nvPr/>
              </p:nvCxnSpPr>
              <p:spPr bwMode="auto">
                <a:xfrm flipH="1">
                  <a:off x="4572000" y="3798138"/>
                  <a:ext cx="2745716" cy="0"/>
                </a:xfrm>
                <a:prstGeom prst="line">
                  <a:avLst/>
                </a:prstGeom>
                <a:solidFill>
                  <a:schemeClr val="accent1"/>
                </a:solidFill>
                <a:ln w="22225" cap="flat" cmpd="sng" algn="ctr">
                  <a:solidFill>
                    <a:schemeClr val="tx1"/>
                  </a:solidFill>
                  <a:prstDash val="solid"/>
                  <a:round/>
                  <a:headEnd type="none" w="med" len="med"/>
                  <a:tailEnd type="none" w="med" len="med"/>
                </a:ln>
                <a:effectLst/>
              </p:spPr>
            </p:cxnSp>
            <p:sp>
              <p:nvSpPr>
                <p:cNvPr id="71" name="Rectangle 6">
                  <a:extLst>
                    <a:ext uri="{FF2B5EF4-FFF2-40B4-BE49-F238E27FC236}">
                      <a16:creationId xmlns:a16="http://schemas.microsoft.com/office/drawing/2014/main" id="{C33D71FA-C3E1-5343-8AF5-F073CCAF0277}"/>
                    </a:ext>
                  </a:extLst>
                </p:cNvPr>
                <p:cNvSpPr>
                  <a:spLocks noChangeArrowheads="1"/>
                </p:cNvSpPr>
                <p:nvPr/>
              </p:nvSpPr>
              <p:spPr bwMode="auto">
                <a:xfrm>
                  <a:off x="7317716" y="3562486"/>
                  <a:ext cx="1073369" cy="369332"/>
                </a:xfrm>
                <a:prstGeom prst="rect">
                  <a:avLst/>
                </a:prstGeom>
                <a:noFill/>
                <a:ln w="9525">
                  <a:noFill/>
                  <a:miter lim="800000"/>
                  <a:headEnd/>
                  <a:tailEnd/>
                </a:ln>
              </p:spPr>
              <p:txBody>
                <a:bodyPr wrap="square" anchor="ctr">
                  <a:prstTxWarp prst="textNoShape">
                    <a:avLst/>
                  </a:prstTxWarp>
                  <a:spAutoFit/>
                </a:bodyPr>
                <a:lstStyle/>
                <a:p>
                  <a:pPr algn="ctr"/>
                  <a:r>
                    <a:rPr lang="en-US" sz="1800" dirty="0">
                      <a:solidFill>
                        <a:srgbClr val="000000"/>
                      </a:solidFill>
                      <a:ea typeface="Times New Roman" pitchFamily="-84" charset="0"/>
                      <a:cs typeface="Helvetica"/>
                    </a:rPr>
                    <a:t>interface</a:t>
                  </a:r>
                  <a:endParaRPr lang="en-US" sz="1800" dirty="0">
                    <a:solidFill>
                      <a:srgbClr val="000000"/>
                    </a:solidFill>
                    <a:latin typeface="+mn-lt"/>
                    <a:ea typeface="Times New Roman" pitchFamily="-84" charset="0"/>
                    <a:cs typeface="Helvetica"/>
                  </a:endParaRPr>
                </a:p>
              </p:txBody>
            </p:sp>
            <p:sp>
              <p:nvSpPr>
                <p:cNvPr id="74" name="Rounded Rectangle 73">
                  <a:extLst>
                    <a:ext uri="{FF2B5EF4-FFF2-40B4-BE49-F238E27FC236}">
                      <a16:creationId xmlns:a16="http://schemas.microsoft.com/office/drawing/2014/main" id="{B8403A49-E403-B243-857C-0E3EA093DB82}"/>
                    </a:ext>
                  </a:extLst>
                </p:cNvPr>
                <p:cNvSpPr/>
                <p:nvPr/>
              </p:nvSpPr>
              <p:spPr>
                <a:xfrm>
                  <a:off x="4571998" y="2874239"/>
                  <a:ext cx="2745716" cy="916137"/>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75" name="Rounded Rectangle 74">
                  <a:extLst>
                    <a:ext uri="{FF2B5EF4-FFF2-40B4-BE49-F238E27FC236}">
                      <a16:creationId xmlns:a16="http://schemas.microsoft.com/office/drawing/2014/main" id="{9788F3C0-70E4-1842-82DF-760E02909F80}"/>
                    </a:ext>
                  </a:extLst>
                </p:cNvPr>
                <p:cNvSpPr/>
                <p:nvPr/>
              </p:nvSpPr>
              <p:spPr>
                <a:xfrm>
                  <a:off x="4571998" y="3798139"/>
                  <a:ext cx="2745716" cy="912110"/>
                </a:xfrm>
                <a:prstGeom prst="roundRect">
                  <a:avLst>
                    <a:gd name="adj" fmla="val 4553"/>
                  </a:avLst>
                </a:prstGeom>
                <a:solidFill>
                  <a:schemeClr val="accent2">
                    <a:lumMod val="60000"/>
                    <a:lumOff val="40000"/>
                    <a:alpha val="15279"/>
                  </a:scheme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grpSp>
          <p:cxnSp>
            <p:nvCxnSpPr>
              <p:cNvPr id="9" name="Straight Connector 8">
                <a:extLst>
                  <a:ext uri="{FF2B5EF4-FFF2-40B4-BE49-F238E27FC236}">
                    <a16:creationId xmlns:a16="http://schemas.microsoft.com/office/drawing/2014/main" id="{B377FFA7-13E8-7B49-9316-542C26ACD568}"/>
                  </a:ext>
                </a:extLst>
              </p:cNvPr>
              <p:cNvCxnSpPr>
                <a:cxnSpLocks/>
              </p:cNvCxnSpPr>
              <p:nvPr/>
            </p:nvCxnSpPr>
            <p:spPr bwMode="auto">
              <a:xfrm rot="2700000">
                <a:off x="6327283" y="3301875"/>
                <a:ext cx="0" cy="144000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38FC3DEE-0C93-9044-A95A-240671D5A9E0}"/>
                  </a:ext>
                </a:extLst>
              </p:cNvPr>
              <p:cNvCxnSpPr>
                <a:cxnSpLocks/>
              </p:cNvCxnSpPr>
              <p:nvPr/>
            </p:nvCxnSpPr>
            <p:spPr bwMode="auto">
              <a:xfrm rot="-2700000">
                <a:off x="5304547" y="3313398"/>
                <a:ext cx="0" cy="144000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4" name="Straight Connector 43">
                <a:extLst>
                  <a:ext uri="{FF2B5EF4-FFF2-40B4-BE49-F238E27FC236}">
                    <a16:creationId xmlns:a16="http://schemas.microsoft.com/office/drawing/2014/main" id="{1C40773B-9CC3-AD43-BF80-12E66571A67D}"/>
                  </a:ext>
                </a:extLst>
              </p:cNvPr>
              <p:cNvCxnSpPr>
                <a:cxnSpLocks/>
              </p:cNvCxnSpPr>
              <p:nvPr/>
            </p:nvCxnSpPr>
            <p:spPr bwMode="auto">
              <a:xfrm>
                <a:off x="5809151" y="3619784"/>
                <a:ext cx="0" cy="1799882"/>
              </a:xfrm>
              <a:prstGeom prst="line">
                <a:avLst/>
              </a:prstGeom>
              <a:solidFill>
                <a:schemeClr val="accent1"/>
              </a:solidFill>
              <a:ln w="19050" cap="flat" cmpd="sng" algn="ctr">
                <a:solidFill>
                  <a:schemeClr val="tx1"/>
                </a:solidFill>
                <a:prstDash val="dash"/>
                <a:round/>
                <a:headEnd type="none" w="med" len="med"/>
                <a:tailEnd type="none" w="med" len="med"/>
              </a:ln>
              <a:effectLst/>
            </p:spPr>
          </p:cxnSp>
          <p:cxnSp>
            <p:nvCxnSpPr>
              <p:cNvPr id="47" name="Straight Connector 46">
                <a:extLst>
                  <a:ext uri="{FF2B5EF4-FFF2-40B4-BE49-F238E27FC236}">
                    <a16:creationId xmlns:a16="http://schemas.microsoft.com/office/drawing/2014/main" id="{09032AF2-6BE4-1D4F-A143-C14454119A68}"/>
                  </a:ext>
                </a:extLst>
              </p:cNvPr>
              <p:cNvCxnSpPr>
                <a:cxnSpLocks/>
              </p:cNvCxnSpPr>
              <p:nvPr/>
            </p:nvCxnSpPr>
            <p:spPr bwMode="auto">
              <a:xfrm rot="-1200000">
                <a:off x="5996291" y="4498426"/>
                <a:ext cx="0" cy="1080000"/>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16" name="Picture 15">
                <a:extLst>
                  <a:ext uri="{FF2B5EF4-FFF2-40B4-BE49-F238E27FC236}">
                    <a16:creationId xmlns:a16="http://schemas.microsoft.com/office/drawing/2014/main" id="{58BF9E36-1C15-C343-8394-0B21674DFC35}"/>
                  </a:ext>
                </a:extLst>
              </p:cNvPr>
              <p:cNvPicPr>
                <a:picLocks noChangeAspect="1"/>
              </p:cNvPicPr>
              <p:nvPr/>
            </p:nvPicPr>
            <p:blipFill>
              <a:blip r:embed="rId6"/>
              <a:stretch>
                <a:fillRect/>
              </a:stretch>
            </p:blipFill>
            <p:spPr>
              <a:xfrm>
                <a:off x="5528056" y="3955966"/>
                <a:ext cx="215900" cy="279400"/>
              </a:xfrm>
              <a:prstGeom prst="rect">
                <a:avLst/>
              </a:prstGeom>
            </p:spPr>
          </p:pic>
          <p:pic>
            <p:nvPicPr>
              <p:cNvPr id="17" name="Picture 16">
                <a:extLst>
                  <a:ext uri="{FF2B5EF4-FFF2-40B4-BE49-F238E27FC236}">
                    <a16:creationId xmlns:a16="http://schemas.microsoft.com/office/drawing/2014/main" id="{E914BB31-E385-F040-86BC-1A23719644A7}"/>
                  </a:ext>
                </a:extLst>
              </p:cNvPr>
              <p:cNvPicPr>
                <a:picLocks noChangeAspect="1"/>
              </p:cNvPicPr>
              <p:nvPr/>
            </p:nvPicPr>
            <p:blipFill>
              <a:blip r:embed="rId7"/>
              <a:stretch>
                <a:fillRect/>
              </a:stretch>
            </p:blipFill>
            <p:spPr>
              <a:xfrm>
                <a:off x="5889870" y="3960800"/>
                <a:ext cx="241300" cy="279400"/>
              </a:xfrm>
              <a:prstGeom prst="rect">
                <a:avLst/>
              </a:prstGeom>
            </p:spPr>
          </p:pic>
          <p:pic>
            <p:nvPicPr>
              <p:cNvPr id="19" name="Picture 18">
                <a:extLst>
                  <a:ext uri="{FF2B5EF4-FFF2-40B4-BE49-F238E27FC236}">
                    <a16:creationId xmlns:a16="http://schemas.microsoft.com/office/drawing/2014/main" id="{472BD3C9-EDAD-514A-95E2-8046C9C21417}"/>
                  </a:ext>
                </a:extLst>
              </p:cNvPr>
              <p:cNvPicPr>
                <a:picLocks noChangeAspect="1"/>
              </p:cNvPicPr>
              <p:nvPr/>
            </p:nvPicPr>
            <p:blipFill>
              <a:blip r:embed="rId8"/>
              <a:stretch>
                <a:fillRect/>
              </a:stretch>
            </p:blipFill>
            <p:spPr>
              <a:xfrm>
                <a:off x="5854054" y="5140266"/>
                <a:ext cx="215900" cy="279400"/>
              </a:xfrm>
              <a:prstGeom prst="rect">
                <a:avLst/>
              </a:prstGeom>
            </p:spPr>
          </p:pic>
        </p:grpSp>
        <p:sp>
          <p:nvSpPr>
            <p:cNvPr id="36" name="Rectangle 6">
              <a:extLst>
                <a:ext uri="{FF2B5EF4-FFF2-40B4-BE49-F238E27FC236}">
                  <a16:creationId xmlns:a16="http://schemas.microsoft.com/office/drawing/2014/main" id="{5F49F367-CB68-3E40-816A-E7B3D637E87E}"/>
                </a:ext>
              </a:extLst>
            </p:cNvPr>
            <p:cNvSpPr>
              <a:spLocks noChangeArrowheads="1"/>
            </p:cNvSpPr>
            <p:nvPr/>
          </p:nvSpPr>
          <p:spPr bwMode="auto">
            <a:xfrm>
              <a:off x="3162512" y="1625314"/>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a:solidFill>
                    <a:srgbClr val="0070C0"/>
                  </a:solidFill>
                  <a:ea typeface="Times New Roman" pitchFamily="-84" charset="0"/>
                  <a:cs typeface="Helvetica"/>
                </a:rPr>
                <a:t>B</a:t>
              </a:r>
              <a:r>
                <a:rPr lang="en-US" sz="1800" i="1" baseline="-25000" dirty="0">
                  <a:solidFill>
                    <a:srgbClr val="0070C0"/>
                  </a:solidFill>
                  <a:ea typeface="Times New Roman" pitchFamily="-84" charset="0"/>
                  <a:cs typeface="Helvetica"/>
                </a:rPr>
                <a:t>i</a:t>
              </a:r>
              <a:endParaRPr lang="en-US" sz="1800" i="1" baseline="-25000" dirty="0">
                <a:solidFill>
                  <a:srgbClr val="0070C0"/>
                </a:solidFill>
                <a:latin typeface="+mn-lt"/>
                <a:ea typeface="Times New Roman" pitchFamily="-84" charset="0"/>
                <a:cs typeface="Helvetica"/>
              </a:endParaRPr>
            </a:p>
          </p:txBody>
        </p:sp>
        <p:sp>
          <p:nvSpPr>
            <p:cNvPr id="42" name="Rectangle 6">
              <a:extLst>
                <a:ext uri="{FF2B5EF4-FFF2-40B4-BE49-F238E27FC236}">
                  <a16:creationId xmlns:a16="http://schemas.microsoft.com/office/drawing/2014/main" id="{C9701320-06A7-FC41-B6F0-4E042E59D1F9}"/>
                </a:ext>
              </a:extLst>
            </p:cNvPr>
            <p:cNvSpPr>
              <a:spLocks noChangeArrowheads="1"/>
            </p:cNvSpPr>
            <p:nvPr/>
          </p:nvSpPr>
          <p:spPr bwMode="auto">
            <a:xfrm>
              <a:off x="5349701" y="1597549"/>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a:solidFill>
                    <a:srgbClr val="0070C0"/>
                  </a:solidFill>
                  <a:ea typeface="Times New Roman" pitchFamily="-84" charset="0"/>
                  <a:cs typeface="Helvetica"/>
                </a:rPr>
                <a:t>B</a:t>
              </a:r>
              <a:r>
                <a:rPr lang="en-US" sz="1800" i="1" baseline="-25000" dirty="0">
                  <a:solidFill>
                    <a:srgbClr val="0070C0"/>
                  </a:solidFill>
                  <a:ea typeface="Times New Roman" pitchFamily="-84" charset="0"/>
                  <a:cs typeface="Helvetica"/>
                </a:rPr>
                <a:t>r</a:t>
              </a:r>
              <a:endParaRPr lang="en-US" sz="1800" i="1" baseline="-25000" dirty="0">
                <a:solidFill>
                  <a:srgbClr val="0070C0"/>
                </a:solidFill>
                <a:latin typeface="+mn-lt"/>
                <a:ea typeface="Times New Roman" pitchFamily="-84" charset="0"/>
                <a:cs typeface="Helvetica"/>
              </a:endParaRPr>
            </a:p>
          </p:txBody>
        </p:sp>
        <p:sp>
          <p:nvSpPr>
            <p:cNvPr id="58" name="Rectangle 6">
              <a:extLst>
                <a:ext uri="{FF2B5EF4-FFF2-40B4-BE49-F238E27FC236}">
                  <a16:creationId xmlns:a16="http://schemas.microsoft.com/office/drawing/2014/main" id="{6E80B0F7-CDD6-7642-A74D-213794E52EE1}"/>
                </a:ext>
              </a:extLst>
            </p:cNvPr>
            <p:cNvSpPr>
              <a:spLocks noChangeArrowheads="1"/>
            </p:cNvSpPr>
            <p:nvPr/>
          </p:nvSpPr>
          <p:spPr bwMode="auto">
            <a:xfrm>
              <a:off x="3866110" y="1112576"/>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err="1">
                  <a:solidFill>
                    <a:srgbClr val="FF0000"/>
                  </a:solidFill>
                  <a:ea typeface="Times New Roman" pitchFamily="-84" charset="0"/>
                  <a:cs typeface="Helvetica"/>
                </a:rPr>
                <a:t>E</a:t>
              </a:r>
              <a:r>
                <a:rPr lang="en-US" sz="1800" i="1" baseline="-25000" dirty="0" err="1">
                  <a:solidFill>
                    <a:srgbClr val="FF0000"/>
                  </a:solidFill>
                  <a:ea typeface="Times New Roman" pitchFamily="-84" charset="0"/>
                  <a:cs typeface="Helvetica"/>
                </a:rPr>
                <a:t>i</a:t>
              </a:r>
              <a:endParaRPr lang="en-US" sz="1800" i="1" baseline="-25000" dirty="0">
                <a:solidFill>
                  <a:srgbClr val="FF0000"/>
                </a:solidFill>
                <a:latin typeface="+mn-lt"/>
                <a:ea typeface="Times New Roman" pitchFamily="-84" charset="0"/>
                <a:cs typeface="Helvetica"/>
              </a:endParaRPr>
            </a:p>
          </p:txBody>
        </p:sp>
        <p:sp>
          <p:nvSpPr>
            <p:cNvPr id="65" name="Rectangle 6">
              <a:extLst>
                <a:ext uri="{FF2B5EF4-FFF2-40B4-BE49-F238E27FC236}">
                  <a16:creationId xmlns:a16="http://schemas.microsoft.com/office/drawing/2014/main" id="{7686B820-E147-C04F-A16C-0B55A65B2196}"/>
                </a:ext>
              </a:extLst>
            </p:cNvPr>
            <p:cNvSpPr>
              <a:spLocks noChangeArrowheads="1"/>
            </p:cNvSpPr>
            <p:nvPr/>
          </p:nvSpPr>
          <p:spPr bwMode="auto">
            <a:xfrm>
              <a:off x="4556195" y="1088690"/>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a:solidFill>
                    <a:srgbClr val="FF0000"/>
                  </a:solidFill>
                  <a:ea typeface="Times New Roman" pitchFamily="-84" charset="0"/>
                  <a:cs typeface="Helvetica"/>
                </a:rPr>
                <a:t>E</a:t>
              </a:r>
              <a:r>
                <a:rPr lang="en-US" sz="1800" i="1" baseline="-25000" dirty="0">
                  <a:solidFill>
                    <a:srgbClr val="FF0000"/>
                  </a:solidFill>
                  <a:ea typeface="Times New Roman" pitchFamily="-84" charset="0"/>
                  <a:cs typeface="Helvetica"/>
                </a:rPr>
                <a:t>r</a:t>
              </a:r>
              <a:endParaRPr lang="en-US" sz="1800" i="1" baseline="-25000" dirty="0">
                <a:solidFill>
                  <a:srgbClr val="FF0000"/>
                </a:solidFill>
                <a:latin typeface="+mn-lt"/>
                <a:ea typeface="Times New Roman" pitchFamily="-84" charset="0"/>
                <a:cs typeface="Helvetica"/>
              </a:endParaRPr>
            </a:p>
          </p:txBody>
        </p:sp>
        <p:sp>
          <p:nvSpPr>
            <p:cNvPr id="51" name="Rectangle 6">
              <a:extLst>
                <a:ext uri="{FF2B5EF4-FFF2-40B4-BE49-F238E27FC236}">
                  <a16:creationId xmlns:a16="http://schemas.microsoft.com/office/drawing/2014/main" id="{B13296F2-009C-4F41-B31B-73BC00CE32B4}"/>
                </a:ext>
              </a:extLst>
            </p:cNvPr>
            <p:cNvSpPr>
              <a:spLocks noChangeArrowheads="1"/>
            </p:cNvSpPr>
            <p:nvPr/>
          </p:nvSpPr>
          <p:spPr bwMode="auto">
            <a:xfrm>
              <a:off x="4454701" y="3467750"/>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err="1">
                  <a:solidFill>
                    <a:srgbClr val="0070C0"/>
                  </a:solidFill>
                  <a:ea typeface="Times New Roman" pitchFamily="-84" charset="0"/>
                  <a:cs typeface="Helvetica"/>
                </a:rPr>
                <a:t>B</a:t>
              </a:r>
              <a:r>
                <a:rPr lang="en-US" sz="1800" i="1" baseline="-25000" dirty="0" err="1">
                  <a:solidFill>
                    <a:srgbClr val="0070C0"/>
                  </a:solidFill>
                  <a:ea typeface="Times New Roman" pitchFamily="-84" charset="0"/>
                  <a:cs typeface="Helvetica"/>
                </a:rPr>
                <a:t>t</a:t>
              </a:r>
              <a:endParaRPr lang="en-US" sz="1800" i="1" baseline="-25000" dirty="0">
                <a:solidFill>
                  <a:srgbClr val="0070C0"/>
                </a:solidFill>
                <a:latin typeface="+mn-lt"/>
                <a:ea typeface="Times New Roman" pitchFamily="-84" charset="0"/>
                <a:cs typeface="Helvetica"/>
              </a:endParaRPr>
            </a:p>
          </p:txBody>
        </p:sp>
        <p:grpSp>
          <p:nvGrpSpPr>
            <p:cNvPr id="5" name="Group 4">
              <a:extLst>
                <a:ext uri="{FF2B5EF4-FFF2-40B4-BE49-F238E27FC236}">
                  <a16:creationId xmlns:a16="http://schemas.microsoft.com/office/drawing/2014/main" id="{2D99B2F9-E05A-3E4A-8717-29583DDA0335}"/>
                </a:ext>
              </a:extLst>
            </p:cNvPr>
            <p:cNvGrpSpPr/>
            <p:nvPr/>
          </p:nvGrpSpPr>
          <p:grpSpPr>
            <a:xfrm>
              <a:off x="3643201" y="1238469"/>
              <a:ext cx="511574" cy="479955"/>
              <a:chOff x="3643201" y="1238469"/>
              <a:chExt cx="511574" cy="479955"/>
            </a:xfrm>
          </p:grpSpPr>
          <p:grpSp>
            <p:nvGrpSpPr>
              <p:cNvPr id="3" name="Group 2">
                <a:extLst>
                  <a:ext uri="{FF2B5EF4-FFF2-40B4-BE49-F238E27FC236}">
                    <a16:creationId xmlns:a16="http://schemas.microsoft.com/office/drawing/2014/main" id="{11A6F904-9143-634F-AC83-D89A3DCF530D}"/>
                  </a:ext>
                </a:extLst>
              </p:cNvPr>
              <p:cNvGrpSpPr/>
              <p:nvPr/>
            </p:nvGrpSpPr>
            <p:grpSpPr>
              <a:xfrm rot="10800000">
                <a:off x="3650910" y="1238469"/>
                <a:ext cx="503865" cy="441959"/>
                <a:chOff x="3213405" y="1669084"/>
                <a:chExt cx="503865" cy="441959"/>
              </a:xfrm>
            </p:grpSpPr>
            <p:grpSp>
              <p:nvGrpSpPr>
                <p:cNvPr id="35" name="Group 34">
                  <a:extLst>
                    <a:ext uri="{FF2B5EF4-FFF2-40B4-BE49-F238E27FC236}">
                      <a16:creationId xmlns:a16="http://schemas.microsoft.com/office/drawing/2014/main" id="{B30F683A-8CCF-4741-8741-2E97361135DA}"/>
                    </a:ext>
                  </a:extLst>
                </p:cNvPr>
                <p:cNvGrpSpPr/>
                <p:nvPr/>
              </p:nvGrpSpPr>
              <p:grpSpPr>
                <a:xfrm rot="10800000">
                  <a:off x="3238177" y="1669084"/>
                  <a:ext cx="463352" cy="441959"/>
                  <a:chOff x="5458290" y="1450090"/>
                  <a:chExt cx="463352" cy="441959"/>
                </a:xfrm>
              </p:grpSpPr>
              <p:cxnSp>
                <p:nvCxnSpPr>
                  <p:cNvPr id="38" name="Straight Arrow Connector 37">
                    <a:extLst>
                      <a:ext uri="{FF2B5EF4-FFF2-40B4-BE49-F238E27FC236}">
                        <a16:creationId xmlns:a16="http://schemas.microsoft.com/office/drawing/2014/main" id="{0D666972-58C7-F746-A973-9D6591F8B074}"/>
                      </a:ext>
                    </a:extLst>
                  </p:cNvPr>
                  <p:cNvCxnSpPr>
                    <a:cxnSpLocks/>
                  </p:cNvCxnSpPr>
                  <p:nvPr/>
                </p:nvCxnSpPr>
                <p:spPr bwMode="auto">
                  <a:xfrm rot="10800000" flipH="1">
                    <a:off x="5458290" y="1877208"/>
                    <a:ext cx="463352" cy="14841"/>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cxnSp>
                <p:nvCxnSpPr>
                  <p:cNvPr id="39" name="Straight Arrow Connector 38">
                    <a:extLst>
                      <a:ext uri="{FF2B5EF4-FFF2-40B4-BE49-F238E27FC236}">
                        <a16:creationId xmlns:a16="http://schemas.microsoft.com/office/drawing/2014/main" id="{4CD852E8-A037-624F-9CDB-E44D66518702}"/>
                      </a:ext>
                    </a:extLst>
                  </p:cNvPr>
                  <p:cNvCxnSpPr>
                    <a:cxnSpLocks/>
                  </p:cNvCxnSpPr>
                  <p:nvPr/>
                </p:nvCxnSpPr>
                <p:spPr bwMode="auto">
                  <a:xfrm rot="10800000" flipH="1">
                    <a:off x="5458290" y="1450090"/>
                    <a:ext cx="3741" cy="441959"/>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grpSp>
            <p:cxnSp>
              <p:nvCxnSpPr>
                <p:cNvPr id="57" name="Straight Arrow Connector 56">
                  <a:extLst>
                    <a:ext uri="{FF2B5EF4-FFF2-40B4-BE49-F238E27FC236}">
                      <a16:creationId xmlns:a16="http://schemas.microsoft.com/office/drawing/2014/main" id="{471B433C-1211-8948-BF02-3960EB362524}"/>
                    </a:ext>
                  </a:extLst>
                </p:cNvPr>
                <p:cNvCxnSpPr>
                  <a:cxnSpLocks/>
                </p:cNvCxnSpPr>
                <p:nvPr/>
              </p:nvCxnSpPr>
              <p:spPr bwMode="auto">
                <a:xfrm rot="13500000" flipV="1">
                  <a:off x="3465338" y="1632020"/>
                  <a:ext cx="0" cy="503865"/>
                </a:xfrm>
                <a:prstGeom prst="straightConnector1">
                  <a:avLst/>
                </a:prstGeom>
                <a:solidFill>
                  <a:schemeClr val="accent1"/>
                </a:solidFill>
                <a:ln w="25400" cap="flat" cmpd="sng" algn="ctr">
                  <a:solidFill>
                    <a:srgbClr val="FF0000"/>
                  </a:solidFill>
                  <a:prstDash val="solid"/>
                  <a:round/>
                  <a:headEnd type="none" w="med" len="med"/>
                  <a:tailEnd type="triangle" w="lg" len="lg"/>
                </a:ln>
                <a:effectLst/>
              </p:spPr>
            </p:cxnSp>
          </p:grpSp>
          <p:sp>
            <p:nvSpPr>
              <p:cNvPr id="37" name="Oval 36">
                <a:extLst>
                  <a:ext uri="{FF2B5EF4-FFF2-40B4-BE49-F238E27FC236}">
                    <a16:creationId xmlns:a16="http://schemas.microsoft.com/office/drawing/2014/main" id="{ACC8D452-EB07-5446-9283-C3A85EFF0C8A}"/>
                  </a:ext>
                </a:extLst>
              </p:cNvPr>
              <p:cNvSpPr/>
              <p:nvPr/>
            </p:nvSpPr>
            <p:spPr>
              <a:xfrm>
                <a:off x="3643201" y="1617205"/>
                <a:ext cx="80907" cy="101219"/>
              </a:xfrm>
              <a:prstGeom prst="ellipse">
                <a:avLst/>
              </a:prstGeom>
              <a:solidFill>
                <a:schemeClr val="accent2">
                  <a:lumMod val="60000"/>
                  <a:lumOff val="40000"/>
                </a:scheme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grpSp>
          <p:nvGrpSpPr>
            <p:cNvPr id="72" name="Group 71">
              <a:extLst>
                <a:ext uri="{FF2B5EF4-FFF2-40B4-BE49-F238E27FC236}">
                  <a16:creationId xmlns:a16="http://schemas.microsoft.com/office/drawing/2014/main" id="{2C1C2C4B-E7BD-084C-AE62-675914F52249}"/>
                </a:ext>
              </a:extLst>
            </p:cNvPr>
            <p:cNvGrpSpPr/>
            <p:nvPr/>
          </p:nvGrpSpPr>
          <p:grpSpPr>
            <a:xfrm rot="16200000">
              <a:off x="5078898" y="1195026"/>
              <a:ext cx="511574" cy="479955"/>
              <a:chOff x="3643201" y="1238469"/>
              <a:chExt cx="511574" cy="479955"/>
            </a:xfrm>
          </p:grpSpPr>
          <p:grpSp>
            <p:nvGrpSpPr>
              <p:cNvPr id="73" name="Group 72">
                <a:extLst>
                  <a:ext uri="{FF2B5EF4-FFF2-40B4-BE49-F238E27FC236}">
                    <a16:creationId xmlns:a16="http://schemas.microsoft.com/office/drawing/2014/main" id="{10AA8C87-5A46-4147-ADED-370150A45998}"/>
                  </a:ext>
                </a:extLst>
              </p:cNvPr>
              <p:cNvGrpSpPr/>
              <p:nvPr/>
            </p:nvGrpSpPr>
            <p:grpSpPr>
              <a:xfrm rot="10800000">
                <a:off x="3650910" y="1238469"/>
                <a:ext cx="503865" cy="441959"/>
                <a:chOff x="3213405" y="1669084"/>
                <a:chExt cx="503865" cy="441959"/>
              </a:xfrm>
            </p:grpSpPr>
            <p:grpSp>
              <p:nvGrpSpPr>
                <p:cNvPr id="82" name="Group 81">
                  <a:extLst>
                    <a:ext uri="{FF2B5EF4-FFF2-40B4-BE49-F238E27FC236}">
                      <a16:creationId xmlns:a16="http://schemas.microsoft.com/office/drawing/2014/main" id="{74CBA0E5-4AA1-3142-B98E-C92DA25A99AD}"/>
                    </a:ext>
                  </a:extLst>
                </p:cNvPr>
                <p:cNvGrpSpPr/>
                <p:nvPr/>
              </p:nvGrpSpPr>
              <p:grpSpPr>
                <a:xfrm rot="10800000">
                  <a:off x="3238177" y="1669084"/>
                  <a:ext cx="463352" cy="441959"/>
                  <a:chOff x="5458290" y="1450090"/>
                  <a:chExt cx="463352" cy="441959"/>
                </a:xfrm>
              </p:grpSpPr>
              <p:cxnSp>
                <p:nvCxnSpPr>
                  <p:cNvPr id="84" name="Straight Arrow Connector 83">
                    <a:extLst>
                      <a:ext uri="{FF2B5EF4-FFF2-40B4-BE49-F238E27FC236}">
                        <a16:creationId xmlns:a16="http://schemas.microsoft.com/office/drawing/2014/main" id="{C0A295ED-63AF-3448-AA40-7C5EFBB397A1}"/>
                      </a:ext>
                    </a:extLst>
                  </p:cNvPr>
                  <p:cNvCxnSpPr>
                    <a:cxnSpLocks/>
                  </p:cNvCxnSpPr>
                  <p:nvPr/>
                </p:nvCxnSpPr>
                <p:spPr bwMode="auto">
                  <a:xfrm rot="10800000" flipH="1">
                    <a:off x="5458290" y="1877208"/>
                    <a:ext cx="463352" cy="14841"/>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cxnSp>
                <p:nvCxnSpPr>
                  <p:cNvPr id="85" name="Straight Arrow Connector 84">
                    <a:extLst>
                      <a:ext uri="{FF2B5EF4-FFF2-40B4-BE49-F238E27FC236}">
                        <a16:creationId xmlns:a16="http://schemas.microsoft.com/office/drawing/2014/main" id="{3433E9C9-8D76-5D40-9FDB-EB127F00FBA5}"/>
                      </a:ext>
                    </a:extLst>
                  </p:cNvPr>
                  <p:cNvCxnSpPr>
                    <a:cxnSpLocks/>
                  </p:cNvCxnSpPr>
                  <p:nvPr/>
                </p:nvCxnSpPr>
                <p:spPr bwMode="auto">
                  <a:xfrm rot="10800000" flipH="1">
                    <a:off x="5458290" y="1450090"/>
                    <a:ext cx="3741" cy="441959"/>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grpSp>
            <p:cxnSp>
              <p:nvCxnSpPr>
                <p:cNvPr id="83" name="Straight Arrow Connector 82">
                  <a:extLst>
                    <a:ext uri="{FF2B5EF4-FFF2-40B4-BE49-F238E27FC236}">
                      <a16:creationId xmlns:a16="http://schemas.microsoft.com/office/drawing/2014/main" id="{D2B335BF-21C3-FB46-A707-122CA23D80FA}"/>
                    </a:ext>
                  </a:extLst>
                </p:cNvPr>
                <p:cNvCxnSpPr>
                  <a:cxnSpLocks/>
                </p:cNvCxnSpPr>
                <p:nvPr/>
              </p:nvCxnSpPr>
              <p:spPr bwMode="auto">
                <a:xfrm rot="13500000" flipV="1">
                  <a:off x="3465338" y="1632020"/>
                  <a:ext cx="0" cy="503865"/>
                </a:xfrm>
                <a:prstGeom prst="straightConnector1">
                  <a:avLst/>
                </a:prstGeom>
                <a:solidFill>
                  <a:schemeClr val="accent1"/>
                </a:solidFill>
                <a:ln w="25400" cap="flat" cmpd="sng" algn="ctr">
                  <a:solidFill>
                    <a:srgbClr val="FF0000"/>
                  </a:solidFill>
                  <a:prstDash val="solid"/>
                  <a:round/>
                  <a:headEnd type="none" w="med" len="med"/>
                  <a:tailEnd type="triangle" w="lg" len="lg"/>
                </a:ln>
                <a:effectLst/>
              </p:spPr>
            </p:cxnSp>
          </p:grpSp>
          <p:sp>
            <p:nvSpPr>
              <p:cNvPr id="81" name="Oval 80">
                <a:extLst>
                  <a:ext uri="{FF2B5EF4-FFF2-40B4-BE49-F238E27FC236}">
                    <a16:creationId xmlns:a16="http://schemas.microsoft.com/office/drawing/2014/main" id="{535D12CB-5800-5242-BF29-2855498AA47F}"/>
                  </a:ext>
                </a:extLst>
              </p:cNvPr>
              <p:cNvSpPr/>
              <p:nvPr/>
            </p:nvSpPr>
            <p:spPr>
              <a:xfrm>
                <a:off x="3643201" y="1617205"/>
                <a:ext cx="80907" cy="101219"/>
              </a:xfrm>
              <a:prstGeom prst="ellipse">
                <a:avLst/>
              </a:prstGeom>
              <a:solidFill>
                <a:schemeClr val="accent2">
                  <a:lumMod val="60000"/>
                  <a:lumOff val="40000"/>
                </a:scheme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grpSp>
          <p:nvGrpSpPr>
            <p:cNvPr id="93" name="Group 92">
              <a:extLst>
                <a:ext uri="{FF2B5EF4-FFF2-40B4-BE49-F238E27FC236}">
                  <a16:creationId xmlns:a16="http://schemas.microsoft.com/office/drawing/2014/main" id="{7706B55E-F493-9D44-A6F9-B3C5C056C19E}"/>
                </a:ext>
              </a:extLst>
            </p:cNvPr>
            <p:cNvGrpSpPr/>
            <p:nvPr/>
          </p:nvGrpSpPr>
          <p:grpSpPr>
            <a:xfrm>
              <a:off x="4913621" y="3067800"/>
              <a:ext cx="511574" cy="479955"/>
              <a:chOff x="3643201" y="1238469"/>
              <a:chExt cx="511574" cy="479955"/>
            </a:xfrm>
          </p:grpSpPr>
          <p:grpSp>
            <p:nvGrpSpPr>
              <p:cNvPr id="94" name="Group 93">
                <a:extLst>
                  <a:ext uri="{FF2B5EF4-FFF2-40B4-BE49-F238E27FC236}">
                    <a16:creationId xmlns:a16="http://schemas.microsoft.com/office/drawing/2014/main" id="{98D98B5C-64F3-6545-B623-72D262E9D0D2}"/>
                  </a:ext>
                </a:extLst>
              </p:cNvPr>
              <p:cNvGrpSpPr/>
              <p:nvPr/>
            </p:nvGrpSpPr>
            <p:grpSpPr>
              <a:xfrm rot="10800000">
                <a:off x="3650910" y="1238469"/>
                <a:ext cx="503865" cy="441959"/>
                <a:chOff x="3213405" y="1669084"/>
                <a:chExt cx="503865" cy="441959"/>
              </a:xfrm>
            </p:grpSpPr>
            <p:grpSp>
              <p:nvGrpSpPr>
                <p:cNvPr id="96" name="Group 95">
                  <a:extLst>
                    <a:ext uri="{FF2B5EF4-FFF2-40B4-BE49-F238E27FC236}">
                      <a16:creationId xmlns:a16="http://schemas.microsoft.com/office/drawing/2014/main" id="{E0AB6016-9C00-6E4D-8200-23ADC36F29D8}"/>
                    </a:ext>
                  </a:extLst>
                </p:cNvPr>
                <p:cNvGrpSpPr/>
                <p:nvPr/>
              </p:nvGrpSpPr>
              <p:grpSpPr>
                <a:xfrm rot="10800000">
                  <a:off x="3238177" y="1669084"/>
                  <a:ext cx="463352" cy="441959"/>
                  <a:chOff x="5458290" y="1450090"/>
                  <a:chExt cx="463352" cy="441959"/>
                </a:xfrm>
              </p:grpSpPr>
              <p:cxnSp>
                <p:nvCxnSpPr>
                  <p:cNvPr id="98" name="Straight Arrow Connector 97">
                    <a:extLst>
                      <a:ext uri="{FF2B5EF4-FFF2-40B4-BE49-F238E27FC236}">
                        <a16:creationId xmlns:a16="http://schemas.microsoft.com/office/drawing/2014/main" id="{0254B6D9-1097-AC44-ABBB-C5D4A71999FB}"/>
                      </a:ext>
                    </a:extLst>
                  </p:cNvPr>
                  <p:cNvCxnSpPr>
                    <a:cxnSpLocks/>
                  </p:cNvCxnSpPr>
                  <p:nvPr/>
                </p:nvCxnSpPr>
                <p:spPr bwMode="auto">
                  <a:xfrm rot="10800000" flipH="1">
                    <a:off x="5458290" y="1877208"/>
                    <a:ext cx="463352" cy="14841"/>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cxnSp>
                <p:nvCxnSpPr>
                  <p:cNvPr id="99" name="Straight Arrow Connector 98">
                    <a:extLst>
                      <a:ext uri="{FF2B5EF4-FFF2-40B4-BE49-F238E27FC236}">
                        <a16:creationId xmlns:a16="http://schemas.microsoft.com/office/drawing/2014/main" id="{10FEE8C5-5898-B64B-8674-6EF458CF88F8}"/>
                      </a:ext>
                    </a:extLst>
                  </p:cNvPr>
                  <p:cNvCxnSpPr>
                    <a:cxnSpLocks/>
                  </p:cNvCxnSpPr>
                  <p:nvPr/>
                </p:nvCxnSpPr>
                <p:spPr bwMode="auto">
                  <a:xfrm rot="10800000" flipH="1">
                    <a:off x="5458290" y="1450090"/>
                    <a:ext cx="3741" cy="441959"/>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grpSp>
            <p:cxnSp>
              <p:nvCxnSpPr>
                <p:cNvPr id="97" name="Straight Arrow Connector 96">
                  <a:extLst>
                    <a:ext uri="{FF2B5EF4-FFF2-40B4-BE49-F238E27FC236}">
                      <a16:creationId xmlns:a16="http://schemas.microsoft.com/office/drawing/2014/main" id="{5A341945-5677-2C41-92D5-37F478F523CD}"/>
                    </a:ext>
                  </a:extLst>
                </p:cNvPr>
                <p:cNvCxnSpPr>
                  <a:cxnSpLocks/>
                </p:cNvCxnSpPr>
                <p:nvPr/>
              </p:nvCxnSpPr>
              <p:spPr bwMode="auto">
                <a:xfrm rot="13500000" flipV="1">
                  <a:off x="3465338" y="1632020"/>
                  <a:ext cx="0" cy="503865"/>
                </a:xfrm>
                <a:prstGeom prst="straightConnector1">
                  <a:avLst/>
                </a:prstGeom>
                <a:solidFill>
                  <a:schemeClr val="accent1"/>
                </a:solidFill>
                <a:ln w="25400" cap="flat" cmpd="sng" algn="ctr">
                  <a:solidFill>
                    <a:srgbClr val="FF0000"/>
                  </a:solidFill>
                  <a:prstDash val="solid"/>
                  <a:round/>
                  <a:headEnd type="none" w="med" len="med"/>
                  <a:tailEnd type="triangle" w="lg" len="lg"/>
                </a:ln>
                <a:effectLst/>
              </p:spPr>
            </p:cxnSp>
          </p:grpSp>
          <p:sp>
            <p:nvSpPr>
              <p:cNvPr id="95" name="Oval 94">
                <a:extLst>
                  <a:ext uri="{FF2B5EF4-FFF2-40B4-BE49-F238E27FC236}">
                    <a16:creationId xmlns:a16="http://schemas.microsoft.com/office/drawing/2014/main" id="{720D9E92-6447-2445-A253-AE8AEC339C09}"/>
                  </a:ext>
                </a:extLst>
              </p:cNvPr>
              <p:cNvSpPr/>
              <p:nvPr/>
            </p:nvSpPr>
            <p:spPr>
              <a:xfrm>
                <a:off x="3643201" y="1617205"/>
                <a:ext cx="80907" cy="101219"/>
              </a:xfrm>
              <a:prstGeom prst="ellipse">
                <a:avLst/>
              </a:prstGeom>
              <a:solidFill>
                <a:schemeClr val="accent2">
                  <a:lumMod val="60000"/>
                  <a:lumOff val="40000"/>
                </a:scheme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sp>
          <p:nvSpPr>
            <p:cNvPr id="107" name="Rectangle 6">
              <a:extLst>
                <a:ext uri="{FF2B5EF4-FFF2-40B4-BE49-F238E27FC236}">
                  <a16:creationId xmlns:a16="http://schemas.microsoft.com/office/drawing/2014/main" id="{B601CBFE-1841-B746-B968-EAB8A0739B17}"/>
                </a:ext>
              </a:extLst>
            </p:cNvPr>
            <p:cNvSpPr>
              <a:spLocks noChangeArrowheads="1"/>
            </p:cNvSpPr>
            <p:nvPr/>
          </p:nvSpPr>
          <p:spPr bwMode="auto">
            <a:xfrm>
              <a:off x="5168747" y="2941435"/>
              <a:ext cx="714046" cy="369332"/>
            </a:xfrm>
            <a:prstGeom prst="rect">
              <a:avLst/>
            </a:prstGeom>
            <a:noFill/>
            <a:ln w="9525">
              <a:noFill/>
              <a:miter lim="800000"/>
              <a:headEnd/>
              <a:tailEnd/>
            </a:ln>
          </p:spPr>
          <p:txBody>
            <a:bodyPr wrap="square" anchor="ctr">
              <a:prstTxWarp prst="textNoShape">
                <a:avLst/>
              </a:prstTxWarp>
              <a:spAutoFit/>
            </a:bodyPr>
            <a:lstStyle/>
            <a:p>
              <a:pPr algn="ctr"/>
              <a:r>
                <a:rPr lang="en-US" sz="1800" i="1" dirty="0">
                  <a:solidFill>
                    <a:srgbClr val="FF0000"/>
                  </a:solidFill>
                  <a:ea typeface="Times New Roman" pitchFamily="-84" charset="0"/>
                  <a:cs typeface="Helvetica"/>
                </a:rPr>
                <a:t>E</a:t>
              </a:r>
              <a:r>
                <a:rPr lang="en-US" sz="1800" i="1" baseline="-25000" dirty="0">
                  <a:solidFill>
                    <a:srgbClr val="FF0000"/>
                  </a:solidFill>
                  <a:ea typeface="Times New Roman" pitchFamily="-84" charset="0"/>
                  <a:cs typeface="Helvetica"/>
                </a:rPr>
                <a:t>t</a:t>
              </a:r>
              <a:endParaRPr lang="en-US" sz="1800" i="1" baseline="-25000" dirty="0">
                <a:solidFill>
                  <a:srgbClr val="FF0000"/>
                </a:solidFill>
                <a:latin typeface="+mn-lt"/>
                <a:ea typeface="Times New Roman" pitchFamily="-84" charset="0"/>
                <a:cs typeface="Helvetica"/>
              </a:endParaRPr>
            </a:p>
          </p:txBody>
        </p:sp>
      </p:grpSp>
      <p:pic>
        <p:nvPicPr>
          <p:cNvPr id="8" name="Picture 7">
            <a:extLst>
              <a:ext uri="{FF2B5EF4-FFF2-40B4-BE49-F238E27FC236}">
                <a16:creationId xmlns:a16="http://schemas.microsoft.com/office/drawing/2014/main" id="{B511A9C3-FB8F-A44F-ADC1-EA7A7F5B478B}"/>
              </a:ext>
            </a:extLst>
          </p:cNvPr>
          <p:cNvPicPr>
            <a:picLocks noChangeAspect="1"/>
          </p:cNvPicPr>
          <p:nvPr/>
        </p:nvPicPr>
        <p:blipFill>
          <a:blip r:embed="rId9"/>
          <a:stretch>
            <a:fillRect/>
          </a:stretch>
        </p:blipFill>
        <p:spPr>
          <a:xfrm>
            <a:off x="6945357" y="4807052"/>
            <a:ext cx="1790700" cy="266700"/>
          </a:xfrm>
          <a:prstGeom prst="rect">
            <a:avLst/>
          </a:prstGeom>
        </p:spPr>
      </p:pic>
      <p:pic>
        <p:nvPicPr>
          <p:cNvPr id="11" name="Picture 10">
            <a:extLst>
              <a:ext uri="{FF2B5EF4-FFF2-40B4-BE49-F238E27FC236}">
                <a16:creationId xmlns:a16="http://schemas.microsoft.com/office/drawing/2014/main" id="{B26DE628-C367-3446-8CAA-4BE2B634BB0C}"/>
              </a:ext>
            </a:extLst>
          </p:cNvPr>
          <p:cNvPicPr>
            <a:picLocks noChangeAspect="1"/>
          </p:cNvPicPr>
          <p:nvPr/>
        </p:nvPicPr>
        <p:blipFill>
          <a:blip r:embed="rId10"/>
          <a:stretch>
            <a:fillRect/>
          </a:stretch>
        </p:blipFill>
        <p:spPr>
          <a:xfrm>
            <a:off x="4672057" y="5465522"/>
            <a:ext cx="4064000" cy="279400"/>
          </a:xfrm>
          <a:prstGeom prst="rect">
            <a:avLst/>
          </a:prstGeom>
        </p:spPr>
      </p:pic>
    </p:spTree>
    <p:extLst>
      <p:ext uri="{BB962C8B-B14F-4D97-AF65-F5344CB8AC3E}">
        <p14:creationId xmlns:p14="http://schemas.microsoft.com/office/powerpoint/2010/main" val="203419927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a:t>
            </a:r>
            <a:r>
              <a:rPr lang="en-US" sz="2000" i="1" dirty="0" err="1">
                <a:latin typeface="Baskerville"/>
                <a:cs typeface="Baskerville"/>
              </a:rPr>
              <a:t>Sarri</a:t>
            </a:r>
            <a:endParaRPr lang="en-US" sz="2000" i="1" dirty="0">
              <a:latin typeface="Baskerville"/>
              <a:cs typeface="Baskerville"/>
            </a:endParaRPr>
          </a:p>
        </p:txBody>
      </p:sp>
      <p:pic>
        <p:nvPicPr>
          <p:cNvPr id="21" name="Picture 20"/>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55" name="Rectangle 6">
            <a:extLst>
              <a:ext uri="{FF2B5EF4-FFF2-40B4-BE49-F238E27FC236}">
                <a16:creationId xmlns:a16="http://schemas.microsoft.com/office/drawing/2014/main" id="{5DB05E1E-733A-D24A-A58A-FD08A71586F5}"/>
              </a:ext>
            </a:extLst>
          </p:cNvPr>
          <p:cNvSpPr>
            <a:spLocks noChangeArrowheads="1"/>
          </p:cNvSpPr>
          <p:nvPr/>
        </p:nvSpPr>
        <p:spPr bwMode="auto">
          <a:xfrm>
            <a:off x="234683" y="921830"/>
            <a:ext cx="8695945" cy="400110"/>
          </a:xfrm>
          <a:prstGeom prst="rect">
            <a:avLst/>
          </a:prstGeom>
          <a:noFill/>
          <a:ln w="9525">
            <a:noFill/>
            <a:miter lim="800000"/>
            <a:headEnd/>
            <a:tailEnd/>
          </a:ln>
        </p:spPr>
        <p:txBody>
          <a:bodyPr wrap="square" anchor="ctr">
            <a:prstTxWarp prst="textNoShape">
              <a:avLst/>
            </a:prstTxWarp>
            <a:spAutoFit/>
          </a:bodyPr>
          <a:lstStyle/>
          <a:p>
            <a:r>
              <a:rPr lang="en-US" sz="2000" dirty="0">
                <a:ea typeface="Times New Roman" pitchFamily="-84" charset="0"/>
                <a:cs typeface="Helvetica"/>
              </a:rPr>
              <a:t>Substituting                                         into</a:t>
            </a:r>
          </a:p>
        </p:txBody>
      </p:sp>
      <p:sp>
        <p:nvSpPr>
          <p:cNvPr id="56" name="Rectangle 6">
            <a:extLst>
              <a:ext uri="{FF2B5EF4-FFF2-40B4-BE49-F238E27FC236}">
                <a16:creationId xmlns:a16="http://schemas.microsoft.com/office/drawing/2014/main" id="{C387445E-8957-8944-A1E8-CE702E0C9C6A}"/>
              </a:ext>
            </a:extLst>
          </p:cNvPr>
          <p:cNvSpPr>
            <a:spLocks noChangeArrowheads="1"/>
          </p:cNvSpPr>
          <p:nvPr/>
        </p:nvSpPr>
        <p:spPr bwMode="auto">
          <a:xfrm>
            <a:off x="176936" y="3585660"/>
            <a:ext cx="4586954" cy="1015663"/>
          </a:xfrm>
          <a:prstGeom prst="rect">
            <a:avLst/>
          </a:prstGeom>
          <a:noFill/>
          <a:ln w="9525">
            <a:noFill/>
            <a:miter lim="800000"/>
            <a:headEnd/>
            <a:tailEnd/>
          </a:ln>
        </p:spPr>
        <p:txBody>
          <a:bodyPr wrap="square" anchor="ctr">
            <a:prstTxWarp prst="textNoShape">
              <a:avLst/>
            </a:prstTxWarp>
            <a:spAutoFit/>
          </a:bodyPr>
          <a:lstStyle/>
          <a:p>
            <a:r>
              <a:rPr lang="en-US" sz="2000" dirty="0">
                <a:ea typeface="Times New Roman" pitchFamily="-84" charset="0"/>
                <a:cs typeface="Helvetica"/>
              </a:rPr>
              <a:t>We can now substitute this into our expression for the electric field component parallel with the interface: </a:t>
            </a:r>
          </a:p>
        </p:txBody>
      </p:sp>
      <p:sp>
        <p:nvSpPr>
          <p:cNvPr id="62" name="TextBox 61">
            <a:extLst>
              <a:ext uri="{FF2B5EF4-FFF2-40B4-BE49-F238E27FC236}">
                <a16:creationId xmlns:a16="http://schemas.microsoft.com/office/drawing/2014/main" id="{B6D03E6C-6EB5-E843-B81B-D9FA40483292}"/>
              </a:ext>
            </a:extLst>
          </p:cNvPr>
          <p:cNvSpPr txBox="1"/>
          <p:nvPr/>
        </p:nvSpPr>
        <p:spPr>
          <a:xfrm>
            <a:off x="-1" y="-9176"/>
            <a:ext cx="9143999" cy="646331"/>
          </a:xfrm>
          <a:prstGeom prst="rect">
            <a:avLst/>
          </a:prstGeom>
          <a:noFill/>
        </p:spPr>
        <p:txBody>
          <a:bodyPr wrap="square" rtlCol="0">
            <a:spAutoFit/>
          </a:bodyPr>
          <a:lstStyle/>
          <a:p>
            <a:pPr algn="ctr"/>
            <a:r>
              <a:rPr lang="en-US" sz="3600" dirty="0">
                <a:solidFill>
                  <a:schemeClr val="tx1">
                    <a:lumMod val="75000"/>
                    <a:lumOff val="25000"/>
                  </a:schemeClr>
                </a:solidFill>
                <a:latin typeface="Baskerville"/>
                <a:cs typeface="Baskerville"/>
              </a:rPr>
              <a:t>Fresnel reflectivity equations: P-</a:t>
            </a:r>
            <a:r>
              <a:rPr lang="en-US" sz="3600" dirty="0" err="1">
                <a:solidFill>
                  <a:schemeClr val="tx1">
                    <a:lumMod val="75000"/>
                    <a:lumOff val="25000"/>
                  </a:schemeClr>
                </a:solidFill>
                <a:latin typeface="Baskerville"/>
                <a:cs typeface="Baskerville"/>
              </a:rPr>
              <a:t>polarisation</a:t>
            </a:r>
            <a:endParaRPr lang="en-US" sz="3600" dirty="0">
              <a:solidFill>
                <a:schemeClr val="tx1">
                  <a:lumMod val="75000"/>
                  <a:lumOff val="25000"/>
                </a:schemeClr>
              </a:solidFill>
              <a:latin typeface="Baskerville"/>
              <a:cs typeface="Baskerville"/>
            </a:endParaRPr>
          </a:p>
        </p:txBody>
      </p:sp>
      <p:pic>
        <p:nvPicPr>
          <p:cNvPr id="61" name="Picture 60">
            <a:extLst>
              <a:ext uri="{FF2B5EF4-FFF2-40B4-BE49-F238E27FC236}">
                <a16:creationId xmlns:a16="http://schemas.microsoft.com/office/drawing/2014/main" id="{DA2DC962-6B52-4248-A215-F49712558693}"/>
              </a:ext>
            </a:extLst>
          </p:cNvPr>
          <p:cNvPicPr>
            <a:picLocks noChangeAspect="1"/>
          </p:cNvPicPr>
          <p:nvPr/>
        </p:nvPicPr>
        <p:blipFill>
          <a:blip r:embed="rId4"/>
          <a:stretch>
            <a:fillRect/>
          </a:stretch>
        </p:blipFill>
        <p:spPr>
          <a:xfrm>
            <a:off x="4903064" y="3932510"/>
            <a:ext cx="4064000" cy="279400"/>
          </a:xfrm>
          <a:prstGeom prst="rect">
            <a:avLst/>
          </a:prstGeom>
        </p:spPr>
      </p:pic>
      <p:pic>
        <p:nvPicPr>
          <p:cNvPr id="8" name="Picture 7">
            <a:extLst>
              <a:ext uri="{FF2B5EF4-FFF2-40B4-BE49-F238E27FC236}">
                <a16:creationId xmlns:a16="http://schemas.microsoft.com/office/drawing/2014/main" id="{E34696E4-CAFE-3146-824B-466DE8AA83FF}"/>
              </a:ext>
            </a:extLst>
          </p:cNvPr>
          <p:cNvPicPr>
            <a:picLocks noChangeAspect="1"/>
          </p:cNvPicPr>
          <p:nvPr/>
        </p:nvPicPr>
        <p:blipFill>
          <a:blip r:embed="rId5"/>
          <a:stretch>
            <a:fillRect/>
          </a:stretch>
        </p:blipFill>
        <p:spPr>
          <a:xfrm>
            <a:off x="2039725" y="754121"/>
            <a:ext cx="1422400" cy="723900"/>
          </a:xfrm>
          <a:prstGeom prst="rect">
            <a:avLst/>
          </a:prstGeom>
        </p:spPr>
      </p:pic>
      <p:pic>
        <p:nvPicPr>
          <p:cNvPr id="63" name="Picture 62">
            <a:extLst>
              <a:ext uri="{FF2B5EF4-FFF2-40B4-BE49-F238E27FC236}">
                <a16:creationId xmlns:a16="http://schemas.microsoft.com/office/drawing/2014/main" id="{96C49D65-C6A2-974C-9EEE-81135EB6371A}"/>
              </a:ext>
            </a:extLst>
          </p:cNvPr>
          <p:cNvPicPr>
            <a:picLocks noChangeAspect="1"/>
          </p:cNvPicPr>
          <p:nvPr/>
        </p:nvPicPr>
        <p:blipFill>
          <a:blip r:embed="rId6"/>
          <a:stretch>
            <a:fillRect/>
          </a:stretch>
        </p:blipFill>
        <p:spPr>
          <a:xfrm>
            <a:off x="5115451" y="982721"/>
            <a:ext cx="1790700" cy="266700"/>
          </a:xfrm>
          <a:prstGeom prst="rect">
            <a:avLst/>
          </a:prstGeom>
        </p:spPr>
      </p:pic>
      <p:pic>
        <p:nvPicPr>
          <p:cNvPr id="10" name="Picture 9">
            <a:extLst>
              <a:ext uri="{FF2B5EF4-FFF2-40B4-BE49-F238E27FC236}">
                <a16:creationId xmlns:a16="http://schemas.microsoft.com/office/drawing/2014/main" id="{C1220828-134C-7E45-98AE-F6324D300A8A}"/>
              </a:ext>
            </a:extLst>
          </p:cNvPr>
          <p:cNvPicPr>
            <a:picLocks noChangeAspect="1"/>
          </p:cNvPicPr>
          <p:nvPr/>
        </p:nvPicPr>
        <p:blipFill>
          <a:blip r:embed="rId7"/>
          <a:stretch>
            <a:fillRect/>
          </a:stretch>
        </p:blipFill>
        <p:spPr>
          <a:xfrm>
            <a:off x="3009573" y="1811253"/>
            <a:ext cx="2908300" cy="635000"/>
          </a:xfrm>
          <a:prstGeom prst="rect">
            <a:avLst/>
          </a:prstGeom>
        </p:spPr>
      </p:pic>
      <p:pic>
        <p:nvPicPr>
          <p:cNvPr id="11" name="Picture 10">
            <a:extLst>
              <a:ext uri="{FF2B5EF4-FFF2-40B4-BE49-F238E27FC236}">
                <a16:creationId xmlns:a16="http://schemas.microsoft.com/office/drawing/2014/main" id="{ABDBC4A1-AAC1-1645-91CC-7AED7B2F8B65}"/>
              </a:ext>
            </a:extLst>
          </p:cNvPr>
          <p:cNvPicPr>
            <a:picLocks noChangeAspect="1"/>
          </p:cNvPicPr>
          <p:nvPr/>
        </p:nvPicPr>
        <p:blipFill>
          <a:blip r:embed="rId8"/>
          <a:stretch>
            <a:fillRect/>
          </a:stretch>
        </p:blipFill>
        <p:spPr>
          <a:xfrm>
            <a:off x="3282623" y="2799432"/>
            <a:ext cx="2362200" cy="609600"/>
          </a:xfrm>
          <a:prstGeom prst="rect">
            <a:avLst/>
          </a:prstGeom>
        </p:spPr>
      </p:pic>
      <p:pic>
        <p:nvPicPr>
          <p:cNvPr id="24" name="Picture 23">
            <a:extLst>
              <a:ext uri="{FF2B5EF4-FFF2-40B4-BE49-F238E27FC236}">
                <a16:creationId xmlns:a16="http://schemas.microsoft.com/office/drawing/2014/main" id="{639B6F16-897F-E142-9642-99E0DD1BB3E1}"/>
              </a:ext>
            </a:extLst>
          </p:cNvPr>
          <p:cNvPicPr>
            <a:picLocks noChangeAspect="1"/>
          </p:cNvPicPr>
          <p:nvPr/>
        </p:nvPicPr>
        <p:blipFill>
          <a:blip r:embed="rId9"/>
          <a:stretch>
            <a:fillRect/>
          </a:stretch>
        </p:blipFill>
        <p:spPr>
          <a:xfrm>
            <a:off x="1845805" y="4890350"/>
            <a:ext cx="5473700" cy="609600"/>
          </a:xfrm>
          <a:prstGeom prst="rect">
            <a:avLst/>
          </a:prstGeom>
        </p:spPr>
      </p:pic>
    </p:spTree>
    <p:extLst>
      <p:ext uri="{BB962C8B-B14F-4D97-AF65-F5344CB8AC3E}">
        <p14:creationId xmlns:p14="http://schemas.microsoft.com/office/powerpoint/2010/main" val="156314007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a:t>
            </a:r>
            <a:r>
              <a:rPr lang="en-US" sz="2000" i="1" dirty="0" err="1">
                <a:latin typeface="Baskerville"/>
                <a:cs typeface="Baskerville"/>
              </a:rPr>
              <a:t>Sarri</a:t>
            </a:r>
            <a:endParaRPr lang="en-US" sz="2000" i="1" dirty="0">
              <a:latin typeface="Baskerville"/>
              <a:cs typeface="Baskerville"/>
            </a:endParaRPr>
          </a:p>
        </p:txBody>
      </p:sp>
      <p:pic>
        <p:nvPicPr>
          <p:cNvPr id="21" name="Picture 20"/>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56" name="Rectangle 6">
            <a:extLst>
              <a:ext uri="{FF2B5EF4-FFF2-40B4-BE49-F238E27FC236}">
                <a16:creationId xmlns:a16="http://schemas.microsoft.com/office/drawing/2014/main" id="{C387445E-8957-8944-A1E8-CE702E0C9C6A}"/>
              </a:ext>
            </a:extLst>
          </p:cNvPr>
          <p:cNvSpPr>
            <a:spLocks noChangeArrowheads="1"/>
          </p:cNvSpPr>
          <p:nvPr/>
        </p:nvSpPr>
        <p:spPr bwMode="auto">
          <a:xfrm>
            <a:off x="135611" y="3139154"/>
            <a:ext cx="8526441" cy="1323439"/>
          </a:xfrm>
          <a:prstGeom prst="rect">
            <a:avLst/>
          </a:prstGeom>
          <a:noFill/>
          <a:ln w="9525">
            <a:noFill/>
            <a:miter lim="800000"/>
            <a:headEnd/>
            <a:tailEnd/>
          </a:ln>
        </p:spPr>
        <p:txBody>
          <a:bodyPr wrap="square" anchor="ctr">
            <a:prstTxWarp prst="textNoShape">
              <a:avLst/>
            </a:prstTxWarp>
            <a:spAutoFit/>
          </a:bodyPr>
          <a:lstStyle/>
          <a:p>
            <a:r>
              <a:rPr lang="en-US" sz="2000" dirty="0">
                <a:ea typeface="Times New Roman" pitchFamily="-84" charset="0"/>
                <a:cs typeface="Helvetica"/>
              </a:rPr>
              <a:t>Relative magnitude of the reflected electric field when the incident electric field:</a:t>
            </a:r>
          </a:p>
          <a:p>
            <a:r>
              <a:rPr lang="en-US" sz="2000" dirty="0">
                <a:ea typeface="Times New Roman" pitchFamily="-84" charset="0"/>
                <a:cs typeface="Helvetica"/>
              </a:rPr>
              <a:t>- Has components perpendicular with the interface</a:t>
            </a:r>
          </a:p>
          <a:p>
            <a:r>
              <a:rPr lang="en-US" sz="2000" dirty="0">
                <a:ea typeface="Times New Roman" pitchFamily="-84" charset="0"/>
                <a:cs typeface="Helvetica"/>
              </a:rPr>
              <a:t>- Is </a:t>
            </a:r>
            <a:r>
              <a:rPr lang="en-US" sz="2000" b="1" dirty="0">
                <a:ea typeface="Times New Roman" pitchFamily="-84" charset="0"/>
                <a:cs typeface="Helvetica"/>
              </a:rPr>
              <a:t>parallel to the plane of incidence</a:t>
            </a:r>
          </a:p>
          <a:p>
            <a:r>
              <a:rPr lang="en-US" sz="2000" dirty="0">
                <a:ea typeface="Times New Roman" pitchFamily="-84" charset="0"/>
                <a:cs typeface="Helvetica"/>
              </a:rPr>
              <a:t>- Is p-polarized.</a:t>
            </a:r>
          </a:p>
        </p:txBody>
      </p:sp>
      <p:sp>
        <p:nvSpPr>
          <p:cNvPr id="57" name="Rectangle 6">
            <a:extLst>
              <a:ext uri="{FF2B5EF4-FFF2-40B4-BE49-F238E27FC236}">
                <a16:creationId xmlns:a16="http://schemas.microsoft.com/office/drawing/2014/main" id="{2264F61D-04C8-F24F-9A16-7F0A5BF98EC2}"/>
              </a:ext>
            </a:extLst>
          </p:cNvPr>
          <p:cNvSpPr>
            <a:spLocks noChangeArrowheads="1"/>
          </p:cNvSpPr>
          <p:nvPr/>
        </p:nvSpPr>
        <p:spPr bwMode="auto">
          <a:xfrm>
            <a:off x="136761" y="841010"/>
            <a:ext cx="8695946" cy="400110"/>
          </a:xfrm>
          <a:prstGeom prst="rect">
            <a:avLst/>
          </a:prstGeom>
          <a:noFill/>
          <a:ln w="9525">
            <a:noFill/>
            <a:miter lim="800000"/>
            <a:headEnd/>
            <a:tailEnd/>
          </a:ln>
        </p:spPr>
        <p:txBody>
          <a:bodyPr wrap="square" anchor="ctr">
            <a:prstTxWarp prst="textNoShape">
              <a:avLst/>
            </a:prstTxWarp>
            <a:spAutoFit/>
          </a:bodyPr>
          <a:lstStyle/>
          <a:p>
            <a:r>
              <a:rPr lang="en-US" sz="2000" dirty="0">
                <a:ea typeface="Times New Roman" pitchFamily="-84" charset="0"/>
                <a:cs typeface="Helvetica"/>
              </a:rPr>
              <a:t>Now we can separate </a:t>
            </a:r>
            <a:r>
              <a:rPr lang="en-US" sz="2000" i="1" dirty="0" err="1">
                <a:ea typeface="Times New Roman" pitchFamily="-84" charset="0"/>
                <a:cs typeface="Helvetica"/>
              </a:rPr>
              <a:t>E</a:t>
            </a:r>
            <a:r>
              <a:rPr lang="en-US" sz="2000" i="1" baseline="-25000" dirty="0" err="1">
                <a:ea typeface="Times New Roman" pitchFamily="-84" charset="0"/>
                <a:cs typeface="Helvetica"/>
              </a:rPr>
              <a:t>i</a:t>
            </a:r>
            <a:r>
              <a:rPr lang="en-US" sz="2000" dirty="0">
                <a:ea typeface="Times New Roman" pitchFamily="-84" charset="0"/>
                <a:cs typeface="Helvetica"/>
              </a:rPr>
              <a:t> and </a:t>
            </a:r>
            <a:r>
              <a:rPr lang="en-US" sz="2000" i="1" dirty="0">
                <a:ea typeface="Times New Roman" pitchFamily="-84" charset="0"/>
                <a:cs typeface="Helvetica"/>
              </a:rPr>
              <a:t>E</a:t>
            </a:r>
            <a:r>
              <a:rPr lang="en-US" sz="2000" i="1" baseline="-25000" dirty="0">
                <a:ea typeface="Times New Roman" pitchFamily="-84" charset="0"/>
                <a:cs typeface="Helvetica"/>
              </a:rPr>
              <a:t>r</a:t>
            </a:r>
            <a:r>
              <a:rPr lang="en-US" sz="2000" dirty="0">
                <a:ea typeface="Times New Roman" pitchFamily="-84" charset="0"/>
                <a:cs typeface="Helvetica"/>
              </a:rPr>
              <a:t> as we did before:</a:t>
            </a:r>
          </a:p>
        </p:txBody>
      </p:sp>
      <p:sp>
        <p:nvSpPr>
          <p:cNvPr id="62" name="Rectangle 61">
            <a:extLst>
              <a:ext uri="{FF2B5EF4-FFF2-40B4-BE49-F238E27FC236}">
                <a16:creationId xmlns:a16="http://schemas.microsoft.com/office/drawing/2014/main" id="{4F6D5600-719E-E24C-87F5-FEFFDE69D9E8}"/>
              </a:ext>
            </a:extLst>
          </p:cNvPr>
          <p:cNvSpPr/>
          <p:nvPr/>
        </p:nvSpPr>
        <p:spPr>
          <a:xfrm>
            <a:off x="2666639" y="4607056"/>
            <a:ext cx="3810723" cy="1123320"/>
          </a:xfrm>
          <a:prstGeom prst="rect">
            <a:avLst/>
          </a:prstGeom>
          <a:ln w="25400">
            <a:solidFill>
              <a:schemeClr val="tx1"/>
            </a:solidFill>
            <a:prstDash val="sysDash"/>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55" name="TextBox 54">
            <a:extLst>
              <a:ext uri="{FF2B5EF4-FFF2-40B4-BE49-F238E27FC236}">
                <a16:creationId xmlns:a16="http://schemas.microsoft.com/office/drawing/2014/main" id="{CA974193-4A4A-F04B-8DEC-F1B6384C79C1}"/>
              </a:ext>
            </a:extLst>
          </p:cNvPr>
          <p:cNvSpPr txBox="1"/>
          <p:nvPr/>
        </p:nvSpPr>
        <p:spPr>
          <a:xfrm>
            <a:off x="-1" y="-9176"/>
            <a:ext cx="9143999" cy="646331"/>
          </a:xfrm>
          <a:prstGeom prst="rect">
            <a:avLst/>
          </a:prstGeom>
          <a:noFill/>
        </p:spPr>
        <p:txBody>
          <a:bodyPr wrap="square" rtlCol="0">
            <a:spAutoFit/>
          </a:bodyPr>
          <a:lstStyle/>
          <a:p>
            <a:pPr algn="ctr"/>
            <a:r>
              <a:rPr lang="en-US" sz="3600" dirty="0">
                <a:solidFill>
                  <a:schemeClr val="tx1">
                    <a:lumMod val="75000"/>
                    <a:lumOff val="25000"/>
                  </a:schemeClr>
                </a:solidFill>
                <a:latin typeface="Baskerville"/>
                <a:cs typeface="Baskerville"/>
              </a:rPr>
              <a:t>Fresnel reflectivity equations: P-</a:t>
            </a:r>
            <a:r>
              <a:rPr lang="en-US" sz="3600" dirty="0" err="1">
                <a:solidFill>
                  <a:schemeClr val="tx1">
                    <a:lumMod val="75000"/>
                    <a:lumOff val="25000"/>
                  </a:schemeClr>
                </a:solidFill>
                <a:latin typeface="Baskerville"/>
                <a:cs typeface="Baskerville"/>
              </a:rPr>
              <a:t>polarisation</a:t>
            </a:r>
            <a:endParaRPr lang="en-US" sz="3600" dirty="0">
              <a:solidFill>
                <a:schemeClr val="tx1">
                  <a:lumMod val="75000"/>
                  <a:lumOff val="25000"/>
                </a:schemeClr>
              </a:solidFill>
              <a:latin typeface="Baskerville"/>
              <a:cs typeface="Baskerville"/>
            </a:endParaRPr>
          </a:p>
        </p:txBody>
      </p:sp>
      <p:pic>
        <p:nvPicPr>
          <p:cNvPr id="2" name="Picture 1">
            <a:extLst>
              <a:ext uri="{FF2B5EF4-FFF2-40B4-BE49-F238E27FC236}">
                <a16:creationId xmlns:a16="http://schemas.microsoft.com/office/drawing/2014/main" id="{5B112292-F2BF-3842-BCC6-972F0E631A51}"/>
              </a:ext>
            </a:extLst>
          </p:cNvPr>
          <p:cNvPicPr>
            <a:picLocks noChangeAspect="1"/>
          </p:cNvPicPr>
          <p:nvPr/>
        </p:nvPicPr>
        <p:blipFill>
          <a:blip r:embed="rId4"/>
          <a:stretch>
            <a:fillRect/>
          </a:stretch>
        </p:blipFill>
        <p:spPr>
          <a:xfrm>
            <a:off x="1732250" y="1348590"/>
            <a:ext cx="6413500" cy="609600"/>
          </a:xfrm>
          <a:prstGeom prst="rect">
            <a:avLst/>
          </a:prstGeom>
        </p:spPr>
      </p:pic>
      <p:pic>
        <p:nvPicPr>
          <p:cNvPr id="14" name="Picture 13">
            <a:extLst>
              <a:ext uri="{FF2B5EF4-FFF2-40B4-BE49-F238E27FC236}">
                <a16:creationId xmlns:a16="http://schemas.microsoft.com/office/drawing/2014/main" id="{4FF35F17-0B47-A342-AE4D-39E1CFB6CE26}"/>
              </a:ext>
            </a:extLst>
          </p:cNvPr>
          <p:cNvPicPr>
            <a:picLocks noChangeAspect="1"/>
          </p:cNvPicPr>
          <p:nvPr/>
        </p:nvPicPr>
        <p:blipFill>
          <a:blip r:embed="rId5"/>
          <a:stretch>
            <a:fillRect/>
          </a:stretch>
        </p:blipFill>
        <p:spPr>
          <a:xfrm>
            <a:off x="2857500" y="4810910"/>
            <a:ext cx="3429000" cy="698500"/>
          </a:xfrm>
          <a:prstGeom prst="rect">
            <a:avLst/>
          </a:prstGeom>
        </p:spPr>
      </p:pic>
      <p:pic>
        <p:nvPicPr>
          <p:cNvPr id="22" name="Picture 21">
            <a:extLst>
              <a:ext uri="{FF2B5EF4-FFF2-40B4-BE49-F238E27FC236}">
                <a16:creationId xmlns:a16="http://schemas.microsoft.com/office/drawing/2014/main" id="{ECCD296B-6D56-A249-886B-D685FBAEBB27}"/>
              </a:ext>
            </a:extLst>
          </p:cNvPr>
          <p:cNvPicPr>
            <a:picLocks noChangeAspect="1"/>
          </p:cNvPicPr>
          <p:nvPr/>
        </p:nvPicPr>
        <p:blipFill>
          <a:blip r:embed="rId6"/>
          <a:stretch>
            <a:fillRect/>
          </a:stretch>
        </p:blipFill>
        <p:spPr>
          <a:xfrm>
            <a:off x="1217541" y="2268196"/>
            <a:ext cx="6781800" cy="317500"/>
          </a:xfrm>
          <a:prstGeom prst="rect">
            <a:avLst/>
          </a:prstGeom>
        </p:spPr>
      </p:pic>
    </p:spTree>
    <p:extLst>
      <p:ext uri="{BB962C8B-B14F-4D97-AF65-F5344CB8AC3E}">
        <p14:creationId xmlns:p14="http://schemas.microsoft.com/office/powerpoint/2010/main" val="52486709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a:t>
            </a:r>
            <a:r>
              <a:rPr lang="en-US" sz="2000" i="1" dirty="0" err="1">
                <a:latin typeface="Baskerville"/>
                <a:cs typeface="Baskerville"/>
              </a:rPr>
              <a:t>Sarri</a:t>
            </a:r>
            <a:endParaRPr lang="en-US" sz="2000" i="1" dirty="0">
              <a:latin typeface="Baskerville"/>
              <a:cs typeface="Baskerville"/>
            </a:endParaRPr>
          </a:p>
        </p:txBody>
      </p:sp>
      <p:pic>
        <p:nvPicPr>
          <p:cNvPr id="21" name="Picture 20"/>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55" name="Rectangle 6">
            <a:extLst>
              <a:ext uri="{FF2B5EF4-FFF2-40B4-BE49-F238E27FC236}">
                <a16:creationId xmlns:a16="http://schemas.microsoft.com/office/drawing/2014/main" id="{5DB05E1E-733A-D24A-A58A-FD08A71586F5}"/>
              </a:ext>
            </a:extLst>
          </p:cNvPr>
          <p:cNvSpPr>
            <a:spLocks noChangeArrowheads="1"/>
          </p:cNvSpPr>
          <p:nvPr/>
        </p:nvSpPr>
        <p:spPr bwMode="auto">
          <a:xfrm>
            <a:off x="136761" y="2936062"/>
            <a:ext cx="8695945" cy="400110"/>
          </a:xfrm>
          <a:prstGeom prst="rect">
            <a:avLst/>
          </a:prstGeom>
          <a:noFill/>
          <a:ln w="9525">
            <a:noFill/>
            <a:miter lim="800000"/>
            <a:headEnd/>
            <a:tailEnd/>
          </a:ln>
        </p:spPr>
        <p:txBody>
          <a:bodyPr wrap="square" anchor="ctr">
            <a:prstTxWarp prst="textNoShape">
              <a:avLst/>
            </a:prstTxWarp>
            <a:spAutoFit/>
          </a:bodyPr>
          <a:lstStyle/>
          <a:p>
            <a:r>
              <a:rPr lang="en-US" sz="2000" dirty="0">
                <a:ea typeface="Times New Roman" pitchFamily="-84" charset="0"/>
                <a:cs typeface="Helvetica"/>
              </a:rPr>
              <a:t>To give us,</a:t>
            </a:r>
          </a:p>
        </p:txBody>
      </p:sp>
      <p:sp>
        <p:nvSpPr>
          <p:cNvPr id="57" name="Rectangle 6">
            <a:extLst>
              <a:ext uri="{FF2B5EF4-FFF2-40B4-BE49-F238E27FC236}">
                <a16:creationId xmlns:a16="http://schemas.microsoft.com/office/drawing/2014/main" id="{2264F61D-04C8-F24F-9A16-7F0A5BF98EC2}"/>
              </a:ext>
            </a:extLst>
          </p:cNvPr>
          <p:cNvSpPr>
            <a:spLocks noChangeArrowheads="1"/>
          </p:cNvSpPr>
          <p:nvPr/>
        </p:nvSpPr>
        <p:spPr bwMode="auto">
          <a:xfrm>
            <a:off x="136761" y="687122"/>
            <a:ext cx="8695946" cy="707886"/>
          </a:xfrm>
          <a:prstGeom prst="rect">
            <a:avLst/>
          </a:prstGeom>
          <a:noFill/>
          <a:ln w="9525">
            <a:noFill/>
            <a:miter lim="800000"/>
            <a:headEnd/>
            <a:tailEnd/>
          </a:ln>
        </p:spPr>
        <p:txBody>
          <a:bodyPr wrap="square" anchor="ctr">
            <a:prstTxWarp prst="textNoShape">
              <a:avLst/>
            </a:prstTxWarp>
            <a:spAutoFit/>
          </a:bodyPr>
          <a:lstStyle/>
          <a:p>
            <a:r>
              <a:rPr lang="en-US" sz="2000" dirty="0">
                <a:ea typeface="Times New Roman" pitchFamily="-84" charset="0"/>
                <a:cs typeface="Helvetica"/>
              </a:rPr>
              <a:t>If we now return to our original expressions we can look at the transmitted electric field. </a:t>
            </a:r>
          </a:p>
        </p:txBody>
      </p:sp>
      <p:sp>
        <p:nvSpPr>
          <p:cNvPr id="61" name="Rectangle 6">
            <a:extLst>
              <a:ext uri="{FF2B5EF4-FFF2-40B4-BE49-F238E27FC236}">
                <a16:creationId xmlns:a16="http://schemas.microsoft.com/office/drawing/2014/main" id="{76973704-0D5F-B24E-8FF8-5755AADA7A1A}"/>
              </a:ext>
            </a:extLst>
          </p:cNvPr>
          <p:cNvSpPr>
            <a:spLocks noChangeArrowheads="1"/>
          </p:cNvSpPr>
          <p:nvPr/>
        </p:nvSpPr>
        <p:spPr bwMode="auto">
          <a:xfrm>
            <a:off x="180476" y="1729339"/>
            <a:ext cx="8695945" cy="707886"/>
          </a:xfrm>
          <a:prstGeom prst="rect">
            <a:avLst/>
          </a:prstGeom>
          <a:noFill/>
          <a:ln w="9525">
            <a:noFill/>
            <a:miter lim="800000"/>
            <a:headEnd/>
            <a:tailEnd/>
          </a:ln>
        </p:spPr>
        <p:txBody>
          <a:bodyPr wrap="square" anchor="ctr">
            <a:prstTxWarp prst="textNoShape">
              <a:avLst/>
            </a:prstTxWarp>
            <a:spAutoFit/>
          </a:bodyPr>
          <a:lstStyle/>
          <a:p>
            <a:r>
              <a:rPr lang="en-US" sz="2000" dirty="0">
                <a:ea typeface="Times New Roman" pitchFamily="-84" charset="0"/>
                <a:cs typeface="Helvetica"/>
              </a:rPr>
              <a:t>We can substitute this into our expression relating the transmitted and refracted rays.</a:t>
            </a:r>
          </a:p>
        </p:txBody>
      </p:sp>
      <p:sp>
        <p:nvSpPr>
          <p:cNvPr id="62" name="Rectangle 6">
            <a:extLst>
              <a:ext uri="{FF2B5EF4-FFF2-40B4-BE49-F238E27FC236}">
                <a16:creationId xmlns:a16="http://schemas.microsoft.com/office/drawing/2014/main" id="{A97563FE-1C31-FB43-AAF0-E719B706A692}"/>
              </a:ext>
            </a:extLst>
          </p:cNvPr>
          <p:cNvSpPr>
            <a:spLocks noChangeArrowheads="1"/>
          </p:cNvSpPr>
          <p:nvPr/>
        </p:nvSpPr>
        <p:spPr bwMode="auto">
          <a:xfrm>
            <a:off x="176593" y="3671303"/>
            <a:ext cx="8695945" cy="400110"/>
          </a:xfrm>
          <a:prstGeom prst="rect">
            <a:avLst/>
          </a:prstGeom>
          <a:noFill/>
          <a:ln w="9525">
            <a:noFill/>
            <a:miter lim="800000"/>
            <a:headEnd/>
            <a:tailEnd/>
          </a:ln>
        </p:spPr>
        <p:txBody>
          <a:bodyPr wrap="square" anchor="ctr">
            <a:prstTxWarp prst="textNoShape">
              <a:avLst/>
            </a:prstTxWarp>
            <a:spAutoFit/>
          </a:bodyPr>
          <a:lstStyle/>
          <a:p>
            <a:r>
              <a:rPr lang="en-US" sz="2000" dirty="0">
                <a:ea typeface="Times New Roman" pitchFamily="-84" charset="0"/>
                <a:cs typeface="Helvetica"/>
              </a:rPr>
              <a:t>Again gathering our terms for the incident and transmitted electric field:</a:t>
            </a:r>
          </a:p>
        </p:txBody>
      </p:sp>
      <p:sp>
        <p:nvSpPr>
          <p:cNvPr id="65" name="Rectangle 64">
            <a:extLst>
              <a:ext uri="{FF2B5EF4-FFF2-40B4-BE49-F238E27FC236}">
                <a16:creationId xmlns:a16="http://schemas.microsoft.com/office/drawing/2014/main" id="{3212E50E-B7BB-2D4C-898E-1D64BC8D54A9}"/>
              </a:ext>
            </a:extLst>
          </p:cNvPr>
          <p:cNvSpPr/>
          <p:nvPr/>
        </p:nvSpPr>
        <p:spPr>
          <a:xfrm>
            <a:off x="4812988" y="4918948"/>
            <a:ext cx="4148651" cy="1123320"/>
          </a:xfrm>
          <a:prstGeom prst="rect">
            <a:avLst/>
          </a:prstGeom>
          <a:ln w="25400">
            <a:solidFill>
              <a:schemeClr val="tx1"/>
            </a:solidFill>
            <a:prstDash val="sysDash"/>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66" name="Rectangle 6">
            <a:extLst>
              <a:ext uri="{FF2B5EF4-FFF2-40B4-BE49-F238E27FC236}">
                <a16:creationId xmlns:a16="http://schemas.microsoft.com/office/drawing/2014/main" id="{CF108DF3-FE5A-4949-B66C-C783067EAC30}"/>
              </a:ext>
            </a:extLst>
          </p:cNvPr>
          <p:cNvSpPr>
            <a:spLocks noChangeArrowheads="1"/>
          </p:cNvSpPr>
          <p:nvPr/>
        </p:nvSpPr>
        <p:spPr bwMode="auto">
          <a:xfrm>
            <a:off x="136761" y="5011315"/>
            <a:ext cx="4699985" cy="1015663"/>
          </a:xfrm>
          <a:prstGeom prst="rect">
            <a:avLst/>
          </a:prstGeom>
          <a:noFill/>
          <a:ln w="9525">
            <a:noFill/>
            <a:miter lim="800000"/>
            <a:headEnd/>
            <a:tailEnd/>
          </a:ln>
        </p:spPr>
        <p:txBody>
          <a:bodyPr wrap="square" anchor="ctr">
            <a:prstTxWarp prst="textNoShape">
              <a:avLst/>
            </a:prstTxWarp>
            <a:spAutoFit/>
          </a:bodyPr>
          <a:lstStyle/>
          <a:p>
            <a:r>
              <a:rPr lang="en-US" sz="2000" dirty="0">
                <a:ea typeface="Times New Roman" pitchFamily="-84" charset="0"/>
                <a:cs typeface="Helvetica"/>
              </a:rPr>
              <a:t>Relative magnitude of the transmitted electric field when the incident electric field is </a:t>
            </a:r>
            <a:r>
              <a:rPr lang="en-US" sz="2000" b="1" dirty="0">
                <a:ea typeface="Times New Roman" pitchFamily="-84" charset="0"/>
                <a:cs typeface="Helvetica"/>
              </a:rPr>
              <a:t>perpendicular to the plane of incidence</a:t>
            </a:r>
          </a:p>
        </p:txBody>
      </p:sp>
      <p:sp>
        <p:nvSpPr>
          <p:cNvPr id="56" name="TextBox 55">
            <a:extLst>
              <a:ext uri="{FF2B5EF4-FFF2-40B4-BE49-F238E27FC236}">
                <a16:creationId xmlns:a16="http://schemas.microsoft.com/office/drawing/2014/main" id="{1ADDA827-4FAF-AD49-96A2-266BF6A0532D}"/>
              </a:ext>
            </a:extLst>
          </p:cNvPr>
          <p:cNvSpPr txBox="1"/>
          <p:nvPr/>
        </p:nvSpPr>
        <p:spPr>
          <a:xfrm>
            <a:off x="-1" y="-9176"/>
            <a:ext cx="9143999" cy="646331"/>
          </a:xfrm>
          <a:prstGeom prst="rect">
            <a:avLst/>
          </a:prstGeom>
          <a:noFill/>
        </p:spPr>
        <p:txBody>
          <a:bodyPr wrap="square" rtlCol="0">
            <a:spAutoFit/>
          </a:bodyPr>
          <a:lstStyle/>
          <a:p>
            <a:pPr algn="ctr"/>
            <a:r>
              <a:rPr lang="en-US" sz="3600" dirty="0">
                <a:solidFill>
                  <a:schemeClr val="tx1">
                    <a:lumMod val="75000"/>
                    <a:lumOff val="25000"/>
                  </a:schemeClr>
                </a:solidFill>
                <a:latin typeface="Baskerville"/>
                <a:cs typeface="Baskerville"/>
              </a:rPr>
              <a:t>Fresnel reflectivity equations: P-</a:t>
            </a:r>
            <a:r>
              <a:rPr lang="en-US" sz="3600" dirty="0" err="1">
                <a:solidFill>
                  <a:schemeClr val="tx1">
                    <a:lumMod val="75000"/>
                    <a:lumOff val="25000"/>
                  </a:schemeClr>
                </a:solidFill>
                <a:latin typeface="Baskerville"/>
                <a:cs typeface="Baskerville"/>
              </a:rPr>
              <a:t>polarisation</a:t>
            </a:r>
            <a:endParaRPr lang="en-US" sz="3600" dirty="0">
              <a:solidFill>
                <a:schemeClr val="tx1">
                  <a:lumMod val="75000"/>
                  <a:lumOff val="25000"/>
                </a:schemeClr>
              </a:solidFill>
              <a:latin typeface="Baskerville"/>
              <a:cs typeface="Baskerville"/>
            </a:endParaRPr>
          </a:p>
        </p:txBody>
      </p:sp>
      <p:pic>
        <p:nvPicPr>
          <p:cNvPr id="2" name="Picture 1">
            <a:extLst>
              <a:ext uri="{FF2B5EF4-FFF2-40B4-BE49-F238E27FC236}">
                <a16:creationId xmlns:a16="http://schemas.microsoft.com/office/drawing/2014/main" id="{AF7F12DD-2FA8-2345-85F3-9E647C7D176B}"/>
              </a:ext>
            </a:extLst>
          </p:cNvPr>
          <p:cNvPicPr>
            <a:picLocks noChangeAspect="1"/>
          </p:cNvPicPr>
          <p:nvPr/>
        </p:nvPicPr>
        <p:blipFill>
          <a:blip r:embed="rId4"/>
          <a:stretch>
            <a:fillRect/>
          </a:stretch>
        </p:blipFill>
        <p:spPr>
          <a:xfrm>
            <a:off x="3370487" y="1209916"/>
            <a:ext cx="2159000" cy="609600"/>
          </a:xfrm>
          <a:prstGeom prst="rect">
            <a:avLst/>
          </a:prstGeom>
        </p:spPr>
      </p:pic>
      <p:pic>
        <p:nvPicPr>
          <p:cNvPr id="58" name="Picture 57">
            <a:extLst>
              <a:ext uri="{FF2B5EF4-FFF2-40B4-BE49-F238E27FC236}">
                <a16:creationId xmlns:a16="http://schemas.microsoft.com/office/drawing/2014/main" id="{569BEBF3-5FBA-1749-BCFF-72D855D1D4CD}"/>
              </a:ext>
            </a:extLst>
          </p:cNvPr>
          <p:cNvPicPr>
            <a:picLocks noChangeAspect="1"/>
          </p:cNvPicPr>
          <p:nvPr/>
        </p:nvPicPr>
        <p:blipFill>
          <a:blip r:embed="rId5"/>
          <a:stretch>
            <a:fillRect/>
          </a:stretch>
        </p:blipFill>
        <p:spPr>
          <a:xfrm>
            <a:off x="2612251" y="2356469"/>
            <a:ext cx="4064000" cy="279400"/>
          </a:xfrm>
          <a:prstGeom prst="rect">
            <a:avLst/>
          </a:prstGeom>
        </p:spPr>
      </p:pic>
      <p:pic>
        <p:nvPicPr>
          <p:cNvPr id="8" name="Picture 7">
            <a:extLst>
              <a:ext uri="{FF2B5EF4-FFF2-40B4-BE49-F238E27FC236}">
                <a16:creationId xmlns:a16="http://schemas.microsoft.com/office/drawing/2014/main" id="{835EAD48-E996-EF4F-9FE8-6C72370BCA02}"/>
              </a:ext>
            </a:extLst>
          </p:cNvPr>
          <p:cNvPicPr>
            <a:picLocks noChangeAspect="1"/>
          </p:cNvPicPr>
          <p:nvPr/>
        </p:nvPicPr>
        <p:blipFill>
          <a:blip r:embed="rId6"/>
          <a:stretch>
            <a:fillRect/>
          </a:stretch>
        </p:blipFill>
        <p:spPr>
          <a:xfrm>
            <a:off x="1814407" y="2892839"/>
            <a:ext cx="5626100" cy="749300"/>
          </a:xfrm>
          <a:prstGeom prst="rect">
            <a:avLst/>
          </a:prstGeom>
        </p:spPr>
      </p:pic>
      <p:pic>
        <p:nvPicPr>
          <p:cNvPr id="11" name="Picture 10">
            <a:extLst>
              <a:ext uri="{FF2B5EF4-FFF2-40B4-BE49-F238E27FC236}">
                <a16:creationId xmlns:a16="http://schemas.microsoft.com/office/drawing/2014/main" id="{E12C9D03-01E9-184F-AE91-33A36D7AB683}"/>
              </a:ext>
            </a:extLst>
          </p:cNvPr>
          <p:cNvPicPr>
            <a:picLocks noChangeAspect="1"/>
          </p:cNvPicPr>
          <p:nvPr/>
        </p:nvPicPr>
        <p:blipFill>
          <a:blip r:embed="rId7"/>
          <a:stretch>
            <a:fillRect/>
          </a:stretch>
        </p:blipFill>
        <p:spPr>
          <a:xfrm>
            <a:off x="2171547" y="4260168"/>
            <a:ext cx="5156200" cy="317500"/>
          </a:xfrm>
          <a:prstGeom prst="rect">
            <a:avLst/>
          </a:prstGeom>
        </p:spPr>
      </p:pic>
      <p:pic>
        <p:nvPicPr>
          <p:cNvPr id="12" name="Picture 11">
            <a:extLst>
              <a:ext uri="{FF2B5EF4-FFF2-40B4-BE49-F238E27FC236}">
                <a16:creationId xmlns:a16="http://schemas.microsoft.com/office/drawing/2014/main" id="{A89F4AF0-3E51-494E-ADE3-153B6918A3F4}"/>
              </a:ext>
            </a:extLst>
          </p:cNvPr>
          <p:cNvPicPr>
            <a:picLocks noChangeAspect="1"/>
          </p:cNvPicPr>
          <p:nvPr/>
        </p:nvPicPr>
        <p:blipFill>
          <a:blip r:embed="rId8"/>
          <a:stretch>
            <a:fillRect/>
          </a:stretch>
        </p:blipFill>
        <p:spPr>
          <a:xfrm>
            <a:off x="5185513" y="5119395"/>
            <a:ext cx="3403600" cy="698500"/>
          </a:xfrm>
          <a:prstGeom prst="rect">
            <a:avLst/>
          </a:prstGeom>
        </p:spPr>
      </p:pic>
    </p:spTree>
    <p:extLst>
      <p:ext uri="{BB962C8B-B14F-4D97-AF65-F5344CB8AC3E}">
        <p14:creationId xmlns:p14="http://schemas.microsoft.com/office/powerpoint/2010/main" val="230691995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646331"/>
          </a:xfrm>
          <a:prstGeom prst="rect">
            <a:avLst/>
          </a:prstGeom>
          <a:noFill/>
        </p:spPr>
        <p:txBody>
          <a:bodyPr wrap="square" rtlCol="0">
            <a:spAutoFit/>
          </a:bodyPr>
          <a:lstStyle/>
          <a:p>
            <a:pPr algn="ctr"/>
            <a:r>
              <a:rPr lang="en-US" sz="3600" dirty="0">
                <a:solidFill>
                  <a:schemeClr val="tx1">
                    <a:lumMod val="75000"/>
                    <a:lumOff val="25000"/>
                  </a:schemeClr>
                </a:solidFill>
                <a:latin typeface="Baskerville"/>
                <a:cs typeface="Baskerville"/>
              </a:rPr>
              <a:t>Fresnel equations at normal incidence</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a:t>
            </a:r>
            <a:r>
              <a:rPr lang="en-US" sz="2000" i="1" dirty="0" err="1">
                <a:latin typeface="Baskerville"/>
                <a:cs typeface="Baskerville"/>
              </a:rPr>
              <a:t>Sarri</a:t>
            </a:r>
            <a:endParaRPr lang="en-US" sz="2000" i="1" dirty="0">
              <a:latin typeface="Baskerville"/>
              <a:cs typeface="Baskerville"/>
            </a:endParaRPr>
          </a:p>
        </p:txBody>
      </p:sp>
      <p:pic>
        <p:nvPicPr>
          <p:cNvPr id="21" name="Picture 20"/>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12" name="Rectangle 6">
            <a:extLst>
              <a:ext uri="{FF2B5EF4-FFF2-40B4-BE49-F238E27FC236}">
                <a16:creationId xmlns:a16="http://schemas.microsoft.com/office/drawing/2014/main" id="{BECDE55F-C439-154B-9113-CC232F04A1A3}"/>
              </a:ext>
            </a:extLst>
          </p:cNvPr>
          <p:cNvSpPr>
            <a:spLocks noChangeArrowheads="1"/>
          </p:cNvSpPr>
          <p:nvPr/>
        </p:nvSpPr>
        <p:spPr bwMode="auto">
          <a:xfrm>
            <a:off x="234683" y="741406"/>
            <a:ext cx="8637855" cy="1631216"/>
          </a:xfrm>
          <a:prstGeom prst="rect">
            <a:avLst/>
          </a:prstGeom>
          <a:noFill/>
          <a:ln w="9525">
            <a:noFill/>
            <a:miter lim="800000"/>
            <a:headEnd/>
            <a:tailEnd/>
          </a:ln>
        </p:spPr>
        <p:txBody>
          <a:bodyPr wrap="square" anchor="ctr">
            <a:prstTxWarp prst="textNoShape">
              <a:avLst/>
            </a:prstTxWarp>
            <a:spAutoFit/>
          </a:bodyPr>
          <a:lstStyle/>
          <a:p>
            <a:r>
              <a:rPr lang="en-US" sz="2000" dirty="0">
                <a:solidFill>
                  <a:srgbClr val="000000"/>
                </a:solidFill>
                <a:ea typeface="Times New Roman" pitchFamily="-84" charset="0"/>
                <a:cs typeface="Helvetica"/>
              </a:rPr>
              <a:t>At normal incidence the angle between the surface normal and the incident ray is 0</a:t>
            </a:r>
            <a:r>
              <a:rPr lang="en-US" sz="2000" baseline="30000" dirty="0">
                <a:solidFill>
                  <a:srgbClr val="000000"/>
                </a:solidFill>
                <a:ea typeface="Times New Roman" pitchFamily="-84" charset="0"/>
                <a:cs typeface="Helvetica"/>
              </a:rPr>
              <a:t>o </a:t>
            </a:r>
            <a:r>
              <a:rPr lang="en-US" sz="2000" dirty="0">
                <a:solidFill>
                  <a:srgbClr val="000000"/>
                </a:solidFill>
                <a:ea typeface="Times New Roman" pitchFamily="-84" charset="0"/>
                <a:cs typeface="Helvetica"/>
              </a:rPr>
              <a:t>and there is no refraction so the transmitted angle is also 0</a:t>
            </a:r>
            <a:r>
              <a:rPr lang="en-US" sz="2000" baseline="30000" dirty="0">
                <a:solidFill>
                  <a:srgbClr val="000000"/>
                </a:solidFill>
                <a:ea typeface="Times New Roman" pitchFamily="-84" charset="0"/>
                <a:cs typeface="Helvetica"/>
              </a:rPr>
              <a:t>o </a:t>
            </a:r>
            <a:r>
              <a:rPr lang="en-US" sz="2000" dirty="0">
                <a:solidFill>
                  <a:srgbClr val="000000"/>
                </a:solidFill>
                <a:ea typeface="Times New Roman" pitchFamily="-84" charset="0"/>
                <a:cs typeface="Helvetica"/>
              </a:rPr>
              <a:t>. </a:t>
            </a:r>
          </a:p>
          <a:p>
            <a:endParaRPr lang="en-US" sz="2000" dirty="0">
              <a:solidFill>
                <a:srgbClr val="000000"/>
              </a:solidFill>
              <a:ea typeface="Times New Roman" pitchFamily="-84" charset="0"/>
              <a:cs typeface="Helvetica"/>
            </a:endParaRPr>
          </a:p>
          <a:p>
            <a:r>
              <a:rPr lang="en-US" sz="2000" dirty="0">
                <a:solidFill>
                  <a:srgbClr val="000000"/>
                </a:solidFill>
                <a:ea typeface="Times New Roman" pitchFamily="-84" charset="0"/>
                <a:cs typeface="Helvetica"/>
              </a:rPr>
              <a:t>We can use this to simplify the </a:t>
            </a:r>
            <a:r>
              <a:rPr lang="en-US" sz="2000" b="1" dirty="0">
                <a:solidFill>
                  <a:srgbClr val="000000"/>
                </a:solidFill>
                <a:ea typeface="Times New Roman" pitchFamily="-84" charset="0"/>
                <a:cs typeface="Helvetica"/>
              </a:rPr>
              <a:t>s-polarization Fresnel equations </a:t>
            </a:r>
            <a:r>
              <a:rPr lang="en-US" sz="2000" dirty="0">
                <a:solidFill>
                  <a:srgbClr val="000000"/>
                </a:solidFill>
                <a:ea typeface="Times New Roman" pitchFamily="-84" charset="0"/>
                <a:cs typeface="Helvetica"/>
              </a:rPr>
              <a:t>to the form below:</a:t>
            </a:r>
            <a:endParaRPr lang="en-US" sz="2000" dirty="0">
              <a:solidFill>
                <a:srgbClr val="000000"/>
              </a:solidFill>
              <a:latin typeface="+mn-lt"/>
              <a:ea typeface="Times New Roman" pitchFamily="-84" charset="0"/>
              <a:cs typeface="Helvetica"/>
            </a:endParaRPr>
          </a:p>
        </p:txBody>
      </p:sp>
      <p:sp>
        <p:nvSpPr>
          <p:cNvPr id="19" name="Rectangle 6">
            <a:extLst>
              <a:ext uri="{FF2B5EF4-FFF2-40B4-BE49-F238E27FC236}">
                <a16:creationId xmlns:a16="http://schemas.microsoft.com/office/drawing/2014/main" id="{4C0685EB-E52B-9048-BE5F-AA85998F499F}"/>
              </a:ext>
            </a:extLst>
          </p:cNvPr>
          <p:cNvSpPr>
            <a:spLocks noChangeArrowheads="1"/>
          </p:cNvSpPr>
          <p:nvPr/>
        </p:nvSpPr>
        <p:spPr bwMode="auto">
          <a:xfrm>
            <a:off x="234683" y="4051939"/>
            <a:ext cx="8332666" cy="400110"/>
          </a:xfrm>
          <a:prstGeom prst="rect">
            <a:avLst/>
          </a:prstGeom>
          <a:noFill/>
          <a:ln w="9525">
            <a:noFill/>
            <a:miter lim="800000"/>
            <a:headEnd/>
            <a:tailEnd/>
          </a:ln>
        </p:spPr>
        <p:txBody>
          <a:bodyPr wrap="square" anchor="ctr">
            <a:prstTxWarp prst="textNoShape">
              <a:avLst/>
            </a:prstTxWarp>
            <a:spAutoFit/>
          </a:bodyPr>
          <a:lstStyle/>
          <a:p>
            <a:r>
              <a:rPr lang="en-US" sz="2000" b="1" dirty="0">
                <a:solidFill>
                  <a:srgbClr val="000000"/>
                </a:solidFill>
                <a:latin typeface="+mn-lt"/>
                <a:ea typeface="Times New Roman" pitchFamily="-84" charset="0"/>
                <a:cs typeface="Helvetica"/>
              </a:rPr>
              <a:t>Note:</a:t>
            </a:r>
            <a:r>
              <a:rPr lang="en-US" sz="2000" dirty="0">
                <a:solidFill>
                  <a:srgbClr val="000000"/>
                </a:solidFill>
                <a:latin typeface="+mn-lt"/>
                <a:ea typeface="Times New Roman" pitchFamily="-84" charset="0"/>
                <a:cs typeface="Helvetica"/>
              </a:rPr>
              <a:t> There is no such thing as p-polarization at normal incidence.</a:t>
            </a:r>
          </a:p>
        </p:txBody>
      </p:sp>
      <p:pic>
        <p:nvPicPr>
          <p:cNvPr id="2" name="Picture 1">
            <a:extLst>
              <a:ext uri="{FF2B5EF4-FFF2-40B4-BE49-F238E27FC236}">
                <a16:creationId xmlns:a16="http://schemas.microsoft.com/office/drawing/2014/main" id="{F35B22DC-2CD5-964B-8DFF-936AC409ABA0}"/>
              </a:ext>
            </a:extLst>
          </p:cNvPr>
          <p:cNvPicPr>
            <a:picLocks noChangeAspect="1"/>
          </p:cNvPicPr>
          <p:nvPr/>
        </p:nvPicPr>
        <p:blipFill>
          <a:blip r:embed="rId4"/>
          <a:stretch>
            <a:fillRect/>
          </a:stretch>
        </p:blipFill>
        <p:spPr>
          <a:xfrm>
            <a:off x="1703871" y="2767460"/>
            <a:ext cx="1866900" cy="685800"/>
          </a:xfrm>
          <a:prstGeom prst="rect">
            <a:avLst/>
          </a:prstGeom>
        </p:spPr>
      </p:pic>
      <p:pic>
        <p:nvPicPr>
          <p:cNvPr id="5" name="Picture 4">
            <a:extLst>
              <a:ext uri="{FF2B5EF4-FFF2-40B4-BE49-F238E27FC236}">
                <a16:creationId xmlns:a16="http://schemas.microsoft.com/office/drawing/2014/main" id="{E888A456-10E6-1849-B0A7-DF364A1F7085}"/>
              </a:ext>
            </a:extLst>
          </p:cNvPr>
          <p:cNvPicPr>
            <a:picLocks noChangeAspect="1"/>
          </p:cNvPicPr>
          <p:nvPr/>
        </p:nvPicPr>
        <p:blipFill>
          <a:blip r:embed="rId5"/>
          <a:stretch>
            <a:fillRect/>
          </a:stretch>
        </p:blipFill>
        <p:spPr>
          <a:xfrm>
            <a:off x="5573230" y="2767460"/>
            <a:ext cx="1828800" cy="685800"/>
          </a:xfrm>
          <a:prstGeom prst="rect">
            <a:avLst/>
          </a:prstGeom>
        </p:spPr>
      </p:pic>
    </p:spTree>
    <p:extLst>
      <p:ext uri="{BB962C8B-B14F-4D97-AF65-F5344CB8AC3E}">
        <p14:creationId xmlns:p14="http://schemas.microsoft.com/office/powerpoint/2010/main" val="110539807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646331"/>
          </a:xfrm>
          <a:prstGeom prst="rect">
            <a:avLst/>
          </a:prstGeom>
          <a:noFill/>
        </p:spPr>
        <p:txBody>
          <a:bodyPr wrap="square" rtlCol="0">
            <a:spAutoFit/>
          </a:bodyPr>
          <a:lstStyle/>
          <a:p>
            <a:pPr algn="ctr"/>
            <a:r>
              <a:rPr lang="en-US" sz="3600" dirty="0">
                <a:solidFill>
                  <a:schemeClr val="tx1">
                    <a:lumMod val="75000"/>
                    <a:lumOff val="25000"/>
                  </a:schemeClr>
                </a:solidFill>
                <a:latin typeface="Baskerville"/>
                <a:cs typeface="Baskerville"/>
              </a:rPr>
              <a:t>Reflected and transmitted intensity</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a:t>
            </a:r>
            <a:r>
              <a:rPr lang="en-US" sz="2000" i="1" dirty="0" err="1">
                <a:latin typeface="Baskerville"/>
                <a:cs typeface="Baskerville"/>
              </a:rPr>
              <a:t>Sarri</a:t>
            </a:r>
            <a:endParaRPr lang="en-US" sz="2000" i="1" dirty="0">
              <a:latin typeface="Baskerville"/>
              <a:cs typeface="Baskerville"/>
            </a:endParaRPr>
          </a:p>
        </p:txBody>
      </p:sp>
      <p:pic>
        <p:nvPicPr>
          <p:cNvPr id="21" name="Picture 20"/>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22" name="Rectangle 6">
            <a:extLst>
              <a:ext uri="{FF2B5EF4-FFF2-40B4-BE49-F238E27FC236}">
                <a16:creationId xmlns:a16="http://schemas.microsoft.com/office/drawing/2014/main" id="{810FBF32-6A3B-A44D-8B1F-1D5C28866219}"/>
              </a:ext>
            </a:extLst>
          </p:cNvPr>
          <p:cNvSpPr>
            <a:spLocks noChangeArrowheads="1"/>
          </p:cNvSpPr>
          <p:nvPr/>
        </p:nvSpPr>
        <p:spPr bwMode="auto">
          <a:xfrm>
            <a:off x="228806" y="886985"/>
            <a:ext cx="8637855" cy="1631216"/>
          </a:xfrm>
          <a:prstGeom prst="rect">
            <a:avLst/>
          </a:prstGeom>
          <a:noFill/>
          <a:ln w="9525">
            <a:noFill/>
            <a:miter lim="800000"/>
            <a:headEnd/>
            <a:tailEnd/>
          </a:ln>
        </p:spPr>
        <p:txBody>
          <a:bodyPr wrap="square" anchor="ctr">
            <a:prstTxWarp prst="textNoShape">
              <a:avLst/>
            </a:prstTxWarp>
            <a:spAutoFit/>
          </a:bodyPr>
          <a:lstStyle/>
          <a:p>
            <a:r>
              <a:rPr lang="en-US" sz="2000" dirty="0">
                <a:solidFill>
                  <a:srgbClr val="000000"/>
                </a:solidFill>
                <a:ea typeface="Times New Roman" pitchFamily="-84" charset="0"/>
                <a:cs typeface="Helvetica"/>
              </a:rPr>
              <a:t>The Fresnel equations gives us the ratio of electric field strengths but the ‘intensity’ of the light is often more useful.</a:t>
            </a:r>
          </a:p>
          <a:p>
            <a:endParaRPr lang="en-US" sz="2000" dirty="0">
              <a:solidFill>
                <a:srgbClr val="000000"/>
              </a:solidFill>
              <a:latin typeface="+mn-lt"/>
              <a:ea typeface="Times New Roman" pitchFamily="-84" charset="0"/>
              <a:cs typeface="Helvetica"/>
            </a:endParaRPr>
          </a:p>
          <a:p>
            <a:r>
              <a:rPr lang="en-US" sz="2000" dirty="0">
                <a:solidFill>
                  <a:srgbClr val="000000"/>
                </a:solidFill>
                <a:latin typeface="+mn-lt"/>
                <a:ea typeface="Times New Roman" pitchFamily="-84" charset="0"/>
                <a:cs typeface="Helvetica"/>
              </a:rPr>
              <a:t>The intensity is the energy per unit time, per unit area – this </a:t>
            </a:r>
            <a:r>
              <a:rPr lang="en-US" sz="2000" b="1" dirty="0">
                <a:solidFill>
                  <a:srgbClr val="000000"/>
                </a:solidFill>
                <a:latin typeface="+mn-lt"/>
                <a:ea typeface="Times New Roman" pitchFamily="-84" charset="0"/>
                <a:cs typeface="Helvetica"/>
              </a:rPr>
              <a:t>scalar</a:t>
            </a:r>
            <a:r>
              <a:rPr lang="en-US" sz="2000" dirty="0">
                <a:solidFill>
                  <a:srgbClr val="000000"/>
                </a:solidFill>
                <a:latin typeface="+mn-lt"/>
                <a:ea typeface="Times New Roman" pitchFamily="-84" charset="0"/>
                <a:cs typeface="Helvetica"/>
              </a:rPr>
              <a:t> quantity is linked to the Poynting vector and it’s never negative.</a:t>
            </a:r>
          </a:p>
        </p:txBody>
      </p:sp>
      <p:pic>
        <p:nvPicPr>
          <p:cNvPr id="7" name="Picture 6">
            <a:extLst>
              <a:ext uri="{FF2B5EF4-FFF2-40B4-BE49-F238E27FC236}">
                <a16:creationId xmlns:a16="http://schemas.microsoft.com/office/drawing/2014/main" id="{24444B72-2954-B944-975F-3E01F7EDA6F4}"/>
              </a:ext>
            </a:extLst>
          </p:cNvPr>
          <p:cNvPicPr>
            <a:picLocks noChangeAspect="1"/>
          </p:cNvPicPr>
          <p:nvPr/>
        </p:nvPicPr>
        <p:blipFill>
          <a:blip r:embed="rId4"/>
          <a:stretch>
            <a:fillRect/>
          </a:stretch>
        </p:blipFill>
        <p:spPr>
          <a:xfrm>
            <a:off x="3657600" y="2606639"/>
            <a:ext cx="914400" cy="279400"/>
          </a:xfrm>
          <a:prstGeom prst="rect">
            <a:avLst/>
          </a:prstGeom>
        </p:spPr>
      </p:pic>
      <p:sp>
        <p:nvSpPr>
          <p:cNvPr id="23" name="Rectangle 6">
            <a:extLst>
              <a:ext uri="{FF2B5EF4-FFF2-40B4-BE49-F238E27FC236}">
                <a16:creationId xmlns:a16="http://schemas.microsoft.com/office/drawing/2014/main" id="{27A00E31-F08C-BC4C-BB2F-870BC5F2D448}"/>
              </a:ext>
            </a:extLst>
          </p:cNvPr>
          <p:cNvSpPr>
            <a:spLocks noChangeArrowheads="1"/>
          </p:cNvSpPr>
          <p:nvPr/>
        </p:nvSpPr>
        <p:spPr bwMode="auto">
          <a:xfrm>
            <a:off x="228806" y="3115749"/>
            <a:ext cx="8619467" cy="707886"/>
          </a:xfrm>
          <a:prstGeom prst="rect">
            <a:avLst/>
          </a:prstGeom>
          <a:noFill/>
          <a:ln w="9525">
            <a:noFill/>
            <a:miter lim="800000"/>
            <a:headEnd/>
            <a:tailEnd/>
          </a:ln>
        </p:spPr>
        <p:txBody>
          <a:bodyPr wrap="square" anchor="ctr">
            <a:prstTxWarp prst="textNoShape">
              <a:avLst/>
            </a:prstTxWarp>
            <a:spAutoFit/>
          </a:bodyPr>
          <a:lstStyle/>
          <a:p>
            <a:r>
              <a:rPr lang="en-US" sz="2000" dirty="0">
                <a:solidFill>
                  <a:srgbClr val="000000"/>
                </a:solidFill>
                <a:ea typeface="Times New Roman" pitchFamily="-84" charset="0"/>
                <a:cs typeface="Helvetica"/>
              </a:rPr>
              <a:t>From this you can see the ratio of the transmitted and reflected intensities of light will be the square of the Fresnel ratio.</a:t>
            </a:r>
            <a:endParaRPr lang="en-US" sz="2000" dirty="0">
              <a:solidFill>
                <a:srgbClr val="000000"/>
              </a:solidFill>
              <a:latin typeface="+mn-lt"/>
              <a:ea typeface="Times New Roman" pitchFamily="-84" charset="0"/>
              <a:cs typeface="Helvetica"/>
            </a:endParaRPr>
          </a:p>
        </p:txBody>
      </p:sp>
      <p:sp>
        <p:nvSpPr>
          <p:cNvPr id="24" name="Rectangle 6">
            <a:extLst>
              <a:ext uri="{FF2B5EF4-FFF2-40B4-BE49-F238E27FC236}">
                <a16:creationId xmlns:a16="http://schemas.microsoft.com/office/drawing/2014/main" id="{95B739F1-BDDF-2C47-984F-229DCD7770F1}"/>
              </a:ext>
            </a:extLst>
          </p:cNvPr>
          <p:cNvSpPr>
            <a:spLocks noChangeArrowheads="1"/>
          </p:cNvSpPr>
          <p:nvPr/>
        </p:nvSpPr>
        <p:spPr bwMode="auto">
          <a:xfrm>
            <a:off x="2188071" y="4003580"/>
            <a:ext cx="8619467" cy="400110"/>
          </a:xfrm>
          <a:prstGeom prst="rect">
            <a:avLst/>
          </a:prstGeom>
          <a:noFill/>
          <a:ln w="9525">
            <a:noFill/>
            <a:miter lim="800000"/>
            <a:headEnd/>
            <a:tailEnd/>
          </a:ln>
        </p:spPr>
        <p:txBody>
          <a:bodyPr wrap="square" anchor="ctr">
            <a:prstTxWarp prst="textNoShape">
              <a:avLst/>
            </a:prstTxWarp>
            <a:spAutoFit/>
          </a:bodyPr>
          <a:lstStyle/>
          <a:p>
            <a:r>
              <a:rPr lang="en-US" sz="2000" dirty="0">
                <a:solidFill>
                  <a:srgbClr val="000000"/>
                </a:solidFill>
                <a:ea typeface="Times New Roman" pitchFamily="-84" charset="0"/>
                <a:cs typeface="Helvetica"/>
              </a:rPr>
              <a:t>For normal incidence</a:t>
            </a:r>
            <a:endParaRPr lang="en-US" sz="2000" dirty="0">
              <a:solidFill>
                <a:srgbClr val="000000"/>
              </a:solidFill>
              <a:latin typeface="+mn-lt"/>
              <a:ea typeface="Times New Roman" pitchFamily="-84" charset="0"/>
              <a:cs typeface="Helvetica"/>
            </a:endParaRPr>
          </a:p>
        </p:txBody>
      </p:sp>
      <p:sp>
        <p:nvSpPr>
          <p:cNvPr id="8" name="Rounded Rectangle 7">
            <a:extLst>
              <a:ext uri="{FF2B5EF4-FFF2-40B4-BE49-F238E27FC236}">
                <a16:creationId xmlns:a16="http://schemas.microsoft.com/office/drawing/2014/main" id="{BE9F2637-F7BC-9646-9C01-310ECD870F02}"/>
              </a:ext>
            </a:extLst>
          </p:cNvPr>
          <p:cNvSpPr/>
          <p:nvPr/>
        </p:nvSpPr>
        <p:spPr>
          <a:xfrm>
            <a:off x="327260" y="4013674"/>
            <a:ext cx="1809548" cy="798897"/>
          </a:xfrm>
          <a:prstGeom prst="roundRect">
            <a:avLst>
              <a:gd name="adj" fmla="val 9438"/>
            </a:avLst>
          </a:prstGeom>
          <a:solidFill>
            <a:schemeClr val="accent6">
              <a:lumMod val="20000"/>
              <a:lumOff val="80000"/>
              <a:alpha val="44000"/>
            </a:schemeClr>
          </a:solidFill>
          <a:ln w="15875">
            <a:solidFill>
              <a:schemeClr val="accent6">
                <a:lumMod val="40000"/>
                <a:lumOff val="60000"/>
              </a:schemeClr>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5" name="Rectangle 6">
            <a:extLst>
              <a:ext uri="{FF2B5EF4-FFF2-40B4-BE49-F238E27FC236}">
                <a16:creationId xmlns:a16="http://schemas.microsoft.com/office/drawing/2014/main" id="{D16CB4E3-2DC6-074A-ACA1-381360C0D841}"/>
              </a:ext>
            </a:extLst>
          </p:cNvPr>
          <p:cNvSpPr>
            <a:spLocks noChangeArrowheads="1"/>
          </p:cNvSpPr>
          <p:nvPr/>
        </p:nvSpPr>
        <p:spPr bwMode="auto">
          <a:xfrm>
            <a:off x="327260" y="4089992"/>
            <a:ext cx="1725963" cy="646331"/>
          </a:xfrm>
          <a:prstGeom prst="rect">
            <a:avLst/>
          </a:prstGeom>
          <a:noFill/>
          <a:ln w="9525">
            <a:noFill/>
            <a:miter lim="800000"/>
            <a:headEnd/>
            <a:tailEnd/>
          </a:ln>
        </p:spPr>
        <p:txBody>
          <a:bodyPr wrap="square" anchor="ctr">
            <a:prstTxWarp prst="textNoShape">
              <a:avLst/>
            </a:prstTxWarp>
            <a:spAutoFit/>
          </a:bodyPr>
          <a:lstStyle/>
          <a:p>
            <a:r>
              <a:rPr lang="en-US" sz="1800" dirty="0">
                <a:solidFill>
                  <a:srgbClr val="000000"/>
                </a:solidFill>
                <a:ea typeface="Times New Roman" pitchFamily="-84" charset="0"/>
                <a:cs typeface="Helvetica"/>
              </a:rPr>
              <a:t>Refractive index glass = 1.5</a:t>
            </a:r>
            <a:endParaRPr lang="en-US" sz="1800" dirty="0">
              <a:solidFill>
                <a:srgbClr val="000000"/>
              </a:solidFill>
              <a:latin typeface="+mn-lt"/>
              <a:ea typeface="Times New Roman" pitchFamily="-84" charset="0"/>
              <a:cs typeface="Helvetica"/>
            </a:endParaRPr>
          </a:p>
        </p:txBody>
      </p:sp>
      <p:sp>
        <p:nvSpPr>
          <p:cNvPr id="26" name="Rounded Rectangle 25">
            <a:extLst>
              <a:ext uri="{FF2B5EF4-FFF2-40B4-BE49-F238E27FC236}">
                <a16:creationId xmlns:a16="http://schemas.microsoft.com/office/drawing/2014/main" id="{39837721-9FEF-C64F-BC4B-CF6479831B53}"/>
              </a:ext>
            </a:extLst>
          </p:cNvPr>
          <p:cNvSpPr/>
          <p:nvPr/>
        </p:nvSpPr>
        <p:spPr>
          <a:xfrm>
            <a:off x="327260" y="5069819"/>
            <a:ext cx="1809548" cy="798897"/>
          </a:xfrm>
          <a:prstGeom prst="roundRect">
            <a:avLst>
              <a:gd name="adj" fmla="val 9438"/>
            </a:avLst>
          </a:prstGeom>
          <a:solidFill>
            <a:srgbClr val="FF0000">
              <a:alpha val="17000"/>
            </a:srgbClr>
          </a:solidFill>
          <a:ln w="15875">
            <a:solidFill>
              <a:srgbClr val="FF0000"/>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7" name="Rectangle 6">
            <a:extLst>
              <a:ext uri="{FF2B5EF4-FFF2-40B4-BE49-F238E27FC236}">
                <a16:creationId xmlns:a16="http://schemas.microsoft.com/office/drawing/2014/main" id="{23EDDA9D-D147-544E-A8AB-93D65DA8696D}"/>
              </a:ext>
            </a:extLst>
          </p:cNvPr>
          <p:cNvSpPr>
            <a:spLocks noChangeArrowheads="1"/>
          </p:cNvSpPr>
          <p:nvPr/>
        </p:nvSpPr>
        <p:spPr bwMode="auto">
          <a:xfrm>
            <a:off x="327260" y="5146137"/>
            <a:ext cx="1725963" cy="646331"/>
          </a:xfrm>
          <a:prstGeom prst="rect">
            <a:avLst/>
          </a:prstGeom>
          <a:noFill/>
          <a:ln w="9525">
            <a:noFill/>
            <a:miter lim="800000"/>
            <a:headEnd/>
            <a:tailEnd/>
          </a:ln>
        </p:spPr>
        <p:txBody>
          <a:bodyPr wrap="square" anchor="ctr">
            <a:prstTxWarp prst="textNoShape">
              <a:avLst/>
            </a:prstTxWarp>
            <a:spAutoFit/>
          </a:bodyPr>
          <a:lstStyle/>
          <a:p>
            <a:r>
              <a:rPr lang="en-US" sz="1800" dirty="0">
                <a:solidFill>
                  <a:srgbClr val="000000"/>
                </a:solidFill>
                <a:ea typeface="Times New Roman" pitchFamily="-84" charset="0"/>
                <a:cs typeface="Helvetica"/>
              </a:rPr>
              <a:t>Refractive index air = 1.0</a:t>
            </a:r>
            <a:endParaRPr lang="en-US" sz="1800" dirty="0">
              <a:solidFill>
                <a:srgbClr val="000000"/>
              </a:solidFill>
              <a:latin typeface="+mn-lt"/>
              <a:ea typeface="Times New Roman" pitchFamily="-84" charset="0"/>
              <a:cs typeface="Helvetica"/>
            </a:endParaRPr>
          </a:p>
        </p:txBody>
      </p:sp>
      <p:pic>
        <p:nvPicPr>
          <p:cNvPr id="9" name="Picture 8">
            <a:extLst>
              <a:ext uri="{FF2B5EF4-FFF2-40B4-BE49-F238E27FC236}">
                <a16:creationId xmlns:a16="http://schemas.microsoft.com/office/drawing/2014/main" id="{924D5C11-A5B1-BD46-BC5C-8E775567C44D}"/>
              </a:ext>
            </a:extLst>
          </p:cNvPr>
          <p:cNvPicPr>
            <a:picLocks noChangeAspect="1"/>
          </p:cNvPicPr>
          <p:nvPr/>
        </p:nvPicPr>
        <p:blipFill>
          <a:blip r:embed="rId5"/>
          <a:stretch>
            <a:fillRect/>
          </a:stretch>
        </p:blipFill>
        <p:spPr>
          <a:xfrm>
            <a:off x="4801513" y="3957953"/>
            <a:ext cx="3449504" cy="569643"/>
          </a:xfrm>
          <a:prstGeom prst="rect">
            <a:avLst/>
          </a:prstGeom>
        </p:spPr>
      </p:pic>
      <p:pic>
        <p:nvPicPr>
          <p:cNvPr id="29" name="Picture 28">
            <a:extLst>
              <a:ext uri="{FF2B5EF4-FFF2-40B4-BE49-F238E27FC236}">
                <a16:creationId xmlns:a16="http://schemas.microsoft.com/office/drawing/2014/main" id="{2EAC84B5-E72F-DF4A-BB34-4759B5F73F5C}"/>
              </a:ext>
            </a:extLst>
          </p:cNvPr>
          <p:cNvPicPr>
            <a:picLocks noChangeAspect="1"/>
          </p:cNvPicPr>
          <p:nvPr/>
        </p:nvPicPr>
        <p:blipFill>
          <a:blip r:embed="rId6"/>
          <a:stretch>
            <a:fillRect/>
          </a:stretch>
        </p:blipFill>
        <p:spPr>
          <a:xfrm>
            <a:off x="4801513" y="4901919"/>
            <a:ext cx="2946824" cy="690831"/>
          </a:xfrm>
          <a:prstGeom prst="rect">
            <a:avLst/>
          </a:prstGeom>
        </p:spPr>
      </p:pic>
    </p:spTree>
    <p:extLst>
      <p:ext uri="{BB962C8B-B14F-4D97-AF65-F5344CB8AC3E}">
        <p14:creationId xmlns:p14="http://schemas.microsoft.com/office/powerpoint/2010/main" val="33902041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646331"/>
          </a:xfrm>
          <a:prstGeom prst="rect">
            <a:avLst/>
          </a:prstGeom>
          <a:noFill/>
        </p:spPr>
        <p:txBody>
          <a:bodyPr wrap="square" rtlCol="0">
            <a:spAutoFit/>
          </a:bodyPr>
          <a:lstStyle/>
          <a:p>
            <a:pPr algn="ctr"/>
            <a:r>
              <a:rPr lang="en-US" sz="3600" dirty="0">
                <a:solidFill>
                  <a:schemeClr val="tx1">
                    <a:lumMod val="75000"/>
                    <a:lumOff val="25000"/>
                  </a:schemeClr>
                </a:solidFill>
                <a:latin typeface="Baskerville"/>
                <a:cs typeface="Baskerville"/>
              </a:rPr>
              <a:t>Fresnel reflections</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a:t>
            </a:r>
            <a:r>
              <a:rPr lang="en-US" sz="2000" i="1" dirty="0" err="1">
                <a:latin typeface="Baskerville"/>
                <a:cs typeface="Baskerville"/>
              </a:rPr>
              <a:t>Sarri</a:t>
            </a:r>
            <a:endParaRPr lang="en-US" sz="2000" i="1" dirty="0">
              <a:latin typeface="Baskerville"/>
              <a:cs typeface="Baskerville"/>
            </a:endParaRPr>
          </a:p>
        </p:txBody>
      </p:sp>
      <p:pic>
        <p:nvPicPr>
          <p:cNvPr id="21" name="Picture 20"/>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pic>
        <p:nvPicPr>
          <p:cNvPr id="3" name="Picture 2" descr="Chart&#10;&#10;Description automatically generated">
            <a:extLst>
              <a:ext uri="{FF2B5EF4-FFF2-40B4-BE49-F238E27FC236}">
                <a16:creationId xmlns:a16="http://schemas.microsoft.com/office/drawing/2014/main" id="{F8415F50-70D3-7741-A1D6-73A5058F31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585" y="1967949"/>
            <a:ext cx="8348353" cy="3542371"/>
          </a:xfrm>
          <a:prstGeom prst="rect">
            <a:avLst/>
          </a:prstGeom>
        </p:spPr>
      </p:pic>
      <p:sp>
        <p:nvSpPr>
          <p:cNvPr id="11" name="TextBox 10">
            <a:extLst>
              <a:ext uri="{FF2B5EF4-FFF2-40B4-BE49-F238E27FC236}">
                <a16:creationId xmlns:a16="http://schemas.microsoft.com/office/drawing/2014/main" id="{118E3F51-0A7E-C74F-A9F6-6F2B3D5D08D0}"/>
              </a:ext>
            </a:extLst>
          </p:cNvPr>
          <p:cNvSpPr txBox="1"/>
          <p:nvPr/>
        </p:nvSpPr>
        <p:spPr>
          <a:xfrm rot="16200000">
            <a:off x="6502706" y="4279376"/>
            <a:ext cx="4791082" cy="338554"/>
          </a:xfrm>
          <a:prstGeom prst="rect">
            <a:avLst/>
          </a:prstGeom>
          <a:noFill/>
        </p:spPr>
        <p:txBody>
          <a:bodyPr wrap="square" rtlCol="0">
            <a:spAutoFit/>
          </a:bodyPr>
          <a:lstStyle/>
          <a:p>
            <a:pPr algn="r"/>
            <a:r>
              <a:rPr lang="en-US" sz="1600" dirty="0"/>
              <a:t>From University of Texas EM course</a:t>
            </a:r>
          </a:p>
        </p:txBody>
      </p:sp>
      <p:sp>
        <p:nvSpPr>
          <p:cNvPr id="12" name="Rectangle 6">
            <a:extLst>
              <a:ext uri="{FF2B5EF4-FFF2-40B4-BE49-F238E27FC236}">
                <a16:creationId xmlns:a16="http://schemas.microsoft.com/office/drawing/2014/main" id="{BECDE55F-C439-154B-9113-CC232F04A1A3}"/>
              </a:ext>
            </a:extLst>
          </p:cNvPr>
          <p:cNvSpPr>
            <a:spLocks noChangeArrowheads="1"/>
          </p:cNvSpPr>
          <p:nvPr/>
        </p:nvSpPr>
        <p:spPr bwMode="auto">
          <a:xfrm>
            <a:off x="253070" y="684370"/>
            <a:ext cx="8637855" cy="707886"/>
          </a:xfrm>
          <a:prstGeom prst="rect">
            <a:avLst/>
          </a:prstGeom>
          <a:noFill/>
          <a:ln w="9525">
            <a:noFill/>
            <a:miter lim="800000"/>
            <a:headEnd/>
            <a:tailEnd/>
          </a:ln>
        </p:spPr>
        <p:txBody>
          <a:bodyPr wrap="square" anchor="ctr">
            <a:prstTxWarp prst="textNoShape">
              <a:avLst/>
            </a:prstTxWarp>
            <a:spAutoFit/>
          </a:bodyPr>
          <a:lstStyle/>
          <a:p>
            <a:r>
              <a:rPr lang="en-US" sz="2000" dirty="0">
                <a:solidFill>
                  <a:srgbClr val="000000"/>
                </a:solidFill>
                <a:ea typeface="Times New Roman" pitchFamily="-84" charset="0"/>
                <a:cs typeface="Helvetica"/>
              </a:rPr>
              <a:t>Reflection and transmission factors depend on angle of incidence and on the plane of polarization of the light.</a:t>
            </a:r>
            <a:endParaRPr lang="en-US" sz="2000" dirty="0">
              <a:solidFill>
                <a:srgbClr val="000000"/>
              </a:solidFill>
              <a:latin typeface="+mn-lt"/>
              <a:ea typeface="Times New Roman" pitchFamily="-84" charset="0"/>
              <a:cs typeface="Helvetica"/>
            </a:endParaRPr>
          </a:p>
        </p:txBody>
      </p:sp>
      <p:sp>
        <p:nvSpPr>
          <p:cNvPr id="14" name="Rectangle 6">
            <a:extLst>
              <a:ext uri="{FF2B5EF4-FFF2-40B4-BE49-F238E27FC236}">
                <a16:creationId xmlns:a16="http://schemas.microsoft.com/office/drawing/2014/main" id="{02311975-40DB-CC40-A846-C1E1AD8E151E}"/>
              </a:ext>
            </a:extLst>
          </p:cNvPr>
          <p:cNvSpPr>
            <a:spLocks noChangeArrowheads="1"/>
          </p:cNvSpPr>
          <p:nvPr/>
        </p:nvSpPr>
        <p:spPr bwMode="auto">
          <a:xfrm>
            <a:off x="-76476" y="1375259"/>
            <a:ext cx="5149661" cy="646331"/>
          </a:xfrm>
          <a:prstGeom prst="rect">
            <a:avLst/>
          </a:prstGeom>
          <a:noFill/>
          <a:ln w="9525">
            <a:noFill/>
            <a:miter lim="800000"/>
            <a:headEnd/>
            <a:tailEnd/>
          </a:ln>
        </p:spPr>
        <p:txBody>
          <a:bodyPr wrap="square" anchor="ctr">
            <a:prstTxWarp prst="textNoShape">
              <a:avLst/>
            </a:prstTxWarp>
            <a:spAutoFit/>
          </a:bodyPr>
          <a:lstStyle/>
          <a:p>
            <a:pPr algn="ctr"/>
            <a:r>
              <a:rPr lang="en-US" sz="1800" b="1" dirty="0">
                <a:solidFill>
                  <a:srgbClr val="000000"/>
                </a:solidFill>
                <a:ea typeface="Times New Roman" pitchFamily="-84" charset="0"/>
                <a:cs typeface="Helvetica"/>
              </a:rPr>
              <a:t>S-polarized:</a:t>
            </a:r>
          </a:p>
          <a:p>
            <a:pPr algn="ctr"/>
            <a:r>
              <a:rPr lang="en-US" sz="1800" dirty="0">
                <a:solidFill>
                  <a:srgbClr val="000000"/>
                </a:solidFill>
                <a:latin typeface="+mn-lt"/>
                <a:ea typeface="Times New Roman" pitchFamily="-84" charset="0"/>
                <a:cs typeface="Helvetica"/>
              </a:rPr>
              <a:t>Electric field is perpendicular to plane of incidence</a:t>
            </a:r>
          </a:p>
        </p:txBody>
      </p:sp>
      <p:sp>
        <p:nvSpPr>
          <p:cNvPr id="16" name="Rectangle 6">
            <a:extLst>
              <a:ext uri="{FF2B5EF4-FFF2-40B4-BE49-F238E27FC236}">
                <a16:creationId xmlns:a16="http://schemas.microsoft.com/office/drawing/2014/main" id="{A4E5F3EA-1BCC-DE47-B79A-6A9A23211F2C}"/>
              </a:ext>
            </a:extLst>
          </p:cNvPr>
          <p:cNvSpPr>
            <a:spLocks noChangeArrowheads="1"/>
          </p:cNvSpPr>
          <p:nvPr/>
        </p:nvSpPr>
        <p:spPr bwMode="auto">
          <a:xfrm>
            <a:off x="4533761" y="1384692"/>
            <a:ext cx="4965453" cy="646331"/>
          </a:xfrm>
          <a:prstGeom prst="rect">
            <a:avLst/>
          </a:prstGeom>
          <a:noFill/>
          <a:ln w="9525">
            <a:noFill/>
            <a:miter lim="800000"/>
            <a:headEnd/>
            <a:tailEnd/>
          </a:ln>
        </p:spPr>
        <p:txBody>
          <a:bodyPr wrap="square" anchor="ctr">
            <a:prstTxWarp prst="textNoShape">
              <a:avLst/>
            </a:prstTxWarp>
            <a:spAutoFit/>
          </a:bodyPr>
          <a:lstStyle/>
          <a:p>
            <a:pPr algn="ctr"/>
            <a:r>
              <a:rPr lang="en-US" sz="1800" b="1" dirty="0">
                <a:solidFill>
                  <a:srgbClr val="000000"/>
                </a:solidFill>
                <a:ea typeface="Times New Roman" pitchFamily="-84" charset="0"/>
                <a:cs typeface="Helvetica"/>
              </a:rPr>
              <a:t>P-polarized:</a:t>
            </a:r>
          </a:p>
          <a:p>
            <a:pPr algn="ctr"/>
            <a:r>
              <a:rPr lang="en-US" sz="1800" dirty="0">
                <a:solidFill>
                  <a:srgbClr val="000000"/>
                </a:solidFill>
                <a:latin typeface="+mn-lt"/>
                <a:ea typeface="Times New Roman" pitchFamily="-84" charset="0"/>
                <a:cs typeface="Helvetica"/>
              </a:rPr>
              <a:t>Electric field parallel to plane of incidence</a:t>
            </a:r>
          </a:p>
        </p:txBody>
      </p:sp>
      <p:sp>
        <p:nvSpPr>
          <p:cNvPr id="19" name="Rectangle 6">
            <a:extLst>
              <a:ext uri="{FF2B5EF4-FFF2-40B4-BE49-F238E27FC236}">
                <a16:creationId xmlns:a16="http://schemas.microsoft.com/office/drawing/2014/main" id="{4C0685EB-E52B-9048-BE5F-AA85998F499F}"/>
              </a:ext>
            </a:extLst>
          </p:cNvPr>
          <p:cNvSpPr>
            <a:spLocks noChangeArrowheads="1"/>
          </p:cNvSpPr>
          <p:nvPr/>
        </p:nvSpPr>
        <p:spPr bwMode="auto">
          <a:xfrm>
            <a:off x="260392" y="5478974"/>
            <a:ext cx="8637855" cy="707886"/>
          </a:xfrm>
          <a:prstGeom prst="rect">
            <a:avLst/>
          </a:prstGeom>
          <a:noFill/>
          <a:ln w="9525">
            <a:noFill/>
            <a:miter lim="800000"/>
            <a:headEnd/>
            <a:tailEnd/>
          </a:ln>
        </p:spPr>
        <p:txBody>
          <a:bodyPr wrap="square" anchor="ctr">
            <a:prstTxWarp prst="textNoShape">
              <a:avLst/>
            </a:prstTxWarp>
            <a:spAutoFit/>
          </a:bodyPr>
          <a:lstStyle/>
          <a:p>
            <a:r>
              <a:rPr lang="en-US" sz="2000" dirty="0">
                <a:solidFill>
                  <a:srgbClr val="000000"/>
                </a:solidFill>
                <a:ea typeface="Times New Roman" pitchFamily="-84" charset="0"/>
                <a:cs typeface="Helvetica"/>
              </a:rPr>
              <a:t>From this we can see that at some angles we can split the incident light into two equal components.</a:t>
            </a:r>
            <a:endParaRPr lang="en-US" sz="2000" dirty="0">
              <a:solidFill>
                <a:srgbClr val="000000"/>
              </a:solidFill>
              <a:latin typeface="+mn-lt"/>
              <a:ea typeface="Times New Roman" pitchFamily="-84" charset="0"/>
              <a:cs typeface="Helvetica"/>
            </a:endParaRPr>
          </a:p>
        </p:txBody>
      </p:sp>
    </p:spTree>
    <p:extLst>
      <p:ext uri="{BB962C8B-B14F-4D97-AF65-F5344CB8AC3E}">
        <p14:creationId xmlns:p14="http://schemas.microsoft.com/office/powerpoint/2010/main" val="29946211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What if we have multiple wavelengths?</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a:t>
            </a:r>
            <a:r>
              <a:rPr lang="en-US" sz="2000" i="1" dirty="0" err="1">
                <a:latin typeface="Baskerville"/>
                <a:cs typeface="Baskerville"/>
              </a:rPr>
              <a:t>Sarri</a:t>
            </a:r>
            <a:endParaRPr lang="en-US" sz="2000" i="1" dirty="0">
              <a:latin typeface="Baskerville"/>
              <a:cs typeface="Baskerville"/>
            </a:endParaRPr>
          </a:p>
        </p:txBody>
      </p:sp>
      <p:sp>
        <p:nvSpPr>
          <p:cNvPr id="3" name="TextBox 2"/>
          <p:cNvSpPr txBox="1"/>
          <p:nvPr/>
        </p:nvSpPr>
        <p:spPr>
          <a:xfrm>
            <a:off x="165658" y="704088"/>
            <a:ext cx="8677552" cy="430887"/>
          </a:xfrm>
          <a:prstGeom prst="rect">
            <a:avLst/>
          </a:prstGeom>
          <a:noFill/>
        </p:spPr>
        <p:txBody>
          <a:bodyPr wrap="square" rtlCol="0">
            <a:spAutoFit/>
          </a:bodyPr>
          <a:lstStyle/>
          <a:p>
            <a:r>
              <a:rPr lang="en-US" sz="2200" dirty="0"/>
              <a:t>We have been using the plane wave solution of the wave equation:</a:t>
            </a:r>
          </a:p>
        </p:txBody>
      </p:sp>
      <p:pic>
        <p:nvPicPr>
          <p:cNvPr id="14" name="Picture 13"/>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pic>
        <p:nvPicPr>
          <p:cNvPr id="16" name="Picture 15">
            <a:extLst>
              <a:ext uri="{FF2B5EF4-FFF2-40B4-BE49-F238E27FC236}">
                <a16:creationId xmlns:a16="http://schemas.microsoft.com/office/drawing/2014/main" id="{6E639D89-2D7F-C244-BD1B-BCAA5B476334}"/>
              </a:ext>
            </a:extLst>
          </p:cNvPr>
          <p:cNvPicPr>
            <a:picLocks noChangeAspect="1"/>
          </p:cNvPicPr>
          <p:nvPr/>
        </p:nvPicPr>
        <p:blipFill>
          <a:blip r:embed="rId4"/>
          <a:stretch>
            <a:fillRect/>
          </a:stretch>
        </p:blipFill>
        <p:spPr>
          <a:xfrm>
            <a:off x="1560784" y="1352121"/>
            <a:ext cx="6022428" cy="373291"/>
          </a:xfrm>
          <a:prstGeom prst="rect">
            <a:avLst/>
          </a:prstGeom>
        </p:spPr>
      </p:pic>
      <p:sp>
        <p:nvSpPr>
          <p:cNvPr id="17" name="TextBox 16">
            <a:extLst>
              <a:ext uri="{FF2B5EF4-FFF2-40B4-BE49-F238E27FC236}">
                <a16:creationId xmlns:a16="http://schemas.microsoft.com/office/drawing/2014/main" id="{D99B16E3-4EB1-2E4C-8F06-FE355153038D}"/>
              </a:ext>
            </a:extLst>
          </p:cNvPr>
          <p:cNvSpPr txBox="1"/>
          <p:nvPr/>
        </p:nvSpPr>
        <p:spPr>
          <a:xfrm>
            <a:off x="165658" y="1713131"/>
            <a:ext cx="8677552" cy="769441"/>
          </a:xfrm>
          <a:prstGeom prst="rect">
            <a:avLst/>
          </a:prstGeom>
          <a:noFill/>
        </p:spPr>
        <p:txBody>
          <a:bodyPr wrap="square" rtlCol="0">
            <a:spAutoFit/>
          </a:bodyPr>
          <a:lstStyle/>
          <a:p>
            <a:r>
              <a:rPr lang="en-US" sz="2200" dirty="0"/>
              <a:t>But remember these waves are unphysical as they extend across all space and time.</a:t>
            </a:r>
          </a:p>
        </p:txBody>
      </p:sp>
      <p:sp>
        <p:nvSpPr>
          <p:cNvPr id="19" name="TextBox 18">
            <a:extLst>
              <a:ext uri="{FF2B5EF4-FFF2-40B4-BE49-F238E27FC236}">
                <a16:creationId xmlns:a16="http://schemas.microsoft.com/office/drawing/2014/main" id="{1A9EB80A-3194-704D-B96C-0F504C6FC493}"/>
              </a:ext>
            </a:extLst>
          </p:cNvPr>
          <p:cNvSpPr txBox="1"/>
          <p:nvPr/>
        </p:nvSpPr>
        <p:spPr>
          <a:xfrm>
            <a:off x="165658" y="2513437"/>
            <a:ext cx="8677552" cy="1107996"/>
          </a:xfrm>
          <a:prstGeom prst="rect">
            <a:avLst/>
          </a:prstGeom>
          <a:noFill/>
        </p:spPr>
        <p:txBody>
          <a:bodyPr wrap="square" rtlCol="0">
            <a:spAutoFit/>
          </a:bodyPr>
          <a:lstStyle/>
          <a:p>
            <a:r>
              <a:rPr lang="en-US" sz="2200" dirty="0"/>
              <a:t>However, we can combine plane wave solutions with different frequencies to create more realistic ‘light pulses’ or ‘wave packets’ with finite energy and finite extent in space.</a:t>
            </a:r>
          </a:p>
        </p:txBody>
      </p:sp>
      <p:sp>
        <p:nvSpPr>
          <p:cNvPr id="23" name="TextBox 22">
            <a:extLst>
              <a:ext uri="{FF2B5EF4-FFF2-40B4-BE49-F238E27FC236}">
                <a16:creationId xmlns:a16="http://schemas.microsoft.com/office/drawing/2014/main" id="{AE2A3A5C-2E00-7D49-A132-F6745585BB28}"/>
              </a:ext>
            </a:extLst>
          </p:cNvPr>
          <p:cNvSpPr txBox="1"/>
          <p:nvPr/>
        </p:nvSpPr>
        <p:spPr>
          <a:xfrm>
            <a:off x="165658" y="3673181"/>
            <a:ext cx="8677552" cy="2462213"/>
          </a:xfrm>
          <a:prstGeom prst="rect">
            <a:avLst/>
          </a:prstGeom>
          <a:noFill/>
        </p:spPr>
        <p:txBody>
          <a:bodyPr wrap="square" rtlCol="0">
            <a:spAutoFit/>
          </a:bodyPr>
          <a:lstStyle/>
          <a:p>
            <a:r>
              <a:rPr lang="en-US" sz="2200" dirty="0"/>
              <a:t>Typically, we combine lots of frequencies within a </a:t>
            </a:r>
            <a:r>
              <a:rPr lang="en-US" sz="2200" b="1" dirty="0"/>
              <a:t>spectral bandwidth</a:t>
            </a:r>
            <a:r>
              <a:rPr lang="en-US" sz="2200" dirty="0"/>
              <a:t> around a </a:t>
            </a:r>
            <a:r>
              <a:rPr lang="en-US" sz="2200" b="1" dirty="0"/>
              <a:t>central frequency. </a:t>
            </a:r>
            <a:r>
              <a:rPr lang="en-US" sz="2200" dirty="0"/>
              <a:t>The wider our spectral bandwidth, the shorter the final wave-packet can be in time.  </a:t>
            </a:r>
          </a:p>
          <a:p>
            <a:endParaRPr lang="en-US" sz="2200" dirty="0"/>
          </a:p>
          <a:p>
            <a:r>
              <a:rPr lang="en-US" sz="2200" dirty="0"/>
              <a:t>The shortest time duration for a </a:t>
            </a:r>
            <a:r>
              <a:rPr lang="en-US" sz="2200" dirty="0" err="1"/>
              <a:t>wavepacket</a:t>
            </a:r>
            <a:r>
              <a:rPr lang="en-US" sz="2200" dirty="0"/>
              <a:t> depends on the spectral bandwidth as the the time-bandwidth product which originates from the uncertainty principal.</a:t>
            </a:r>
          </a:p>
        </p:txBody>
      </p:sp>
    </p:spTree>
    <p:extLst>
      <p:ext uri="{BB962C8B-B14F-4D97-AF65-F5344CB8AC3E}">
        <p14:creationId xmlns:p14="http://schemas.microsoft.com/office/powerpoint/2010/main" val="13691485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Thought break:</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23" name="TextBox 22">
            <a:extLst>
              <a:ext uri="{FF2B5EF4-FFF2-40B4-BE49-F238E27FC236}">
                <a16:creationId xmlns:a16="http://schemas.microsoft.com/office/drawing/2014/main" id="{CAF599AF-5001-6D45-BB61-6DCEA88FBEEC}"/>
              </a:ext>
            </a:extLst>
          </p:cNvPr>
          <p:cNvSpPr txBox="1"/>
          <p:nvPr/>
        </p:nvSpPr>
        <p:spPr>
          <a:xfrm>
            <a:off x="234683" y="996289"/>
            <a:ext cx="8637855" cy="461665"/>
          </a:xfrm>
          <a:prstGeom prst="rect">
            <a:avLst/>
          </a:prstGeom>
          <a:noFill/>
        </p:spPr>
        <p:txBody>
          <a:bodyPr wrap="square" rtlCol="0">
            <a:spAutoFit/>
          </a:bodyPr>
          <a:lstStyle/>
          <a:p>
            <a:r>
              <a:rPr lang="en-US" dirty="0"/>
              <a:t>Why do more frequencies let you make shorter pulses?</a:t>
            </a:r>
          </a:p>
        </p:txBody>
      </p:sp>
      <p:sp>
        <p:nvSpPr>
          <p:cNvPr id="26" name="TextBox 25">
            <a:extLst>
              <a:ext uri="{FF2B5EF4-FFF2-40B4-BE49-F238E27FC236}">
                <a16:creationId xmlns:a16="http://schemas.microsoft.com/office/drawing/2014/main" id="{30F56764-138F-CD41-8085-9CBEE8158524}"/>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spTree>
    <p:extLst>
      <p:ext uri="{BB962C8B-B14F-4D97-AF65-F5344CB8AC3E}">
        <p14:creationId xmlns:p14="http://schemas.microsoft.com/office/powerpoint/2010/main" val="134881374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Thought break:</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23" name="TextBox 22">
            <a:extLst>
              <a:ext uri="{FF2B5EF4-FFF2-40B4-BE49-F238E27FC236}">
                <a16:creationId xmlns:a16="http://schemas.microsoft.com/office/drawing/2014/main" id="{CAF599AF-5001-6D45-BB61-6DCEA88FBEEC}"/>
              </a:ext>
            </a:extLst>
          </p:cNvPr>
          <p:cNvSpPr txBox="1"/>
          <p:nvPr/>
        </p:nvSpPr>
        <p:spPr>
          <a:xfrm>
            <a:off x="234683" y="996289"/>
            <a:ext cx="8637855" cy="461665"/>
          </a:xfrm>
          <a:prstGeom prst="rect">
            <a:avLst/>
          </a:prstGeom>
          <a:noFill/>
        </p:spPr>
        <p:txBody>
          <a:bodyPr wrap="square" rtlCol="0">
            <a:spAutoFit/>
          </a:bodyPr>
          <a:lstStyle/>
          <a:p>
            <a:r>
              <a:rPr lang="en-US" dirty="0"/>
              <a:t>Why do more frequencies let you make shorter pulses?</a:t>
            </a:r>
          </a:p>
        </p:txBody>
      </p:sp>
      <p:sp>
        <p:nvSpPr>
          <p:cNvPr id="26" name="TextBox 25">
            <a:extLst>
              <a:ext uri="{FF2B5EF4-FFF2-40B4-BE49-F238E27FC236}">
                <a16:creationId xmlns:a16="http://schemas.microsoft.com/office/drawing/2014/main" id="{30F56764-138F-CD41-8085-9CBEE8158524}"/>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pic>
        <p:nvPicPr>
          <p:cNvPr id="10242" name="Picture 2">
            <a:extLst>
              <a:ext uri="{FF2B5EF4-FFF2-40B4-BE49-F238E27FC236}">
                <a16:creationId xmlns:a16="http://schemas.microsoft.com/office/drawing/2014/main" id="{A425D127-AE29-FB40-8944-AFAB94A221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9024" y="1942483"/>
            <a:ext cx="6005951" cy="34645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1">
            <a:extLst>
              <a:ext uri="{FF2B5EF4-FFF2-40B4-BE49-F238E27FC236}">
                <a16:creationId xmlns:a16="http://schemas.microsoft.com/office/drawing/2014/main" id="{08A97546-25D6-B64B-A201-7EFB92F85D52}"/>
              </a:ext>
            </a:extLst>
          </p:cNvPr>
          <p:cNvSpPr txBox="1">
            <a:spLocks noChangeArrowheads="1"/>
          </p:cNvSpPr>
          <p:nvPr/>
        </p:nvSpPr>
        <p:spPr bwMode="auto">
          <a:xfrm>
            <a:off x="341560" y="5591463"/>
            <a:ext cx="8637854" cy="369332"/>
          </a:xfrm>
          <a:prstGeom prst="rect">
            <a:avLst/>
          </a:prstGeom>
          <a:noFill/>
          <a:ln w="9525">
            <a:noFill/>
            <a:miter lim="800000"/>
            <a:headEnd/>
            <a:tailEnd/>
          </a:ln>
        </p:spPr>
        <p:txBody>
          <a:bodyPr wrap="square">
            <a:prstTxWarp prst="textNoShape">
              <a:avLst/>
            </a:prstTxWarp>
            <a:spAutoFit/>
          </a:bodyPr>
          <a:lstStyle/>
          <a:p>
            <a:pPr>
              <a:spcBef>
                <a:spcPct val="50000"/>
              </a:spcBef>
            </a:pPr>
            <a:r>
              <a:rPr lang="en-GB" sz="1800" dirty="0">
                <a:solidFill>
                  <a:srgbClr val="000000"/>
                </a:solidFill>
              </a:rPr>
              <a:t>From UCLA – Ned Wright</a:t>
            </a:r>
          </a:p>
        </p:txBody>
      </p:sp>
    </p:spTree>
    <p:extLst>
      <p:ext uri="{BB962C8B-B14F-4D97-AF65-F5344CB8AC3E}">
        <p14:creationId xmlns:p14="http://schemas.microsoft.com/office/powerpoint/2010/main" val="3714417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Wave-packet</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a:t>
            </a:r>
            <a:r>
              <a:rPr lang="en-US" sz="2000" i="1" dirty="0" err="1">
                <a:latin typeface="Baskerville"/>
                <a:cs typeface="Baskerville"/>
              </a:rPr>
              <a:t>Sarri</a:t>
            </a:r>
            <a:endParaRPr lang="en-US" sz="2000" i="1" dirty="0">
              <a:latin typeface="Baskerville"/>
              <a:cs typeface="Baskerville"/>
            </a:endParaRPr>
          </a:p>
        </p:txBody>
      </p:sp>
      <p:sp>
        <p:nvSpPr>
          <p:cNvPr id="3" name="TextBox 2"/>
          <p:cNvSpPr txBox="1"/>
          <p:nvPr/>
        </p:nvSpPr>
        <p:spPr>
          <a:xfrm>
            <a:off x="154611" y="684546"/>
            <a:ext cx="8736321" cy="707886"/>
          </a:xfrm>
          <a:prstGeom prst="rect">
            <a:avLst/>
          </a:prstGeom>
          <a:noFill/>
        </p:spPr>
        <p:txBody>
          <a:bodyPr wrap="square" rtlCol="0">
            <a:spAutoFit/>
          </a:bodyPr>
          <a:lstStyle/>
          <a:p>
            <a:r>
              <a:rPr lang="en-US" sz="2000" dirty="0"/>
              <a:t>Here is an example of a wave packet showing the oscillating electric field in time, with amplitude of the field varying as the pulse envelope.</a:t>
            </a:r>
          </a:p>
        </p:txBody>
      </p:sp>
      <p:pic>
        <p:nvPicPr>
          <p:cNvPr id="20" name="Picture 19"/>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grpSp>
        <p:nvGrpSpPr>
          <p:cNvPr id="29" name="Group 28">
            <a:extLst>
              <a:ext uri="{FF2B5EF4-FFF2-40B4-BE49-F238E27FC236}">
                <a16:creationId xmlns:a16="http://schemas.microsoft.com/office/drawing/2014/main" id="{BC5EDD13-35D6-B143-9E89-76B9A7870E83}"/>
              </a:ext>
            </a:extLst>
          </p:cNvPr>
          <p:cNvGrpSpPr/>
          <p:nvPr/>
        </p:nvGrpSpPr>
        <p:grpSpPr>
          <a:xfrm>
            <a:off x="234683" y="1407957"/>
            <a:ext cx="8521219" cy="4327523"/>
            <a:chOff x="194986" y="1590112"/>
            <a:chExt cx="8788520" cy="4545282"/>
          </a:xfrm>
        </p:grpSpPr>
        <p:grpSp>
          <p:nvGrpSpPr>
            <p:cNvPr id="5" name="Group 4">
              <a:extLst>
                <a:ext uri="{FF2B5EF4-FFF2-40B4-BE49-F238E27FC236}">
                  <a16:creationId xmlns:a16="http://schemas.microsoft.com/office/drawing/2014/main" id="{62E9BA38-C7B6-A940-BC65-7BB37080BE63}"/>
                </a:ext>
              </a:extLst>
            </p:cNvPr>
            <p:cNvGrpSpPr/>
            <p:nvPr/>
          </p:nvGrpSpPr>
          <p:grpSpPr>
            <a:xfrm>
              <a:off x="194986" y="1590112"/>
              <a:ext cx="8788520" cy="4545282"/>
              <a:chOff x="193270" y="551699"/>
              <a:chExt cx="8788520" cy="4545282"/>
            </a:xfrm>
          </p:grpSpPr>
          <p:pic>
            <p:nvPicPr>
              <p:cNvPr id="2" name="Picture 1"/>
              <p:cNvPicPr>
                <a:picLocks noChangeAspect="1"/>
              </p:cNvPicPr>
              <p:nvPr/>
            </p:nvPicPr>
            <p:blipFill>
              <a:blip r:embed="rId4"/>
              <a:stretch>
                <a:fillRect/>
              </a:stretch>
            </p:blipFill>
            <p:spPr>
              <a:xfrm>
                <a:off x="193270" y="728820"/>
                <a:ext cx="8736322" cy="4368161"/>
              </a:xfrm>
              <a:prstGeom prst="rect">
                <a:avLst/>
              </a:prstGeom>
            </p:spPr>
          </p:pic>
          <p:cxnSp>
            <p:nvCxnSpPr>
              <p:cNvPr id="7" name="Straight Arrow Connector 6"/>
              <p:cNvCxnSpPr>
                <a:stCxn id="8" idx="1"/>
              </p:cNvCxnSpPr>
              <p:nvPr/>
            </p:nvCxnSpPr>
            <p:spPr bwMode="auto">
              <a:xfrm flipH="1">
                <a:off x="6999070" y="1237511"/>
                <a:ext cx="538388" cy="12925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8" name="TextBox 7"/>
              <p:cNvSpPr txBox="1"/>
              <p:nvPr/>
            </p:nvSpPr>
            <p:spPr>
              <a:xfrm>
                <a:off x="7537458" y="883568"/>
                <a:ext cx="1200319" cy="707886"/>
              </a:xfrm>
              <a:prstGeom prst="rect">
                <a:avLst/>
              </a:prstGeom>
              <a:noFill/>
            </p:spPr>
            <p:txBody>
              <a:bodyPr wrap="none" rtlCol="0">
                <a:spAutoFit/>
              </a:bodyPr>
              <a:lstStyle/>
              <a:p>
                <a:r>
                  <a:rPr lang="en-US" sz="2000" dirty="0">
                    <a:latin typeface="Baskerville"/>
                    <a:cs typeface="Baskerville"/>
                  </a:rPr>
                  <a:t>Carrier</a:t>
                </a:r>
              </a:p>
              <a:p>
                <a:r>
                  <a:rPr lang="en-US" sz="2000" dirty="0">
                    <a:latin typeface="Baskerville"/>
                    <a:cs typeface="Baskerville"/>
                  </a:rPr>
                  <a:t>frequency</a:t>
                </a:r>
              </a:p>
            </p:txBody>
          </p:sp>
          <p:cxnSp>
            <p:nvCxnSpPr>
              <p:cNvPr id="16" name="Straight Arrow Connector 15"/>
              <p:cNvCxnSpPr/>
              <p:nvPr/>
            </p:nvCxnSpPr>
            <p:spPr bwMode="auto">
              <a:xfrm flipH="1">
                <a:off x="7192884" y="2618622"/>
                <a:ext cx="538388" cy="12925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7" name="TextBox 16"/>
              <p:cNvSpPr txBox="1"/>
              <p:nvPr/>
            </p:nvSpPr>
            <p:spPr>
              <a:xfrm>
                <a:off x="7662248" y="2319902"/>
                <a:ext cx="1319542" cy="400110"/>
              </a:xfrm>
              <a:prstGeom prst="rect">
                <a:avLst/>
              </a:prstGeom>
              <a:noFill/>
            </p:spPr>
            <p:txBody>
              <a:bodyPr wrap="none" rtlCol="0">
                <a:spAutoFit/>
              </a:bodyPr>
              <a:lstStyle/>
              <a:p>
                <a:r>
                  <a:rPr lang="en-US" sz="2000" dirty="0">
                    <a:latin typeface="Baskerville"/>
                    <a:cs typeface="Baskerville"/>
                  </a:rPr>
                  <a:t>Bandwidth</a:t>
                </a:r>
              </a:p>
            </p:txBody>
          </p:sp>
          <p:cxnSp>
            <p:nvCxnSpPr>
              <p:cNvPr id="14" name="Straight Connector 13"/>
              <p:cNvCxnSpPr/>
              <p:nvPr/>
            </p:nvCxnSpPr>
            <p:spPr bwMode="auto">
              <a:xfrm>
                <a:off x="6791995" y="2747342"/>
                <a:ext cx="34512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1" name="Freeform 20"/>
              <p:cNvSpPr/>
              <p:nvPr/>
            </p:nvSpPr>
            <p:spPr>
              <a:xfrm>
                <a:off x="1214828" y="980196"/>
                <a:ext cx="3023267" cy="1751295"/>
              </a:xfrm>
              <a:custGeom>
                <a:avLst/>
                <a:gdLst>
                  <a:gd name="connsiteX0" fmla="*/ 0 w 3023267"/>
                  <a:gd name="connsiteY0" fmla="*/ 1725729 h 1751295"/>
                  <a:gd name="connsiteX1" fmla="*/ 828293 w 3023267"/>
                  <a:gd name="connsiteY1" fmla="*/ 1394391 h 1751295"/>
                  <a:gd name="connsiteX2" fmla="*/ 1159609 w 3023267"/>
                  <a:gd name="connsiteY2" fmla="*/ 566047 h 1751295"/>
                  <a:gd name="connsiteX3" fmla="*/ 1546146 w 3023267"/>
                  <a:gd name="connsiteY3" fmla="*/ 11 h 1751295"/>
                  <a:gd name="connsiteX4" fmla="*/ 1891267 w 3023267"/>
                  <a:gd name="connsiteY4" fmla="*/ 579852 h 1751295"/>
                  <a:gd name="connsiteX5" fmla="*/ 2250194 w 3023267"/>
                  <a:gd name="connsiteY5" fmla="*/ 1380585 h 1751295"/>
                  <a:gd name="connsiteX6" fmla="*/ 2705755 w 3023267"/>
                  <a:gd name="connsiteY6" fmla="*/ 1725729 h 1751295"/>
                  <a:gd name="connsiteX7" fmla="*/ 3023267 w 3023267"/>
                  <a:gd name="connsiteY7" fmla="*/ 1725729 h 175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3267" h="1751295">
                    <a:moveTo>
                      <a:pt x="0" y="1725729"/>
                    </a:moveTo>
                    <a:cubicBezTo>
                      <a:pt x="317512" y="1656700"/>
                      <a:pt x="635025" y="1587671"/>
                      <a:pt x="828293" y="1394391"/>
                    </a:cubicBezTo>
                    <a:cubicBezTo>
                      <a:pt x="1021561" y="1201111"/>
                      <a:pt x="1039967" y="798444"/>
                      <a:pt x="1159609" y="566047"/>
                    </a:cubicBezTo>
                    <a:cubicBezTo>
                      <a:pt x="1279251" y="333650"/>
                      <a:pt x="1424203" y="-2290"/>
                      <a:pt x="1546146" y="11"/>
                    </a:cubicBezTo>
                    <a:cubicBezTo>
                      <a:pt x="1668089" y="2312"/>
                      <a:pt x="1773926" y="349756"/>
                      <a:pt x="1891267" y="579852"/>
                    </a:cubicBezTo>
                    <a:cubicBezTo>
                      <a:pt x="2008608" y="809948"/>
                      <a:pt x="2114446" y="1189606"/>
                      <a:pt x="2250194" y="1380585"/>
                    </a:cubicBezTo>
                    <a:cubicBezTo>
                      <a:pt x="2385942" y="1571564"/>
                      <a:pt x="2576910" y="1668205"/>
                      <a:pt x="2705755" y="1725729"/>
                    </a:cubicBezTo>
                    <a:cubicBezTo>
                      <a:pt x="2834601" y="1783253"/>
                      <a:pt x="3023267" y="1725729"/>
                      <a:pt x="3023267" y="1725729"/>
                    </a:cubicBezTo>
                  </a:path>
                </a:pathLst>
              </a:custGeom>
              <a:ln>
                <a:solidFill>
                  <a:schemeClr val="tx1"/>
                </a:solidFill>
                <a:prstDash val="dash"/>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2" name="Freeform 21"/>
              <p:cNvSpPr/>
              <p:nvPr/>
            </p:nvSpPr>
            <p:spPr>
              <a:xfrm rot="10800000">
                <a:off x="1242984" y="2706450"/>
                <a:ext cx="3023267" cy="1751295"/>
              </a:xfrm>
              <a:custGeom>
                <a:avLst/>
                <a:gdLst>
                  <a:gd name="connsiteX0" fmla="*/ 0 w 3023267"/>
                  <a:gd name="connsiteY0" fmla="*/ 1725729 h 1751295"/>
                  <a:gd name="connsiteX1" fmla="*/ 828293 w 3023267"/>
                  <a:gd name="connsiteY1" fmla="*/ 1394391 h 1751295"/>
                  <a:gd name="connsiteX2" fmla="*/ 1159609 w 3023267"/>
                  <a:gd name="connsiteY2" fmla="*/ 566047 h 1751295"/>
                  <a:gd name="connsiteX3" fmla="*/ 1546146 w 3023267"/>
                  <a:gd name="connsiteY3" fmla="*/ 11 h 1751295"/>
                  <a:gd name="connsiteX4" fmla="*/ 1891267 w 3023267"/>
                  <a:gd name="connsiteY4" fmla="*/ 579852 h 1751295"/>
                  <a:gd name="connsiteX5" fmla="*/ 2250194 w 3023267"/>
                  <a:gd name="connsiteY5" fmla="*/ 1380585 h 1751295"/>
                  <a:gd name="connsiteX6" fmla="*/ 2705755 w 3023267"/>
                  <a:gd name="connsiteY6" fmla="*/ 1725729 h 1751295"/>
                  <a:gd name="connsiteX7" fmla="*/ 3023267 w 3023267"/>
                  <a:gd name="connsiteY7" fmla="*/ 1725729 h 175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3267" h="1751295">
                    <a:moveTo>
                      <a:pt x="0" y="1725729"/>
                    </a:moveTo>
                    <a:cubicBezTo>
                      <a:pt x="317512" y="1656700"/>
                      <a:pt x="635025" y="1587671"/>
                      <a:pt x="828293" y="1394391"/>
                    </a:cubicBezTo>
                    <a:cubicBezTo>
                      <a:pt x="1021561" y="1201111"/>
                      <a:pt x="1039967" y="798444"/>
                      <a:pt x="1159609" y="566047"/>
                    </a:cubicBezTo>
                    <a:cubicBezTo>
                      <a:pt x="1279251" y="333650"/>
                      <a:pt x="1424203" y="-2290"/>
                      <a:pt x="1546146" y="11"/>
                    </a:cubicBezTo>
                    <a:cubicBezTo>
                      <a:pt x="1668089" y="2312"/>
                      <a:pt x="1773926" y="349756"/>
                      <a:pt x="1891267" y="579852"/>
                    </a:cubicBezTo>
                    <a:cubicBezTo>
                      <a:pt x="2008608" y="809948"/>
                      <a:pt x="2114446" y="1189606"/>
                      <a:pt x="2250194" y="1380585"/>
                    </a:cubicBezTo>
                    <a:cubicBezTo>
                      <a:pt x="2385942" y="1571564"/>
                      <a:pt x="2576910" y="1668205"/>
                      <a:pt x="2705755" y="1725729"/>
                    </a:cubicBezTo>
                    <a:cubicBezTo>
                      <a:pt x="2834601" y="1783253"/>
                      <a:pt x="3023267" y="1725729"/>
                      <a:pt x="3023267" y="1725729"/>
                    </a:cubicBezTo>
                  </a:path>
                </a:pathLst>
              </a:custGeom>
              <a:ln>
                <a:solidFill>
                  <a:schemeClr val="tx1"/>
                </a:solidFill>
                <a:prstDash val="dash"/>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cxnSp>
            <p:nvCxnSpPr>
              <p:cNvPr id="23" name="Straight Arrow Connector 22"/>
              <p:cNvCxnSpPr>
                <a:cxnSpLocks/>
              </p:cNvCxnSpPr>
              <p:nvPr/>
            </p:nvCxnSpPr>
            <p:spPr bwMode="auto">
              <a:xfrm flipH="1">
                <a:off x="3065775" y="883568"/>
                <a:ext cx="318260" cy="52569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5" name="TextBox 24"/>
              <p:cNvSpPr txBox="1"/>
              <p:nvPr/>
            </p:nvSpPr>
            <p:spPr>
              <a:xfrm>
                <a:off x="2754617" y="551699"/>
                <a:ext cx="1684307" cy="400110"/>
              </a:xfrm>
              <a:prstGeom prst="rect">
                <a:avLst/>
              </a:prstGeom>
              <a:noFill/>
            </p:spPr>
            <p:txBody>
              <a:bodyPr wrap="none" rtlCol="0">
                <a:spAutoFit/>
              </a:bodyPr>
              <a:lstStyle/>
              <a:p>
                <a:r>
                  <a:rPr lang="en-US" sz="2000" dirty="0">
                    <a:latin typeface="Baskerville"/>
                    <a:cs typeface="Baskerville"/>
                  </a:rPr>
                  <a:t>Pulse envelope</a:t>
                </a:r>
              </a:p>
            </p:txBody>
          </p:sp>
        </p:grpSp>
        <p:grpSp>
          <p:nvGrpSpPr>
            <p:cNvPr id="19" name="Group 18">
              <a:extLst>
                <a:ext uri="{FF2B5EF4-FFF2-40B4-BE49-F238E27FC236}">
                  <a16:creationId xmlns:a16="http://schemas.microsoft.com/office/drawing/2014/main" id="{17035DC4-7CD5-634E-A454-3B01BA80B490}"/>
                </a:ext>
              </a:extLst>
            </p:cNvPr>
            <p:cNvGrpSpPr/>
            <p:nvPr/>
          </p:nvGrpSpPr>
          <p:grpSpPr>
            <a:xfrm>
              <a:off x="1032008" y="1625582"/>
              <a:ext cx="6315351" cy="3716688"/>
              <a:chOff x="1032008" y="1625582"/>
              <a:chExt cx="6315351" cy="3716688"/>
            </a:xfrm>
          </p:grpSpPr>
          <p:sp>
            <p:nvSpPr>
              <p:cNvPr id="24" name="TextBox 23">
                <a:extLst>
                  <a:ext uri="{FF2B5EF4-FFF2-40B4-BE49-F238E27FC236}">
                    <a16:creationId xmlns:a16="http://schemas.microsoft.com/office/drawing/2014/main" id="{BD56C8F0-2332-234D-9DE3-9318DA5353AE}"/>
                  </a:ext>
                </a:extLst>
              </p:cNvPr>
              <p:cNvSpPr txBox="1"/>
              <p:nvPr/>
            </p:nvSpPr>
            <p:spPr>
              <a:xfrm>
                <a:off x="5304107" y="1625582"/>
                <a:ext cx="2043252" cy="400110"/>
              </a:xfrm>
              <a:prstGeom prst="rect">
                <a:avLst/>
              </a:prstGeom>
              <a:noFill/>
            </p:spPr>
            <p:txBody>
              <a:bodyPr wrap="none" rtlCol="0">
                <a:spAutoFit/>
              </a:bodyPr>
              <a:lstStyle/>
              <a:p>
                <a:r>
                  <a:rPr lang="en-US" sz="2000" dirty="0">
                    <a:latin typeface="Baskerville"/>
                    <a:cs typeface="Baskerville"/>
                  </a:rPr>
                  <a:t>Central frequency</a:t>
                </a:r>
              </a:p>
            </p:txBody>
          </p:sp>
          <p:cxnSp>
            <p:nvCxnSpPr>
              <p:cNvPr id="26" name="Straight Arrow Connector 25">
                <a:extLst>
                  <a:ext uri="{FF2B5EF4-FFF2-40B4-BE49-F238E27FC236}">
                    <a16:creationId xmlns:a16="http://schemas.microsoft.com/office/drawing/2014/main" id="{06848AD7-D7D4-9148-958B-6FC631B2BB82}"/>
                  </a:ext>
                </a:extLst>
              </p:cNvPr>
              <p:cNvCxnSpPr>
                <a:cxnSpLocks/>
              </p:cNvCxnSpPr>
              <p:nvPr/>
            </p:nvCxnSpPr>
            <p:spPr bwMode="auto">
              <a:xfrm>
                <a:off x="6948588" y="2018609"/>
                <a:ext cx="0" cy="25479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7" name="TextBox 26">
                <a:extLst>
                  <a:ext uri="{FF2B5EF4-FFF2-40B4-BE49-F238E27FC236}">
                    <a16:creationId xmlns:a16="http://schemas.microsoft.com/office/drawing/2014/main" id="{0FEDEE54-223A-004C-BA63-C7BD9C092ECC}"/>
                  </a:ext>
                </a:extLst>
              </p:cNvPr>
              <p:cNvSpPr txBox="1"/>
              <p:nvPr/>
            </p:nvSpPr>
            <p:spPr>
              <a:xfrm>
                <a:off x="1032008" y="4634384"/>
                <a:ext cx="1216922" cy="707886"/>
              </a:xfrm>
              <a:prstGeom prst="rect">
                <a:avLst/>
              </a:prstGeom>
              <a:noFill/>
            </p:spPr>
            <p:txBody>
              <a:bodyPr wrap="square" rtlCol="0">
                <a:spAutoFit/>
              </a:bodyPr>
              <a:lstStyle/>
              <a:p>
                <a:r>
                  <a:rPr lang="en-US" sz="2000" dirty="0" err="1">
                    <a:latin typeface="Baskerville"/>
                    <a:cs typeface="Baskerville"/>
                  </a:rPr>
                  <a:t>Beatwave</a:t>
                </a:r>
                <a:r>
                  <a:rPr lang="en-US" sz="2000" dirty="0">
                    <a:latin typeface="Baskerville"/>
                    <a:cs typeface="Baskerville"/>
                  </a:rPr>
                  <a:t> pattern</a:t>
                </a:r>
              </a:p>
            </p:txBody>
          </p:sp>
          <p:cxnSp>
            <p:nvCxnSpPr>
              <p:cNvPr id="28" name="Straight Arrow Connector 27">
                <a:extLst>
                  <a:ext uri="{FF2B5EF4-FFF2-40B4-BE49-F238E27FC236}">
                    <a16:creationId xmlns:a16="http://schemas.microsoft.com/office/drawing/2014/main" id="{D7719FD5-DF9A-9A4D-896A-7A495DE59AB8}"/>
                  </a:ext>
                </a:extLst>
              </p:cNvPr>
              <p:cNvCxnSpPr>
                <a:cxnSpLocks/>
              </p:cNvCxnSpPr>
              <p:nvPr/>
            </p:nvCxnSpPr>
            <p:spPr bwMode="auto">
              <a:xfrm flipV="1">
                <a:off x="1799599" y="4074869"/>
                <a:ext cx="316300" cy="56453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grpSp>
      <p:sp>
        <p:nvSpPr>
          <p:cNvPr id="30" name="TextBox 29">
            <a:extLst>
              <a:ext uri="{FF2B5EF4-FFF2-40B4-BE49-F238E27FC236}">
                <a16:creationId xmlns:a16="http://schemas.microsoft.com/office/drawing/2014/main" id="{8AFAEC05-B183-7944-9C15-CAD787D4D4CD}"/>
              </a:ext>
            </a:extLst>
          </p:cNvPr>
          <p:cNvSpPr txBox="1"/>
          <p:nvPr/>
        </p:nvSpPr>
        <p:spPr>
          <a:xfrm>
            <a:off x="136217" y="5483932"/>
            <a:ext cx="8736321" cy="707886"/>
          </a:xfrm>
          <a:prstGeom prst="rect">
            <a:avLst/>
          </a:prstGeom>
          <a:noFill/>
        </p:spPr>
        <p:txBody>
          <a:bodyPr wrap="square" rtlCol="0">
            <a:spAutoFit/>
          </a:bodyPr>
          <a:lstStyle/>
          <a:p>
            <a:r>
              <a:rPr lang="en-US" sz="2000" dirty="0"/>
              <a:t>On the right you can see the spectrum of the light which has a central frequency and a bandwidth.</a:t>
            </a:r>
          </a:p>
        </p:txBody>
      </p:sp>
    </p:spTree>
    <p:extLst>
      <p:ext uri="{BB962C8B-B14F-4D97-AF65-F5344CB8AC3E}">
        <p14:creationId xmlns:p14="http://schemas.microsoft.com/office/powerpoint/2010/main" val="39028074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The simplest wave-packet</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a:t>
            </a:r>
            <a:r>
              <a:rPr lang="en-US" sz="2000" i="1" dirty="0" err="1">
                <a:latin typeface="Baskerville"/>
                <a:cs typeface="Baskerville"/>
              </a:rPr>
              <a:t>Sarri</a:t>
            </a:r>
            <a:endParaRPr lang="en-US" sz="2000" i="1" dirty="0">
              <a:latin typeface="Baskerville"/>
              <a:cs typeface="Baskerville"/>
            </a:endParaRPr>
          </a:p>
        </p:txBody>
      </p:sp>
      <p:graphicFrame>
        <p:nvGraphicFramePr>
          <p:cNvPr id="11" name="Object 2"/>
          <p:cNvGraphicFramePr>
            <a:graphicFrameLocks noChangeAspect="1"/>
          </p:cNvGraphicFramePr>
          <p:nvPr>
            <p:extLst>
              <p:ext uri="{D42A27DB-BD31-4B8C-83A1-F6EECF244321}">
                <p14:modId xmlns:p14="http://schemas.microsoft.com/office/powerpoint/2010/main" val="1034692184"/>
              </p:ext>
            </p:extLst>
          </p:nvPr>
        </p:nvGraphicFramePr>
        <p:xfrm>
          <a:off x="1506479" y="2283091"/>
          <a:ext cx="5973763" cy="449263"/>
        </p:xfrm>
        <a:graphic>
          <a:graphicData uri="http://schemas.openxmlformats.org/presentationml/2006/ole">
            <mc:AlternateContent xmlns:mc="http://schemas.openxmlformats.org/markup-compatibility/2006">
              <mc:Choice xmlns:v="urn:schemas-microsoft-com:vml" Requires="v">
                <p:oleObj name="Equation" r:id="rId3" imgW="3213100" imgH="241300" progId="Equation.3">
                  <p:embed/>
                </p:oleObj>
              </mc:Choice>
              <mc:Fallback>
                <p:oleObj name="Equation" r:id="rId3" imgW="3213100" imgH="241300" progId="Equation.3">
                  <p:embed/>
                  <p:pic>
                    <p:nvPicPr>
                      <p:cNvPr id="11"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6479" y="2283091"/>
                        <a:ext cx="5973763" cy="449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bg1"/>
                            </a:solidFill>
                            <a:miter lim="800000"/>
                            <a:headEnd/>
                            <a:tailEnd/>
                          </a14:hiddenLine>
                        </a:ext>
                      </a:extLst>
                    </p:spPr>
                  </p:pic>
                </p:oleObj>
              </mc:Fallback>
            </mc:AlternateContent>
          </a:graphicData>
        </a:graphic>
      </p:graphicFrame>
      <p:pic>
        <p:nvPicPr>
          <p:cNvPr id="21" name="Picture 20"/>
          <p:cNvPicPr/>
          <p:nvPr/>
        </p:nvPicPr>
        <p:blipFill>
          <a:blip r:embed="rId5">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22" name="TextBox 21">
            <a:extLst>
              <a:ext uri="{FF2B5EF4-FFF2-40B4-BE49-F238E27FC236}">
                <a16:creationId xmlns:a16="http://schemas.microsoft.com/office/drawing/2014/main" id="{CE806A6E-3948-6C48-A878-409F9475D063}"/>
              </a:ext>
            </a:extLst>
          </p:cNvPr>
          <p:cNvSpPr txBox="1"/>
          <p:nvPr/>
        </p:nvSpPr>
        <p:spPr>
          <a:xfrm>
            <a:off x="194986" y="675696"/>
            <a:ext cx="8637855" cy="769441"/>
          </a:xfrm>
          <a:prstGeom prst="rect">
            <a:avLst/>
          </a:prstGeom>
          <a:noFill/>
        </p:spPr>
        <p:txBody>
          <a:bodyPr wrap="square" rtlCol="0">
            <a:spAutoFit/>
          </a:bodyPr>
          <a:lstStyle/>
          <a:p>
            <a:r>
              <a:rPr lang="en-US" sz="2200" dirty="0"/>
              <a:t>While the example contained a large number of frequencies we can create a simple wave-packet with just two: 𝜔</a:t>
            </a:r>
            <a:r>
              <a:rPr lang="en-US" sz="2200" baseline="-25000" dirty="0"/>
              <a:t>1</a:t>
            </a:r>
            <a:r>
              <a:rPr lang="en-US" sz="2200" dirty="0"/>
              <a:t> and 𝜔</a:t>
            </a:r>
            <a:r>
              <a:rPr lang="en-US" sz="2200" baseline="-25000" dirty="0"/>
              <a:t>2</a:t>
            </a:r>
            <a:r>
              <a:rPr lang="en-US" sz="2200" dirty="0"/>
              <a:t>.</a:t>
            </a:r>
          </a:p>
        </p:txBody>
      </p:sp>
      <p:sp>
        <p:nvSpPr>
          <p:cNvPr id="23" name="Rounded Rectangle 22">
            <a:extLst>
              <a:ext uri="{FF2B5EF4-FFF2-40B4-BE49-F238E27FC236}">
                <a16:creationId xmlns:a16="http://schemas.microsoft.com/office/drawing/2014/main" id="{3117F038-9564-CB4E-A1C4-5A5B3B0F421B}"/>
              </a:ext>
            </a:extLst>
          </p:cNvPr>
          <p:cNvSpPr/>
          <p:nvPr/>
        </p:nvSpPr>
        <p:spPr>
          <a:xfrm>
            <a:off x="2842460" y="2361311"/>
            <a:ext cx="250891" cy="309878"/>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24" name="Rectangle 6">
            <a:extLst>
              <a:ext uri="{FF2B5EF4-FFF2-40B4-BE49-F238E27FC236}">
                <a16:creationId xmlns:a16="http://schemas.microsoft.com/office/drawing/2014/main" id="{BB463D7A-FC99-F04F-A49D-728B83557B21}"/>
              </a:ext>
            </a:extLst>
          </p:cNvPr>
          <p:cNvSpPr>
            <a:spLocks noChangeArrowheads="1"/>
          </p:cNvSpPr>
          <p:nvPr/>
        </p:nvSpPr>
        <p:spPr bwMode="auto">
          <a:xfrm>
            <a:off x="3385211" y="2755651"/>
            <a:ext cx="4849979" cy="646331"/>
          </a:xfrm>
          <a:prstGeom prst="rect">
            <a:avLst/>
          </a:prstGeom>
          <a:noFill/>
          <a:ln w="9525">
            <a:noFill/>
            <a:miter lim="800000"/>
            <a:headEnd/>
            <a:tailEnd/>
          </a:ln>
        </p:spPr>
        <p:txBody>
          <a:bodyPr wrap="square" anchor="ctr">
            <a:prstTxWarp prst="textNoShape">
              <a:avLst/>
            </a:prstTxWarp>
            <a:spAutoFit/>
          </a:bodyPr>
          <a:lstStyle/>
          <a:p>
            <a:r>
              <a:rPr lang="en-US" sz="1800" dirty="0">
                <a:solidFill>
                  <a:srgbClr val="FF0000"/>
                </a:solidFill>
                <a:ea typeface="Times New Roman" pitchFamily="-84" charset="0"/>
                <a:cs typeface="Helvetica"/>
              </a:rPr>
              <a:t>Because the angular frequency is different so is the magnitude of the wave vector</a:t>
            </a:r>
            <a:endParaRPr lang="en-US" sz="1800" i="1" baseline="-25000" dirty="0">
              <a:solidFill>
                <a:srgbClr val="FF0000"/>
              </a:solidFill>
              <a:latin typeface="+mn-lt"/>
              <a:ea typeface="Times New Roman" pitchFamily="-84" charset="0"/>
              <a:cs typeface="Helvetica"/>
            </a:endParaRPr>
          </a:p>
        </p:txBody>
      </p:sp>
      <p:sp>
        <p:nvSpPr>
          <p:cNvPr id="25" name="Rounded Rectangle 24">
            <a:extLst>
              <a:ext uri="{FF2B5EF4-FFF2-40B4-BE49-F238E27FC236}">
                <a16:creationId xmlns:a16="http://schemas.microsoft.com/office/drawing/2014/main" id="{582DC84E-05D8-E54E-9B93-5EB76BA2D536}"/>
              </a:ext>
            </a:extLst>
          </p:cNvPr>
          <p:cNvSpPr/>
          <p:nvPr/>
        </p:nvSpPr>
        <p:spPr>
          <a:xfrm>
            <a:off x="6281757" y="2363340"/>
            <a:ext cx="250891" cy="309878"/>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26" name="Rounded Rectangle 25">
            <a:extLst>
              <a:ext uri="{FF2B5EF4-FFF2-40B4-BE49-F238E27FC236}">
                <a16:creationId xmlns:a16="http://schemas.microsoft.com/office/drawing/2014/main" id="{871D89A4-9364-8544-B37D-D16CCA1A9DE2}"/>
              </a:ext>
            </a:extLst>
          </p:cNvPr>
          <p:cNvSpPr/>
          <p:nvPr/>
        </p:nvSpPr>
        <p:spPr>
          <a:xfrm>
            <a:off x="2001645" y="2334043"/>
            <a:ext cx="250891" cy="398311"/>
          </a:xfrm>
          <a:prstGeom prst="roundRect">
            <a:avLst>
              <a:gd name="adj" fmla="val 4553"/>
            </a:avLst>
          </a:prstGeom>
          <a:solidFill>
            <a:schemeClr val="accent6">
              <a:lumMod val="40000"/>
              <a:lumOff val="60000"/>
              <a:alpha val="15279"/>
            </a:scheme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27" name="Rectangle 6">
            <a:extLst>
              <a:ext uri="{FF2B5EF4-FFF2-40B4-BE49-F238E27FC236}">
                <a16:creationId xmlns:a16="http://schemas.microsoft.com/office/drawing/2014/main" id="{30115B48-29E7-7347-B53C-46C2D58B62BF}"/>
              </a:ext>
            </a:extLst>
          </p:cNvPr>
          <p:cNvSpPr>
            <a:spLocks noChangeArrowheads="1"/>
          </p:cNvSpPr>
          <p:nvPr/>
        </p:nvSpPr>
        <p:spPr bwMode="auto">
          <a:xfrm>
            <a:off x="174434" y="1973663"/>
            <a:ext cx="8515118" cy="369332"/>
          </a:xfrm>
          <a:prstGeom prst="rect">
            <a:avLst/>
          </a:prstGeom>
          <a:noFill/>
          <a:ln w="9525">
            <a:noFill/>
            <a:miter lim="800000"/>
            <a:headEnd/>
            <a:tailEnd/>
          </a:ln>
        </p:spPr>
        <p:txBody>
          <a:bodyPr wrap="square" anchor="ctr">
            <a:prstTxWarp prst="textNoShape">
              <a:avLst/>
            </a:prstTxWarp>
            <a:spAutoFit/>
          </a:bodyPr>
          <a:lstStyle/>
          <a:p>
            <a:r>
              <a:rPr lang="en-US" sz="1800" dirty="0">
                <a:solidFill>
                  <a:schemeClr val="accent6">
                    <a:lumMod val="60000"/>
                    <a:lumOff val="40000"/>
                  </a:schemeClr>
                </a:solidFill>
                <a:ea typeface="Times New Roman" pitchFamily="-84" charset="0"/>
                <a:cs typeface="Helvetica"/>
              </a:rPr>
              <a:t> In this case the amplitude of each plane wave is the same but this is not generally true.</a:t>
            </a:r>
            <a:endParaRPr lang="en-US" sz="1800" baseline="-25000" dirty="0">
              <a:solidFill>
                <a:schemeClr val="accent6">
                  <a:lumMod val="60000"/>
                  <a:lumOff val="40000"/>
                </a:schemeClr>
              </a:solidFill>
              <a:latin typeface="+mn-lt"/>
              <a:ea typeface="Times New Roman" pitchFamily="-84" charset="0"/>
              <a:cs typeface="Helvetica"/>
            </a:endParaRPr>
          </a:p>
        </p:txBody>
      </p:sp>
      <p:sp>
        <p:nvSpPr>
          <p:cNvPr id="28" name="Rounded Rectangle 27">
            <a:extLst>
              <a:ext uri="{FF2B5EF4-FFF2-40B4-BE49-F238E27FC236}">
                <a16:creationId xmlns:a16="http://schemas.microsoft.com/office/drawing/2014/main" id="{FE9CB571-C410-9141-8913-B75A70881463}"/>
              </a:ext>
            </a:extLst>
          </p:cNvPr>
          <p:cNvSpPr/>
          <p:nvPr/>
        </p:nvSpPr>
        <p:spPr>
          <a:xfrm>
            <a:off x="5440942" y="2350757"/>
            <a:ext cx="250891" cy="398311"/>
          </a:xfrm>
          <a:prstGeom prst="roundRect">
            <a:avLst>
              <a:gd name="adj" fmla="val 4553"/>
            </a:avLst>
          </a:prstGeom>
          <a:solidFill>
            <a:schemeClr val="accent6">
              <a:lumMod val="40000"/>
              <a:lumOff val="60000"/>
              <a:alpha val="15279"/>
            </a:scheme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29" name="TextBox 28">
            <a:extLst>
              <a:ext uri="{FF2B5EF4-FFF2-40B4-BE49-F238E27FC236}">
                <a16:creationId xmlns:a16="http://schemas.microsoft.com/office/drawing/2014/main" id="{82CF85A1-B9B0-0849-A707-9C39E7102386}"/>
              </a:ext>
            </a:extLst>
          </p:cNvPr>
          <p:cNvSpPr txBox="1"/>
          <p:nvPr/>
        </p:nvSpPr>
        <p:spPr>
          <a:xfrm>
            <a:off x="174430" y="3431749"/>
            <a:ext cx="8637855" cy="769441"/>
          </a:xfrm>
          <a:prstGeom prst="rect">
            <a:avLst/>
          </a:prstGeom>
          <a:noFill/>
        </p:spPr>
        <p:txBody>
          <a:bodyPr wrap="square" rtlCol="0">
            <a:spAutoFit/>
          </a:bodyPr>
          <a:lstStyle/>
          <a:p>
            <a:r>
              <a:rPr lang="en-US" sz="2200" dirty="0"/>
              <a:t>Any solutions of a linear differential equation can be added to create a new solution so we can just add our two plane waves.</a:t>
            </a:r>
          </a:p>
        </p:txBody>
      </p:sp>
      <p:sp>
        <p:nvSpPr>
          <p:cNvPr id="30" name="TextBox 29">
            <a:extLst>
              <a:ext uri="{FF2B5EF4-FFF2-40B4-BE49-F238E27FC236}">
                <a16:creationId xmlns:a16="http://schemas.microsoft.com/office/drawing/2014/main" id="{FB353FA5-302E-B44B-B7A8-5F48FA4B0522}"/>
              </a:ext>
            </a:extLst>
          </p:cNvPr>
          <p:cNvSpPr txBox="1"/>
          <p:nvPr/>
        </p:nvSpPr>
        <p:spPr>
          <a:xfrm>
            <a:off x="194986" y="1582175"/>
            <a:ext cx="8949014" cy="430887"/>
          </a:xfrm>
          <a:prstGeom prst="rect">
            <a:avLst/>
          </a:prstGeom>
          <a:noFill/>
        </p:spPr>
        <p:txBody>
          <a:bodyPr wrap="square" rtlCol="0">
            <a:spAutoFit/>
          </a:bodyPr>
          <a:lstStyle/>
          <a:p>
            <a:r>
              <a:rPr lang="en-US" sz="2200" dirty="0"/>
              <a:t>We start with two plane waves defined as before:</a:t>
            </a:r>
          </a:p>
        </p:txBody>
      </p:sp>
      <p:sp>
        <p:nvSpPr>
          <p:cNvPr id="31" name="TextBox 30">
            <a:extLst>
              <a:ext uri="{FF2B5EF4-FFF2-40B4-BE49-F238E27FC236}">
                <a16:creationId xmlns:a16="http://schemas.microsoft.com/office/drawing/2014/main" id="{5F507355-647D-EB45-BD6F-04BCB423913B}"/>
              </a:ext>
            </a:extLst>
          </p:cNvPr>
          <p:cNvSpPr txBox="1"/>
          <p:nvPr/>
        </p:nvSpPr>
        <p:spPr>
          <a:xfrm>
            <a:off x="174430" y="4161317"/>
            <a:ext cx="3821185" cy="769441"/>
          </a:xfrm>
          <a:prstGeom prst="rect">
            <a:avLst/>
          </a:prstGeom>
          <a:noFill/>
        </p:spPr>
        <p:txBody>
          <a:bodyPr wrap="square" rtlCol="0">
            <a:spAutoFit/>
          </a:bodyPr>
          <a:lstStyle/>
          <a:p>
            <a:r>
              <a:rPr lang="en-US" sz="2200" dirty="0"/>
              <a:t>Using the sum-to-product trigonometric identity: </a:t>
            </a:r>
          </a:p>
        </p:txBody>
      </p:sp>
      <p:pic>
        <p:nvPicPr>
          <p:cNvPr id="5" name="Picture 4">
            <a:extLst>
              <a:ext uri="{FF2B5EF4-FFF2-40B4-BE49-F238E27FC236}">
                <a16:creationId xmlns:a16="http://schemas.microsoft.com/office/drawing/2014/main" id="{131C6A19-928F-F84A-8267-4F4BCC202DB6}"/>
              </a:ext>
            </a:extLst>
          </p:cNvPr>
          <p:cNvPicPr>
            <a:picLocks noChangeAspect="1"/>
          </p:cNvPicPr>
          <p:nvPr/>
        </p:nvPicPr>
        <p:blipFill>
          <a:blip r:embed="rId6"/>
          <a:stretch>
            <a:fillRect/>
          </a:stretch>
        </p:blipFill>
        <p:spPr>
          <a:xfrm>
            <a:off x="3821185" y="4278285"/>
            <a:ext cx="4991100" cy="622300"/>
          </a:xfrm>
          <a:prstGeom prst="rect">
            <a:avLst/>
          </a:prstGeom>
        </p:spPr>
      </p:pic>
      <p:sp>
        <p:nvSpPr>
          <p:cNvPr id="32" name="TextBox 31">
            <a:extLst>
              <a:ext uri="{FF2B5EF4-FFF2-40B4-BE49-F238E27FC236}">
                <a16:creationId xmlns:a16="http://schemas.microsoft.com/office/drawing/2014/main" id="{57D95C8C-13D1-7B45-AC79-85A64BF5089D}"/>
              </a:ext>
            </a:extLst>
          </p:cNvPr>
          <p:cNvSpPr txBox="1"/>
          <p:nvPr/>
        </p:nvSpPr>
        <p:spPr>
          <a:xfrm>
            <a:off x="194986" y="4977680"/>
            <a:ext cx="3821185" cy="430887"/>
          </a:xfrm>
          <a:prstGeom prst="rect">
            <a:avLst/>
          </a:prstGeom>
          <a:noFill/>
        </p:spPr>
        <p:txBody>
          <a:bodyPr wrap="square" rtlCol="0">
            <a:spAutoFit/>
          </a:bodyPr>
          <a:lstStyle/>
          <a:p>
            <a:r>
              <a:rPr lang="en-US" sz="2200" dirty="0"/>
              <a:t>We find,</a:t>
            </a:r>
          </a:p>
        </p:txBody>
      </p:sp>
      <p:pic>
        <p:nvPicPr>
          <p:cNvPr id="8" name="Picture 7">
            <a:extLst>
              <a:ext uri="{FF2B5EF4-FFF2-40B4-BE49-F238E27FC236}">
                <a16:creationId xmlns:a16="http://schemas.microsoft.com/office/drawing/2014/main" id="{E0047916-66ED-954B-B9BF-1E0EBE85C10C}"/>
              </a:ext>
            </a:extLst>
          </p:cNvPr>
          <p:cNvPicPr>
            <a:picLocks noChangeAspect="1"/>
          </p:cNvPicPr>
          <p:nvPr/>
        </p:nvPicPr>
        <p:blipFill>
          <a:blip r:embed="rId7"/>
          <a:stretch>
            <a:fillRect/>
          </a:stretch>
        </p:blipFill>
        <p:spPr>
          <a:xfrm>
            <a:off x="224114" y="5388308"/>
            <a:ext cx="8724900" cy="685800"/>
          </a:xfrm>
          <a:prstGeom prst="rect">
            <a:avLst/>
          </a:prstGeom>
        </p:spPr>
      </p:pic>
      <p:pic>
        <p:nvPicPr>
          <p:cNvPr id="12" name="Picture 11">
            <a:extLst>
              <a:ext uri="{FF2B5EF4-FFF2-40B4-BE49-F238E27FC236}">
                <a16:creationId xmlns:a16="http://schemas.microsoft.com/office/drawing/2014/main" id="{8955670B-2F67-A04C-A66A-93723C44ECDF}"/>
              </a:ext>
            </a:extLst>
          </p:cNvPr>
          <p:cNvPicPr>
            <a:picLocks noChangeAspect="1"/>
          </p:cNvPicPr>
          <p:nvPr/>
        </p:nvPicPr>
        <p:blipFill>
          <a:blip r:embed="rId8"/>
          <a:stretch>
            <a:fillRect/>
          </a:stretch>
        </p:blipFill>
        <p:spPr>
          <a:xfrm>
            <a:off x="1447640" y="5100086"/>
            <a:ext cx="1358900" cy="241300"/>
          </a:xfrm>
          <a:prstGeom prst="rect">
            <a:avLst/>
          </a:prstGeom>
        </p:spPr>
      </p:pic>
    </p:spTree>
    <p:extLst>
      <p:ext uri="{BB962C8B-B14F-4D97-AF65-F5344CB8AC3E}">
        <p14:creationId xmlns:p14="http://schemas.microsoft.com/office/powerpoint/2010/main" val="39028074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theme/theme1.xml><?xml version="1.0" encoding="utf-8"?>
<a:theme xmlns:a="http://schemas.openxmlformats.org/drawingml/2006/main" name="Helvetica">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1"/>
          </a:solidFill>
        </a:ln>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Helvetica.thmx</Template>
  <TotalTime>25372</TotalTime>
  <Words>3760</Words>
  <Application>Microsoft Macintosh PowerPoint</Application>
  <PresentationFormat>On-screen Show (4:3)</PresentationFormat>
  <Paragraphs>505</Paragraphs>
  <Slides>48</Slides>
  <Notes>47</Notes>
  <HiddenSlides>0</HiddenSlides>
  <MMClips>1</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4" baseType="lpstr">
      <vt:lpstr>Baskerville</vt:lpstr>
      <vt:lpstr>Calibri</vt:lpstr>
      <vt:lpstr>Symbol</vt:lpstr>
      <vt:lpstr>Times New Roman</vt:lpstr>
      <vt:lpstr>Helvetica</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Dr Ron Atkinson</dc:creator>
  <cp:lastModifiedBy>Charlotte Palmer</cp:lastModifiedBy>
  <cp:revision>498</cp:revision>
  <dcterms:created xsi:type="dcterms:W3CDTF">2015-01-31T18:10:10Z</dcterms:created>
  <dcterms:modified xsi:type="dcterms:W3CDTF">2022-03-08T01:52:30Z</dcterms:modified>
</cp:coreProperties>
</file>